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61" r:id="rId6"/>
    <p:sldId id="294" r:id="rId7"/>
    <p:sldId id="377" r:id="rId8"/>
    <p:sldId id="296" r:id="rId9"/>
    <p:sldId id="390" r:id="rId10"/>
    <p:sldId id="364" r:id="rId11"/>
    <p:sldId id="374" r:id="rId12"/>
    <p:sldId id="384" r:id="rId13"/>
    <p:sldId id="385" r:id="rId14"/>
    <p:sldId id="386" r:id="rId15"/>
    <p:sldId id="387" r:id="rId16"/>
    <p:sldId id="389" r:id="rId17"/>
    <p:sldId id="388" r:id="rId18"/>
    <p:sldId id="375" r:id="rId19"/>
    <p:sldId id="373"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holm Eva" initials="LE" lastIdx="1" clrIdx="0">
    <p:extLst>
      <p:ext uri="{19B8F6BF-5375-455C-9EA6-DF929625EA0E}">
        <p15:presenceInfo xmlns:p15="http://schemas.microsoft.com/office/powerpoint/2012/main" userId="S::Eva.Lindholm@inera.se::facf026a-3b24-402b-8604-4433847fd9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BF27D0-4E62-4E3D-89C2-6966A7D22CA3}" v="3466" dt="2020-12-21T14:47:27.457"/>
    <p1510:client id="{B0852A4E-24ED-4455-A2F6-8D67C5A40BB9}" v="31" dt="2020-12-21T11:11:46.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151" autoAdjust="0"/>
  </p:normalViewPr>
  <p:slideViewPr>
    <p:cSldViewPr snapToGrid="0">
      <p:cViewPr varScale="1">
        <p:scale>
          <a:sx n="45" d="100"/>
          <a:sy n="45" d="100"/>
        </p:scale>
        <p:origin x="14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F44D2-8044-4434-8C95-247B5CC143B3}" type="datetimeFigureOut">
              <a:rPr lang="sv-SE" smtClean="0"/>
              <a:t>2020-12-21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2BD44-4B77-4BEC-80AD-E25162D4CFE4}" type="slidenum">
              <a:rPr lang="sv-SE" smtClean="0"/>
              <a:t>‹#›</a:t>
            </a:fld>
            <a:endParaRPr lang="sv-SE"/>
          </a:p>
        </p:txBody>
      </p:sp>
    </p:spTree>
    <p:extLst>
      <p:ext uri="{BB962C8B-B14F-4D97-AF65-F5344CB8AC3E}">
        <p14:creationId xmlns:p14="http://schemas.microsoft.com/office/powerpoint/2010/main" val="679597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4038" y="882650"/>
            <a:ext cx="7854951" cy="4419600"/>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330" rtl="0" eaLnBrk="1" fontAlgn="base" latinLnBrk="0" hangingPunct="1">
              <a:lnSpc>
                <a:spcPct val="100000"/>
              </a:lnSpc>
              <a:spcBef>
                <a:spcPct val="0"/>
              </a:spcBef>
              <a:spcAft>
                <a:spcPct val="0"/>
              </a:spcAft>
              <a:buClrTx/>
              <a:buSzTx/>
              <a:buFontTx/>
              <a:buNone/>
              <a:tabLst/>
              <a:defRPr/>
            </a:pPr>
            <a:fld id="{76374C2A-E21E-4D86-8849-2E48A0AF7CDA}" type="slidenum">
              <a:rPr kumimoji="0" lang="sv-SE"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330" rtl="0" eaLnBrk="1" fontAlgn="base" latinLnBrk="0" hangingPunct="1">
                <a:lnSpc>
                  <a:spcPct val="100000"/>
                </a:lnSpc>
                <a:spcBef>
                  <a:spcPct val="0"/>
                </a:spcBef>
                <a:spcAft>
                  <a:spcPct val="0"/>
                </a:spcAft>
                <a:buClrTx/>
                <a:buSzTx/>
                <a:buFontTx/>
                <a:buNone/>
                <a:tabLst/>
                <a:defRPr/>
              </a:pPr>
              <a:t>1</a:t>
            </a:fld>
            <a:endParaRPr kumimoji="0" lang="sv-SE"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8475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kern="1200" dirty="0">
                <a:solidFill>
                  <a:prstClr val="black"/>
                </a:solidFill>
                <a:latin typeface="Helvetica"/>
                <a:ea typeface="+mn-ea"/>
                <a:cs typeface="Helvetica"/>
              </a:rPr>
              <a:t>Titta på bild 7 med tillhörande beskrivning av denna fas.</a:t>
            </a:r>
          </a:p>
          <a:p>
            <a:endParaRPr lang="sv-SE" sz="1000" b="1" kern="1200" dirty="0">
              <a:solidFill>
                <a:prstClr val="black"/>
              </a:solidFill>
              <a:latin typeface="Helvetica"/>
              <a:ea typeface="+mn-ea"/>
              <a:cs typeface="Helvetica"/>
            </a:endParaRPr>
          </a:p>
          <a:p>
            <a:pPr marL="457200" marR="0" lvl="1" indent="0" algn="l" defTabSz="914400" rtl="0" eaLnBrk="1" fontAlgn="auto" latinLnBrk="0" hangingPunct="1">
              <a:lnSpc>
                <a:spcPct val="100000"/>
              </a:lnSpc>
              <a:spcBef>
                <a:spcPts val="0"/>
              </a:spcBef>
              <a:spcAft>
                <a:spcPts val="600"/>
              </a:spcAft>
              <a:buClr>
                <a:srgbClr val="00A9A7"/>
              </a:buClr>
              <a:buSzTx/>
              <a:buFont typeface="Wingdings" panose="05000000000000000000" pitchFamily="2" charset="2"/>
              <a:buNone/>
              <a:tabLst/>
              <a:defRPr/>
            </a:pPr>
            <a:r>
              <a:rPr lang="sv-SE" sz="1000" dirty="0">
                <a:solidFill>
                  <a:prstClr val="black"/>
                </a:solidFill>
                <a:latin typeface="Helvetica"/>
                <a:cs typeface="Helvetica"/>
              </a:rPr>
              <a:t>I fasen PROTOTYPA ingår ovanstående delar. Fundera här på vilka aktiviteter ni har genomfört, dokumentera det under rubriken Vad har vi gjort? Har ni tagit idéerna vidare och utvecklat prototyper? Har prototyperna bidragit till att skapa en gemensam förståelse för frågan och hur lösningen skulle kunna bidra till att möta behoven? Har era frågor blivit mer och mer precisa i takt med att prototyp-arbetet fortgår?  Om ni upplever att ni behöver komplettera på något sätt kan ni dokumentera det under rubriken ”Vad återstår?”</a:t>
            </a:r>
            <a:endParaRPr lang="sv-SE" sz="1000" dirty="0">
              <a:solidFill>
                <a:prstClr val="black"/>
              </a:solidFill>
              <a:latin typeface="Helvetica" panose="020B0604020202020204" pitchFamily="34" charset="0"/>
              <a:cs typeface="Helvetica" panose="020B0604020202020204" pitchFamily="34" charset="0"/>
            </a:endParaRPr>
          </a:p>
          <a:p>
            <a:pPr marL="457200" lvl="1" indent="0">
              <a:spcAft>
                <a:spcPts val="600"/>
              </a:spcAft>
              <a:buClr>
                <a:srgbClr val="00A9A7"/>
              </a:buClr>
              <a:buFont typeface="Wingdings" panose="05000000000000000000" pitchFamily="2" charset="2"/>
              <a:buNone/>
              <a:defRPr/>
            </a:pPr>
            <a:endParaRPr lang="sv-SE" sz="1000" b="0" dirty="0">
              <a:solidFill>
                <a:prstClr val="black"/>
              </a:solidFill>
              <a:latin typeface="Helvetica"/>
              <a:cs typeface="Helvetica"/>
            </a:endParaRPr>
          </a:p>
          <a:p>
            <a:endParaRPr lang="sv-SE" sz="1000" b="1" kern="1200" dirty="0">
              <a:solidFill>
                <a:prstClr val="black"/>
              </a:solidFill>
              <a:latin typeface="Helvetica"/>
              <a:ea typeface="+mn-ea"/>
              <a:cs typeface="Helvetica"/>
            </a:endParaRPr>
          </a:p>
        </p:txBody>
      </p:sp>
      <p:sp>
        <p:nvSpPr>
          <p:cNvPr id="4" name="Platshållare för bildnummer 3"/>
          <p:cNvSpPr>
            <a:spLocks noGrp="1"/>
          </p:cNvSpPr>
          <p:nvPr>
            <p:ph type="sldNum" sz="quarter" idx="5"/>
          </p:nvPr>
        </p:nvSpPr>
        <p:spPr/>
        <p:txBody>
          <a:bodyPr/>
          <a:lstStyle/>
          <a:p>
            <a:fld id="{B2E2BD44-4B77-4BEC-80AD-E25162D4CFE4}" type="slidenum">
              <a:rPr lang="sv-SE" smtClean="0"/>
              <a:t>10</a:t>
            </a:fld>
            <a:endParaRPr lang="sv-SE"/>
          </a:p>
        </p:txBody>
      </p:sp>
    </p:spTree>
    <p:extLst>
      <p:ext uri="{BB962C8B-B14F-4D97-AF65-F5344CB8AC3E}">
        <p14:creationId xmlns:p14="http://schemas.microsoft.com/office/powerpoint/2010/main" val="380745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600"/>
              </a:spcAft>
              <a:buClr>
                <a:srgbClr val="00A9A7"/>
              </a:buClr>
              <a:buSzTx/>
              <a:buFont typeface="Wingdings" panose="05000000000000000000" pitchFamily="2" charset="2"/>
              <a:buNone/>
              <a:tabLst/>
              <a:defRPr/>
            </a:pPr>
            <a:r>
              <a:rPr lang="sv-SE" sz="1000" b="1" dirty="0">
                <a:solidFill>
                  <a:prstClr val="black"/>
                </a:solidFill>
                <a:latin typeface="Helvetica"/>
                <a:cs typeface="Helvetica"/>
              </a:rPr>
              <a:t>Titta på bild 7 med tillhörande beskrivning av denna fas.</a:t>
            </a:r>
          </a:p>
          <a:p>
            <a:pPr marL="457200" marR="0" lvl="1" indent="0" algn="l" defTabSz="914400" rtl="0" eaLnBrk="1" fontAlgn="auto" latinLnBrk="0" hangingPunct="1">
              <a:lnSpc>
                <a:spcPct val="100000"/>
              </a:lnSpc>
              <a:spcBef>
                <a:spcPts val="0"/>
              </a:spcBef>
              <a:spcAft>
                <a:spcPts val="600"/>
              </a:spcAft>
              <a:buClr>
                <a:srgbClr val="00A9A7"/>
              </a:buClr>
              <a:buSzTx/>
              <a:buFont typeface="Wingdings" panose="05000000000000000000" pitchFamily="2" charset="2"/>
              <a:buNone/>
              <a:tabLst/>
              <a:defRPr/>
            </a:pPr>
            <a:endParaRPr lang="sv-SE" sz="1000" b="1" dirty="0">
              <a:solidFill>
                <a:prstClr val="black"/>
              </a:solidFill>
              <a:latin typeface="Helvetica"/>
              <a:cs typeface="Helvetica"/>
            </a:endParaRPr>
          </a:p>
          <a:p>
            <a:pPr marL="457200" marR="0" lvl="1" indent="0" algn="l" defTabSz="914400" rtl="0" eaLnBrk="1" fontAlgn="auto" latinLnBrk="0" hangingPunct="1">
              <a:lnSpc>
                <a:spcPct val="100000"/>
              </a:lnSpc>
              <a:spcBef>
                <a:spcPts val="0"/>
              </a:spcBef>
              <a:spcAft>
                <a:spcPts val="600"/>
              </a:spcAft>
              <a:buClr>
                <a:srgbClr val="00A9A7"/>
              </a:buClr>
              <a:buSzTx/>
              <a:buFont typeface="Wingdings" panose="05000000000000000000" pitchFamily="2" charset="2"/>
              <a:buNone/>
              <a:tabLst/>
              <a:defRPr/>
            </a:pPr>
            <a:r>
              <a:rPr lang="sv-SE" sz="1000" dirty="0">
                <a:solidFill>
                  <a:prstClr val="black"/>
                </a:solidFill>
                <a:latin typeface="Helvetica"/>
                <a:cs typeface="Helvetica"/>
              </a:rPr>
              <a:t>I fasen TESTA ingår ovanstående delar. Fundera här på vilka aktiviteter ni har genomfört, dokumentera det under rubriken Vad har vi gjort? Har ni utvecklat kunskap om hur användandet fungerar? Vilka lärdomar har testandet gett? Vad tar ni med er till nästa steg?  Om ni upplever att ni behöver komplettera på något sätt kan ni dokumentera det under rubriken ”Vad återstår?”</a:t>
            </a:r>
            <a:endParaRPr lang="sv-SE" sz="1000" dirty="0">
              <a:solidFill>
                <a:prstClr val="black"/>
              </a:solidFill>
              <a:latin typeface="Helvetica" panose="020B0604020202020204" pitchFamily="34" charset="0"/>
              <a:cs typeface="Helvetica" panose="020B0604020202020204" pitchFamily="34" charset="0"/>
            </a:endParaRPr>
          </a:p>
          <a:p>
            <a:pPr marL="457200" marR="0" lvl="1" indent="0" algn="l" defTabSz="914400" rtl="0" eaLnBrk="1" fontAlgn="auto" latinLnBrk="0" hangingPunct="1">
              <a:lnSpc>
                <a:spcPct val="100000"/>
              </a:lnSpc>
              <a:spcBef>
                <a:spcPts val="0"/>
              </a:spcBef>
              <a:spcAft>
                <a:spcPts val="600"/>
              </a:spcAft>
              <a:buClr>
                <a:srgbClr val="00A9A7"/>
              </a:buClr>
              <a:buSzTx/>
              <a:buFont typeface="Wingdings" panose="05000000000000000000" pitchFamily="2" charset="2"/>
              <a:buNone/>
              <a:tabLst/>
              <a:defRPr/>
            </a:pPr>
            <a:endParaRPr lang="sv-SE" sz="1000" b="1" dirty="0">
              <a:solidFill>
                <a:prstClr val="black"/>
              </a:solidFill>
              <a:latin typeface="Helvetica"/>
              <a:cs typeface="Helvetica"/>
            </a:endParaRPr>
          </a:p>
          <a:p>
            <a:pPr marL="457200" lvl="1" indent="0">
              <a:spcAft>
                <a:spcPts val="600"/>
              </a:spcAft>
              <a:buClr>
                <a:srgbClr val="00A9A7"/>
              </a:buClr>
              <a:buFont typeface="Wingdings" panose="05000000000000000000" pitchFamily="2" charset="2"/>
              <a:buNone/>
              <a:defRPr/>
            </a:pPr>
            <a:endParaRPr lang="sv-SE" sz="1000" dirty="0">
              <a:latin typeface="Helvetica" panose="020B0604020202020204" pitchFamily="34" charset="0"/>
              <a:cs typeface="Helvetica"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B2E2BD44-4B77-4BEC-80AD-E25162D4CFE4}" type="slidenum">
              <a:rPr lang="sv-SE" smtClean="0"/>
              <a:t>11</a:t>
            </a:fld>
            <a:endParaRPr lang="sv-SE"/>
          </a:p>
        </p:txBody>
      </p:sp>
    </p:spTree>
    <p:extLst>
      <p:ext uri="{BB962C8B-B14F-4D97-AF65-F5344CB8AC3E}">
        <p14:creationId xmlns:p14="http://schemas.microsoft.com/office/powerpoint/2010/main" val="3319448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Förändringsledning, förhållningssätt och trygga team är tre områden som har ingått i moment för förändringsledning i programmet. </a:t>
            </a:r>
          </a:p>
        </p:txBody>
      </p:sp>
      <p:sp>
        <p:nvSpPr>
          <p:cNvPr id="4" name="Platshållare för bildnummer 3"/>
          <p:cNvSpPr>
            <a:spLocks noGrp="1"/>
          </p:cNvSpPr>
          <p:nvPr>
            <p:ph type="sldNum" sz="quarter" idx="5"/>
          </p:nvPr>
        </p:nvSpPr>
        <p:spPr/>
        <p:txBody>
          <a:bodyPr/>
          <a:lstStyle/>
          <a:p>
            <a:fld id="{B2E2BD44-4B77-4BEC-80AD-E25162D4CFE4}" type="slidenum">
              <a:rPr lang="sv-SE" smtClean="0"/>
              <a:t>12</a:t>
            </a:fld>
            <a:endParaRPr lang="sv-SE"/>
          </a:p>
        </p:txBody>
      </p:sp>
    </p:spTree>
    <p:extLst>
      <p:ext uri="{BB962C8B-B14F-4D97-AF65-F5344CB8AC3E}">
        <p14:creationId xmlns:p14="http://schemas.microsoft.com/office/powerpoint/2010/main" val="325619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 det ni har gjort inom nyttorealisering! På vilket sätt har ni fått med brukskvaliteterna här? Har ni gjort en effektkedja?</a:t>
            </a:r>
          </a:p>
          <a:p>
            <a:r>
              <a:rPr lang="sv-SE" dirty="0"/>
              <a:t>Vad återstår att göra här?</a:t>
            </a:r>
          </a:p>
        </p:txBody>
      </p:sp>
      <p:sp>
        <p:nvSpPr>
          <p:cNvPr id="4" name="Platshållare för bildnummer 3"/>
          <p:cNvSpPr>
            <a:spLocks noGrp="1"/>
          </p:cNvSpPr>
          <p:nvPr>
            <p:ph type="sldNum" sz="quarter" idx="5"/>
          </p:nvPr>
        </p:nvSpPr>
        <p:spPr/>
        <p:txBody>
          <a:bodyPr/>
          <a:lstStyle/>
          <a:p>
            <a:fld id="{B2E2BD44-4B77-4BEC-80AD-E25162D4CFE4}" type="slidenum">
              <a:rPr lang="sv-SE" smtClean="0"/>
              <a:t>13</a:t>
            </a:fld>
            <a:endParaRPr lang="sv-SE"/>
          </a:p>
        </p:txBody>
      </p:sp>
    </p:spTree>
    <p:extLst>
      <p:ext uri="{BB962C8B-B14F-4D97-AF65-F5344CB8AC3E}">
        <p14:creationId xmlns:p14="http://schemas.microsoft.com/office/powerpoint/2010/main" val="2226619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den här bilden kan du sammanfatta det som behöver repeteras eller där fortsatt stöd behövs.</a:t>
            </a:r>
          </a:p>
        </p:txBody>
      </p:sp>
      <p:sp>
        <p:nvSpPr>
          <p:cNvPr id="4" name="Platshållare för bildnummer 3"/>
          <p:cNvSpPr>
            <a:spLocks noGrp="1"/>
          </p:cNvSpPr>
          <p:nvPr>
            <p:ph type="sldNum" sz="quarter" idx="5"/>
          </p:nvPr>
        </p:nvSpPr>
        <p:spPr/>
        <p:txBody>
          <a:bodyPr/>
          <a:lstStyle/>
          <a:p>
            <a:fld id="{B2E2BD44-4B77-4BEC-80AD-E25162D4CFE4}" type="slidenum">
              <a:rPr lang="sv-SE" smtClean="0"/>
              <a:t>14</a:t>
            </a:fld>
            <a:endParaRPr lang="sv-SE"/>
          </a:p>
        </p:txBody>
      </p:sp>
    </p:spTree>
    <p:extLst>
      <p:ext uri="{BB962C8B-B14F-4D97-AF65-F5344CB8AC3E}">
        <p14:creationId xmlns:p14="http://schemas.microsoft.com/office/powerpoint/2010/main" val="843187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kommer ni tillsammans i regionen jobba vidare med denna fråga.</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A2FD1-1054-45B7-B86D-AAA1772488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90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A2FD1-1054-45B7-B86D-AAA1772488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13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spcAft>
                <a:spcPts val="600"/>
              </a:spcAft>
              <a:buClr>
                <a:srgbClr val="00A9A7"/>
              </a:buClr>
              <a:defRPr/>
            </a:pPr>
            <a:r>
              <a:rPr lang="sv-SE" sz="1200" dirty="0">
                <a:solidFill>
                  <a:prstClr val="black"/>
                </a:solidFill>
                <a:latin typeface="Helvetica" panose="020B0604020202020204" pitchFamily="34" charset="0"/>
                <a:cs typeface="Helvetica" panose="020B0604020202020204" pitchFamily="34" charset="0"/>
              </a:rPr>
              <a:t>Hur kan vi använda oss av inspel från programmet i vårt fortsatta förändringsarbete i kommunen? Dokumentera i ovanstående bild om ni hittar förslag och exempel…</a:t>
            </a:r>
          </a:p>
          <a:p>
            <a:pPr lvl="0">
              <a:spcAft>
                <a:spcPts val="600"/>
              </a:spcAft>
              <a:buClr>
                <a:srgbClr val="00A9A7"/>
              </a:buClr>
              <a:defRPr/>
            </a:pPr>
            <a:endParaRPr lang="sv-SE" sz="1200" dirty="0">
              <a:solidFill>
                <a:prstClr val="black"/>
              </a:solidFill>
              <a:latin typeface="Helvetica" panose="020B0604020202020204" pitchFamily="34" charset="0"/>
              <a:cs typeface="Helvetica" panose="020B0604020202020204" pitchFamily="34" charset="0"/>
            </a:endParaRPr>
          </a:p>
          <a:p>
            <a:pPr lvl="0">
              <a:spcAft>
                <a:spcPts val="600"/>
              </a:spcAft>
              <a:buClr>
                <a:srgbClr val="00A9A7"/>
              </a:buClr>
              <a:defRPr/>
            </a:pPr>
            <a:r>
              <a:rPr lang="sv-SE" sz="1200" dirty="0">
                <a:solidFill>
                  <a:prstClr val="black"/>
                </a:solidFill>
                <a:latin typeface="Helvetica" panose="020B0604020202020204" pitchFamily="34" charset="0"/>
                <a:cs typeface="Helvetica" panose="020B0604020202020204" pitchFamily="34" charset="0"/>
              </a:rPr>
              <a:t>Exempelområden:</a:t>
            </a:r>
          </a:p>
          <a:p>
            <a:pPr marL="285750" lvl="0" indent="-285750">
              <a:spcAft>
                <a:spcPts val="600"/>
              </a:spcAft>
              <a:buClr>
                <a:srgbClr val="00A9A7"/>
              </a:buClr>
              <a:buFont typeface="Arial" panose="020B0604020202020204" pitchFamily="34" charset="0"/>
              <a:buChar char="•"/>
              <a:defRPr/>
            </a:pPr>
            <a:r>
              <a:rPr lang="sv-SE" sz="1200" dirty="0">
                <a:solidFill>
                  <a:prstClr val="black"/>
                </a:solidFill>
                <a:latin typeface="Helvetica" panose="020B0604020202020204" pitchFamily="34" charset="0"/>
                <a:cs typeface="Helvetica" panose="020B0604020202020204" pitchFamily="34" charset="0"/>
              </a:rPr>
              <a:t>I våra samtal…</a:t>
            </a:r>
          </a:p>
          <a:p>
            <a:pPr marL="285750" lvl="0" indent="-285750">
              <a:spcAft>
                <a:spcPts val="600"/>
              </a:spcAft>
              <a:buClr>
                <a:srgbClr val="00A9A7"/>
              </a:buClr>
              <a:buFont typeface="Arial" panose="020B0604020202020204" pitchFamily="34" charset="0"/>
              <a:buChar char="•"/>
              <a:defRPr/>
            </a:pPr>
            <a:r>
              <a:rPr lang="sv-SE" sz="1200" dirty="0">
                <a:solidFill>
                  <a:prstClr val="black"/>
                </a:solidFill>
                <a:latin typeface="Helvetica" panose="020B0604020202020204" pitchFamily="34" charset="0"/>
                <a:cs typeface="Helvetica" panose="020B0604020202020204" pitchFamily="34" charset="0"/>
              </a:rPr>
              <a:t>I våra tankar…</a:t>
            </a:r>
          </a:p>
          <a:p>
            <a:pPr marL="285750" lvl="0" indent="-285750">
              <a:spcAft>
                <a:spcPts val="600"/>
              </a:spcAft>
              <a:buClr>
                <a:srgbClr val="00A9A7"/>
              </a:buClr>
              <a:buFont typeface="Arial" panose="020B0604020202020204" pitchFamily="34" charset="0"/>
              <a:buChar char="•"/>
              <a:defRPr/>
            </a:pPr>
            <a:r>
              <a:rPr lang="sv-SE" sz="1200" dirty="0">
                <a:solidFill>
                  <a:prstClr val="black"/>
                </a:solidFill>
                <a:latin typeface="Helvetica" panose="020B0604020202020204" pitchFamily="34" charset="0"/>
                <a:cs typeface="Helvetica" panose="020B0604020202020204" pitchFamily="34" charset="0"/>
              </a:rPr>
              <a:t>Framtid…</a:t>
            </a:r>
          </a:p>
          <a:p>
            <a:pPr marL="285750" indent="-285750">
              <a:spcAft>
                <a:spcPts val="600"/>
              </a:spcAft>
              <a:buClr>
                <a:srgbClr val="00A9A7"/>
              </a:buClr>
              <a:buFont typeface="Arial" panose="020B0604020202020204" pitchFamily="34" charset="0"/>
              <a:buChar char="•"/>
              <a:defRPr/>
            </a:pPr>
            <a:r>
              <a:rPr lang="sv-SE" sz="1200" dirty="0">
                <a:latin typeface="Helvetica"/>
                <a:cs typeface="Helvetica"/>
              </a:rPr>
              <a:t>Vid förändringsarbete…</a:t>
            </a:r>
          </a:p>
          <a:p>
            <a:pPr marL="285750" lvl="0" indent="-285750">
              <a:spcAft>
                <a:spcPts val="600"/>
              </a:spcAft>
              <a:buClr>
                <a:srgbClr val="00A9A7"/>
              </a:buClr>
              <a:buFont typeface="Arial" panose="020B0604020202020204" pitchFamily="34" charset="0"/>
              <a:buChar char="•"/>
              <a:defRPr/>
            </a:pPr>
            <a:r>
              <a:rPr lang="sv-SE" sz="1200" dirty="0">
                <a:solidFill>
                  <a:prstClr val="black"/>
                </a:solidFill>
                <a:latin typeface="Helvetica" panose="020B0604020202020204" pitchFamily="34" charset="0"/>
                <a:cs typeface="Helvetica" panose="020B0604020202020204" pitchFamily="34" charset="0"/>
              </a:rPr>
              <a:t>Principer…</a:t>
            </a:r>
          </a:p>
          <a:p>
            <a:pPr marL="285750" lvl="0" indent="-285750">
              <a:spcAft>
                <a:spcPts val="600"/>
              </a:spcAft>
              <a:buClr>
                <a:srgbClr val="00A9A7"/>
              </a:buClr>
              <a:buFont typeface="Arial" panose="020B0604020202020204" pitchFamily="34" charset="0"/>
              <a:buChar char="•"/>
              <a:defRPr/>
            </a:pPr>
            <a:r>
              <a:rPr lang="sv-SE" sz="1200" dirty="0">
                <a:solidFill>
                  <a:prstClr val="black"/>
                </a:solidFill>
                <a:latin typeface="Helvetica" panose="020B0604020202020204" pitchFamily="34" charset="0"/>
                <a:cs typeface="Helvetica" panose="020B0604020202020204" pitchFamily="34" charset="0"/>
              </a:rPr>
              <a:t>Utveckla och erbjuda nya digitala lösningar…</a:t>
            </a:r>
          </a:p>
          <a:p>
            <a:pPr marL="285750" lvl="0" indent="-285750">
              <a:spcAft>
                <a:spcPts val="600"/>
              </a:spcAft>
              <a:buClr>
                <a:srgbClr val="00A9A7"/>
              </a:buClr>
              <a:buFont typeface="Arial" panose="020B0604020202020204" pitchFamily="34" charset="0"/>
              <a:buChar char="•"/>
              <a:defRPr/>
            </a:pPr>
            <a:r>
              <a:rPr lang="sv-SE" sz="1200" dirty="0">
                <a:solidFill>
                  <a:prstClr val="black"/>
                </a:solidFill>
                <a:latin typeface="Helvetica" panose="020B0604020202020204" pitchFamily="34" charset="0"/>
                <a:cs typeface="Helvetica" panose="020B0604020202020204" pitchFamily="34" charset="0"/>
              </a:rPr>
              <a:t>…</a:t>
            </a:r>
            <a:endParaRPr lang="sv-SE" dirty="0"/>
          </a:p>
        </p:txBody>
      </p:sp>
      <p:sp>
        <p:nvSpPr>
          <p:cNvPr id="4" name="Platshållare för bildnummer 3"/>
          <p:cNvSpPr>
            <a:spLocks noGrp="1"/>
          </p:cNvSpPr>
          <p:nvPr>
            <p:ph type="sldNum" sz="quarter" idx="5"/>
          </p:nvPr>
        </p:nvSpPr>
        <p:spPr/>
        <p:txBody>
          <a:bodyPr/>
          <a:lstStyle/>
          <a:p>
            <a:fld id="{B2E2BD44-4B77-4BEC-80AD-E25162D4CFE4}" type="slidenum">
              <a:rPr lang="sv-SE" smtClean="0"/>
              <a:t>3</a:t>
            </a:fld>
            <a:endParaRPr lang="sv-SE"/>
          </a:p>
        </p:txBody>
      </p:sp>
    </p:spTree>
    <p:extLst>
      <p:ext uri="{BB962C8B-B14F-4D97-AF65-F5344CB8AC3E}">
        <p14:creationId xmlns:p14="http://schemas.microsoft.com/office/powerpoint/2010/main" val="147176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beskriver teamet sitt förbättringsområde. Så här tänkte vi… Vad har vi kommit fram till, vad har vi lärt oss om området, målgrupperna och utmaningarna.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A2FD1-1054-45B7-B86D-AAA1772488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74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ser vi programmets innehåll. I det digitala formatet gjorde vi om innehållet till 12 moduler jämfört med att vi tidigare hade kört vid 4 tillfällen. Nu knyter vi ihop ”säcken” igen och på nästa bild ser du ”Designprocessens fem faser” som programmets delar med tjänstedesign ska stödja. Därefter följer en sammanfattande bild om förändringsledning och en bild om nyttorealisering och effekthemtagning.</a:t>
            </a:r>
          </a:p>
          <a:p>
            <a:endParaRPr lang="sv-SE" dirty="0"/>
          </a:p>
        </p:txBody>
      </p:sp>
      <p:sp>
        <p:nvSpPr>
          <p:cNvPr id="4" name="Platshållare för bildnummer 3"/>
          <p:cNvSpPr>
            <a:spLocks noGrp="1"/>
          </p:cNvSpPr>
          <p:nvPr>
            <p:ph type="sldNum" sz="quarter" idx="5"/>
          </p:nvPr>
        </p:nvSpPr>
        <p:spPr/>
        <p:txBody>
          <a:bodyPr/>
          <a:lstStyle/>
          <a:p>
            <a:fld id="{B2E2BD44-4B77-4BEC-80AD-E25162D4CFE4}" type="slidenum">
              <a:rPr lang="sv-SE" smtClean="0"/>
              <a:t>5</a:t>
            </a:fld>
            <a:endParaRPr lang="sv-SE"/>
          </a:p>
        </p:txBody>
      </p:sp>
    </p:spTree>
    <p:extLst>
      <p:ext uri="{BB962C8B-B14F-4D97-AF65-F5344CB8AC3E}">
        <p14:creationId xmlns:p14="http://schemas.microsoft.com/office/powerpoint/2010/main" val="230049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Bilderna påminner om formen av en process, men ska snarare ses som delar med rubriker för de aktiviteter vi gått igenom för att ta oss från problem till lösning.</a:t>
            </a:r>
          </a:p>
          <a:p>
            <a:endParaRPr lang="sv-SE" dirty="0">
              <a:cs typeface="Calibri"/>
            </a:endParaRPr>
          </a:p>
          <a:p>
            <a:r>
              <a:rPr lang="sv-SE" dirty="0">
                <a:cs typeface="Calibri"/>
              </a:rPr>
              <a:t>Som en röd tråd löper </a:t>
            </a:r>
            <a:r>
              <a:rPr lang="sv-SE" i="1" dirty="0">
                <a:cs typeface="Calibri"/>
              </a:rPr>
              <a:t>den iterativa principen</a:t>
            </a:r>
            <a:r>
              <a:rPr lang="sv-SE" dirty="0">
                <a:cs typeface="Calibri"/>
              </a:rPr>
              <a:t>, vilket innebär att vi rör oss mellan de olika delarna, både framåt och bakåt igen för att fylla på, ända tills vi upplever att materialet vi jobbar med är mättat och vi är nöjda med den kunskap vi har uppnått i en viss fas. </a:t>
            </a:r>
          </a:p>
          <a:p>
            <a:endParaRPr lang="sv-SE" dirty="0">
              <a:cs typeface="Calibri"/>
            </a:endParaRPr>
          </a:p>
          <a:p>
            <a:r>
              <a:rPr lang="sv-SE" dirty="0">
                <a:cs typeface="Calibri"/>
              </a:rPr>
              <a:t>Så i verkligheten är arbetet med tjänstedesign inte så linjärt som det kan uppfattas i den här bilden.</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A2FD1-1054-45B7-B86D-AAA1772488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354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lvl="1" indent="0">
              <a:spcAft>
                <a:spcPts val="600"/>
              </a:spcAft>
              <a:buClr>
                <a:srgbClr val="00A9A7"/>
              </a:buClr>
              <a:buFont typeface="Wingdings" panose="05000000000000000000" pitchFamily="2" charset="2"/>
              <a:buNone/>
              <a:defRPr/>
            </a:pPr>
            <a:r>
              <a:rPr lang="sv-SE" sz="1000" b="1" dirty="0">
                <a:solidFill>
                  <a:prstClr val="black"/>
                </a:solidFill>
                <a:latin typeface="Helvetica"/>
                <a:cs typeface="Helvetica"/>
              </a:rPr>
              <a:t>Titta på bild 7 med tillhörande beskrivning av denna fas.</a:t>
            </a:r>
          </a:p>
          <a:p>
            <a:pPr marL="457200" lvl="1" indent="0">
              <a:spcAft>
                <a:spcPts val="600"/>
              </a:spcAft>
              <a:buClr>
                <a:srgbClr val="00A9A7"/>
              </a:buClr>
              <a:buFont typeface="Wingdings" panose="05000000000000000000" pitchFamily="2" charset="2"/>
              <a:buNone/>
              <a:defRPr/>
            </a:pPr>
            <a:endParaRPr lang="sv-SE" sz="1000" dirty="0">
              <a:solidFill>
                <a:prstClr val="black"/>
              </a:solidFill>
              <a:latin typeface="Helvetica"/>
              <a:cs typeface="Helvetica"/>
            </a:endParaRPr>
          </a:p>
          <a:p>
            <a:pPr marL="457200" lvl="1" indent="0">
              <a:spcAft>
                <a:spcPts val="600"/>
              </a:spcAft>
              <a:buClr>
                <a:srgbClr val="00A9A7"/>
              </a:buClr>
              <a:buFont typeface="Wingdings" panose="05000000000000000000" pitchFamily="2" charset="2"/>
              <a:buNone/>
              <a:defRPr/>
            </a:pPr>
            <a:r>
              <a:rPr lang="sv-SE" sz="1000" dirty="0">
                <a:solidFill>
                  <a:prstClr val="black"/>
                </a:solidFill>
                <a:latin typeface="Helvetica"/>
                <a:cs typeface="Helvetica"/>
              </a:rPr>
              <a:t>I fasen UNDERSÖKA ingår ovanstående delar. Fundera här på vilka aktiviteter ni har genomfört, dokumentera det under rubriken Vad har vi gjort? Upplever ni att ni fått med invånarperspektivet (eller kundperspektivet) på ett bra sätt? Om ni upplever att ni behöver komplettera på något sätt kan ni dokumentera det under rubriken ”Vad återstår?”</a:t>
            </a:r>
            <a:endParaRPr lang="sv-SE" sz="1000" dirty="0">
              <a:solidFill>
                <a:prstClr val="black"/>
              </a:solidFill>
              <a:latin typeface="Helvetica" panose="020B0604020202020204" pitchFamily="34" charset="0"/>
              <a:cs typeface="Helvetica"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B2E2BD44-4B77-4BEC-80AD-E25162D4CFE4}" type="slidenum">
              <a:rPr lang="sv-SE" smtClean="0"/>
              <a:t>7</a:t>
            </a:fld>
            <a:endParaRPr lang="sv-SE"/>
          </a:p>
        </p:txBody>
      </p:sp>
    </p:spTree>
    <p:extLst>
      <p:ext uri="{BB962C8B-B14F-4D97-AF65-F5344CB8AC3E}">
        <p14:creationId xmlns:p14="http://schemas.microsoft.com/office/powerpoint/2010/main" val="173354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600"/>
              </a:spcAft>
              <a:buClr>
                <a:srgbClr val="00A9A7"/>
              </a:buClr>
              <a:buSzTx/>
              <a:buFont typeface="Wingdings" panose="05000000000000000000" pitchFamily="2" charset="2"/>
              <a:buNone/>
              <a:tabLst/>
              <a:defRPr/>
            </a:pPr>
            <a:r>
              <a:rPr lang="sv-SE" sz="1000" b="1" dirty="0">
                <a:solidFill>
                  <a:prstClr val="black"/>
                </a:solidFill>
                <a:latin typeface="Helvetica"/>
                <a:cs typeface="Helvetica"/>
              </a:rPr>
              <a:t>Titta på bild 7 med tillhörande beskrivning av denna fas.</a:t>
            </a:r>
          </a:p>
          <a:p>
            <a:pPr marL="457200" lvl="1" indent="0">
              <a:spcAft>
                <a:spcPts val="600"/>
              </a:spcAft>
              <a:buClr>
                <a:srgbClr val="00A9A7"/>
              </a:buClr>
              <a:buFont typeface="Wingdings" panose="05000000000000000000" pitchFamily="2" charset="2"/>
              <a:buNone/>
              <a:defRPr/>
            </a:pPr>
            <a:endParaRPr lang="sv-SE" sz="1000" dirty="0">
              <a:solidFill>
                <a:prstClr val="black"/>
              </a:solidFill>
              <a:latin typeface="Helvetica"/>
              <a:cs typeface="Helvetica"/>
            </a:endParaRPr>
          </a:p>
          <a:p>
            <a:pPr marL="457200" marR="0" lvl="1" indent="0" algn="l" defTabSz="914400" rtl="0" eaLnBrk="1" fontAlgn="auto" latinLnBrk="0" hangingPunct="1">
              <a:lnSpc>
                <a:spcPct val="100000"/>
              </a:lnSpc>
              <a:spcBef>
                <a:spcPts val="0"/>
              </a:spcBef>
              <a:spcAft>
                <a:spcPts val="600"/>
              </a:spcAft>
              <a:buClr>
                <a:srgbClr val="00A9A7"/>
              </a:buClr>
              <a:buSzTx/>
              <a:buFont typeface="Wingdings" panose="05000000000000000000" pitchFamily="2" charset="2"/>
              <a:buNone/>
              <a:tabLst/>
              <a:defRPr/>
            </a:pPr>
            <a:r>
              <a:rPr lang="sv-SE" sz="1000" dirty="0">
                <a:solidFill>
                  <a:prstClr val="black"/>
                </a:solidFill>
                <a:latin typeface="Helvetica"/>
                <a:cs typeface="Helvetica"/>
              </a:rPr>
              <a:t>I fasen BESKRIVA ingår ovanstående delar. Fundera här på vilka aktiviteter ni har genomfört, dokumentera det under rubriken Vad har vi gjort? Har ni gjort beskrivningar av hur verksamheten interagerar med användarna på ett bra sätt? Har ni förankrat och stämt av med medarbetare i verksamheten? Har ni visualiserat och använt skisserna för att öka den gemensamma bilden? Om ni upplever att ni behöver komplettera på något sätt kan ni dokumentera det under rubriken ”Vad återstår?”</a:t>
            </a:r>
            <a:endParaRPr lang="sv-SE" sz="1000" dirty="0">
              <a:solidFill>
                <a:prstClr val="black"/>
              </a:solidFill>
              <a:latin typeface="Helvetica" panose="020B0604020202020204" pitchFamily="34" charset="0"/>
              <a:cs typeface="Helvetica" panose="020B0604020202020204" pitchFamily="34" charset="0"/>
            </a:endParaRPr>
          </a:p>
          <a:p>
            <a:pPr marL="457200" lvl="1" indent="0">
              <a:spcAft>
                <a:spcPts val="600"/>
              </a:spcAft>
              <a:buClr>
                <a:srgbClr val="00A9A7"/>
              </a:buClr>
              <a:buFont typeface="Wingdings" panose="05000000000000000000" pitchFamily="2" charset="2"/>
              <a:buNone/>
              <a:defRPr/>
            </a:pPr>
            <a:endParaRPr lang="sv-SE" sz="1000" dirty="0">
              <a:solidFill>
                <a:prstClr val="black"/>
              </a:solidFill>
              <a:latin typeface="Helvetica" panose="020B0604020202020204" pitchFamily="34" charset="0"/>
              <a:cs typeface="Helvetica"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B2E2BD44-4B77-4BEC-80AD-E25162D4CFE4}" type="slidenum">
              <a:rPr lang="sv-SE" smtClean="0"/>
              <a:t>8</a:t>
            </a:fld>
            <a:endParaRPr lang="sv-SE"/>
          </a:p>
        </p:txBody>
      </p:sp>
    </p:spTree>
    <p:extLst>
      <p:ext uri="{BB962C8B-B14F-4D97-AF65-F5344CB8AC3E}">
        <p14:creationId xmlns:p14="http://schemas.microsoft.com/office/powerpoint/2010/main" val="3721946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57200" lvl="1" indent="0">
              <a:spcAft>
                <a:spcPts val="600"/>
              </a:spcAft>
              <a:buClr>
                <a:srgbClr val="00A9A7"/>
              </a:buClr>
              <a:buFont typeface="Wingdings" panose="05000000000000000000" pitchFamily="2" charset="2"/>
              <a:buNone/>
              <a:defRPr/>
            </a:pPr>
            <a:r>
              <a:rPr lang="sv-SE" sz="1000" b="1" dirty="0">
                <a:solidFill>
                  <a:prstClr val="black"/>
                </a:solidFill>
                <a:latin typeface="Helvetica"/>
                <a:cs typeface="Helvetica"/>
              </a:rPr>
              <a:t>Titta på bild 7 med tillhörande beskrivning av denna fas.</a:t>
            </a:r>
          </a:p>
          <a:p>
            <a:pPr marL="457200" lvl="1" indent="0">
              <a:spcAft>
                <a:spcPts val="600"/>
              </a:spcAft>
              <a:buClr>
                <a:srgbClr val="00A9A7"/>
              </a:buClr>
              <a:buFont typeface="Wingdings" panose="05000000000000000000" pitchFamily="2" charset="2"/>
              <a:buNone/>
              <a:defRPr/>
            </a:pPr>
            <a:endParaRPr lang="sv-SE" sz="1000" b="1" dirty="0">
              <a:solidFill>
                <a:prstClr val="black"/>
              </a:solidFill>
              <a:latin typeface="Helvetica"/>
              <a:cs typeface="Helvetica"/>
            </a:endParaRPr>
          </a:p>
          <a:p>
            <a:pPr marL="457200" marR="0" lvl="1" indent="0" algn="l" defTabSz="914400" rtl="0" eaLnBrk="1" fontAlgn="auto" latinLnBrk="0" hangingPunct="1">
              <a:lnSpc>
                <a:spcPct val="100000"/>
              </a:lnSpc>
              <a:spcBef>
                <a:spcPts val="0"/>
              </a:spcBef>
              <a:spcAft>
                <a:spcPts val="600"/>
              </a:spcAft>
              <a:buClr>
                <a:srgbClr val="00A9A7"/>
              </a:buClr>
              <a:buSzTx/>
              <a:buFont typeface="Wingdings" panose="05000000000000000000" pitchFamily="2" charset="2"/>
              <a:buNone/>
              <a:tabLst/>
              <a:defRPr/>
            </a:pPr>
            <a:r>
              <a:rPr lang="sv-SE" sz="1000" dirty="0">
                <a:solidFill>
                  <a:prstClr val="black"/>
                </a:solidFill>
                <a:latin typeface="Helvetica"/>
                <a:cs typeface="Helvetica"/>
              </a:rPr>
              <a:t>I fasen IDÉGENERERA ingår ovanstående delar. Fundera här på vilka aktiviteter ni har genomfört, dokumentera det under rubriken Vad har vi gjort? Har ni gjort beskrivningar av medarbetarnas olika idéer? Har ni låtit alla som borde få komma till tals? Har ni förankrat och stämt av prioriteringar av idéer med medarbetare i verksamheten? Har ni visualiserat och använt skisserna för att öka den gemensamma bilden? Om ni upplever att ni behöver komplettera på något sätt kan ni dokumentera det under rubriken ”Vad återstår?”</a:t>
            </a:r>
            <a:endParaRPr lang="sv-SE" sz="1000" dirty="0">
              <a:solidFill>
                <a:prstClr val="black"/>
              </a:solidFill>
              <a:latin typeface="Helvetica" panose="020B0604020202020204" pitchFamily="34" charset="0"/>
              <a:cs typeface="Helvetica" panose="020B0604020202020204" pitchFamily="34" charset="0"/>
            </a:endParaRPr>
          </a:p>
          <a:p>
            <a:pPr marL="457200" lvl="1" indent="0">
              <a:spcAft>
                <a:spcPts val="600"/>
              </a:spcAft>
              <a:buClr>
                <a:srgbClr val="00A9A7"/>
              </a:buClr>
              <a:buFont typeface="Wingdings" panose="05000000000000000000" pitchFamily="2" charset="2"/>
              <a:buNone/>
              <a:defRPr/>
            </a:pPr>
            <a:endParaRPr lang="sv-SE" sz="1000" b="0" dirty="0">
              <a:solidFill>
                <a:prstClr val="black"/>
              </a:solidFill>
              <a:latin typeface="Helvetica"/>
              <a:cs typeface="Helvetica"/>
            </a:endParaRPr>
          </a:p>
          <a:p>
            <a:endParaRPr lang="sv-SE" dirty="0"/>
          </a:p>
        </p:txBody>
      </p:sp>
      <p:sp>
        <p:nvSpPr>
          <p:cNvPr id="4" name="Platshållare för bildnummer 3"/>
          <p:cNvSpPr>
            <a:spLocks noGrp="1"/>
          </p:cNvSpPr>
          <p:nvPr>
            <p:ph type="sldNum" sz="quarter" idx="5"/>
          </p:nvPr>
        </p:nvSpPr>
        <p:spPr/>
        <p:txBody>
          <a:bodyPr/>
          <a:lstStyle/>
          <a:p>
            <a:fld id="{B2E2BD44-4B77-4BEC-80AD-E25162D4CFE4}" type="slidenum">
              <a:rPr lang="sv-SE" smtClean="0"/>
              <a:t>9</a:t>
            </a:fld>
            <a:endParaRPr lang="sv-SE"/>
          </a:p>
        </p:txBody>
      </p:sp>
    </p:spTree>
    <p:extLst>
      <p:ext uri="{BB962C8B-B14F-4D97-AF65-F5344CB8AC3E}">
        <p14:creationId xmlns:p14="http://schemas.microsoft.com/office/powerpoint/2010/main" val="571406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B76FB8-07CA-4725-B645-77574439417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8850A72-2112-4560-A0F1-D22455E1AC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7AD4894-4483-40FF-9CAA-61D428D6CABF}"/>
              </a:ext>
            </a:extLst>
          </p:cNvPr>
          <p:cNvSpPr>
            <a:spLocks noGrp="1"/>
          </p:cNvSpPr>
          <p:nvPr>
            <p:ph type="dt" sz="half" idx="10"/>
          </p:nvPr>
        </p:nvSpPr>
        <p:spPr/>
        <p:txBody>
          <a:bodyPr/>
          <a:lstStyle/>
          <a:p>
            <a:fld id="{7F5DFDE0-DEEB-4F53-A368-C5FE85B80174}" type="datetimeFigureOut">
              <a:rPr lang="sv-SE" smtClean="0"/>
              <a:t>2020-12-21</a:t>
            </a:fld>
            <a:endParaRPr lang="sv-SE"/>
          </a:p>
        </p:txBody>
      </p:sp>
      <p:sp>
        <p:nvSpPr>
          <p:cNvPr id="5" name="Platshållare för sidfot 4">
            <a:extLst>
              <a:ext uri="{FF2B5EF4-FFF2-40B4-BE49-F238E27FC236}">
                <a16:creationId xmlns:a16="http://schemas.microsoft.com/office/drawing/2014/main" id="{7E16F037-E51E-416B-A45C-D8CD7CCE60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1474CE6-0EC7-4810-9C28-5AADE2D23337}"/>
              </a:ext>
            </a:extLst>
          </p:cNvPr>
          <p:cNvSpPr>
            <a:spLocks noGrp="1"/>
          </p:cNvSpPr>
          <p:nvPr>
            <p:ph type="sldNum" sz="quarter" idx="12"/>
          </p:nvPr>
        </p:nvSpPr>
        <p:spPr/>
        <p:txBody>
          <a:bodyPr/>
          <a:lstStyle/>
          <a:p>
            <a:fld id="{888F153F-D833-4C55-9B1B-733A5CAE0471}" type="slidenum">
              <a:rPr lang="sv-SE" smtClean="0"/>
              <a:t>‹#›</a:t>
            </a:fld>
            <a:endParaRPr lang="sv-SE"/>
          </a:p>
        </p:txBody>
      </p:sp>
    </p:spTree>
    <p:extLst>
      <p:ext uri="{BB962C8B-B14F-4D97-AF65-F5344CB8AC3E}">
        <p14:creationId xmlns:p14="http://schemas.microsoft.com/office/powerpoint/2010/main" val="197404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81DFCB-6C81-4D73-9479-1BB590D70F8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E867C8D-C435-49C6-8ABA-400045B1AE6B}"/>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97BF1F1-1448-4541-B3C5-067E5CFE1AC5}"/>
              </a:ext>
            </a:extLst>
          </p:cNvPr>
          <p:cNvSpPr>
            <a:spLocks noGrp="1"/>
          </p:cNvSpPr>
          <p:nvPr>
            <p:ph type="dt" sz="half" idx="10"/>
          </p:nvPr>
        </p:nvSpPr>
        <p:spPr/>
        <p:txBody>
          <a:bodyPr/>
          <a:lstStyle/>
          <a:p>
            <a:fld id="{7F5DFDE0-DEEB-4F53-A368-C5FE85B80174}" type="datetimeFigureOut">
              <a:rPr lang="sv-SE" smtClean="0"/>
              <a:t>2020-12-21</a:t>
            </a:fld>
            <a:endParaRPr lang="sv-SE"/>
          </a:p>
        </p:txBody>
      </p:sp>
      <p:sp>
        <p:nvSpPr>
          <p:cNvPr id="5" name="Platshållare för sidfot 4">
            <a:extLst>
              <a:ext uri="{FF2B5EF4-FFF2-40B4-BE49-F238E27FC236}">
                <a16:creationId xmlns:a16="http://schemas.microsoft.com/office/drawing/2014/main" id="{2EE51CFF-BECA-49C0-9597-410A1D6BD9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D343EA3-5547-48BB-806A-79102B0A547E}"/>
              </a:ext>
            </a:extLst>
          </p:cNvPr>
          <p:cNvSpPr>
            <a:spLocks noGrp="1"/>
          </p:cNvSpPr>
          <p:nvPr>
            <p:ph type="sldNum" sz="quarter" idx="12"/>
          </p:nvPr>
        </p:nvSpPr>
        <p:spPr/>
        <p:txBody>
          <a:bodyPr/>
          <a:lstStyle/>
          <a:p>
            <a:fld id="{888F153F-D833-4C55-9B1B-733A5CAE0471}" type="slidenum">
              <a:rPr lang="sv-SE" smtClean="0"/>
              <a:t>‹#›</a:t>
            </a:fld>
            <a:endParaRPr lang="sv-SE"/>
          </a:p>
        </p:txBody>
      </p:sp>
    </p:spTree>
    <p:extLst>
      <p:ext uri="{BB962C8B-B14F-4D97-AF65-F5344CB8AC3E}">
        <p14:creationId xmlns:p14="http://schemas.microsoft.com/office/powerpoint/2010/main" val="32644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9782EB9-FCEB-47B3-B1B2-92742819D11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024BB76-7A25-4310-951C-2D80A28C28E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D45BBDB-CF78-4733-88FE-16267DB2D148}"/>
              </a:ext>
            </a:extLst>
          </p:cNvPr>
          <p:cNvSpPr>
            <a:spLocks noGrp="1"/>
          </p:cNvSpPr>
          <p:nvPr>
            <p:ph type="dt" sz="half" idx="10"/>
          </p:nvPr>
        </p:nvSpPr>
        <p:spPr/>
        <p:txBody>
          <a:bodyPr/>
          <a:lstStyle/>
          <a:p>
            <a:fld id="{7F5DFDE0-DEEB-4F53-A368-C5FE85B80174}" type="datetimeFigureOut">
              <a:rPr lang="sv-SE" smtClean="0"/>
              <a:t>2020-12-21</a:t>
            </a:fld>
            <a:endParaRPr lang="sv-SE"/>
          </a:p>
        </p:txBody>
      </p:sp>
      <p:sp>
        <p:nvSpPr>
          <p:cNvPr id="5" name="Platshållare för sidfot 4">
            <a:extLst>
              <a:ext uri="{FF2B5EF4-FFF2-40B4-BE49-F238E27FC236}">
                <a16:creationId xmlns:a16="http://schemas.microsoft.com/office/drawing/2014/main" id="{F73E9292-CAFB-48EF-A904-247A1E97041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AD6B32D-80F1-4DF9-837E-01BAF168730C}"/>
              </a:ext>
            </a:extLst>
          </p:cNvPr>
          <p:cNvSpPr>
            <a:spLocks noGrp="1"/>
          </p:cNvSpPr>
          <p:nvPr>
            <p:ph type="sldNum" sz="quarter" idx="12"/>
          </p:nvPr>
        </p:nvSpPr>
        <p:spPr/>
        <p:txBody>
          <a:bodyPr/>
          <a:lstStyle/>
          <a:p>
            <a:fld id="{888F153F-D833-4C55-9B1B-733A5CAE0471}" type="slidenum">
              <a:rPr lang="sv-SE" smtClean="0"/>
              <a:t>‹#›</a:t>
            </a:fld>
            <a:endParaRPr lang="sv-SE"/>
          </a:p>
        </p:txBody>
      </p:sp>
    </p:spTree>
    <p:extLst>
      <p:ext uri="{BB962C8B-B14F-4D97-AF65-F5344CB8AC3E}">
        <p14:creationId xmlns:p14="http://schemas.microsoft.com/office/powerpoint/2010/main" val="2279358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tartsida-brun">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rgbClr val="382819"/>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pic>
        <p:nvPicPr>
          <p:cNvPr id="4" name="Picture 5"/>
          <p:cNvPicPr>
            <a:picLocks noChangeAspect="1"/>
          </p:cNvPicPr>
          <p:nvPr userDrawn="1"/>
        </p:nvPicPr>
        <p:blipFill rotWithShape="1">
          <a:blip r:embed="rId2">
            <a:extLst>
              <a:ext uri="{28A0092B-C50C-407E-A947-70E740481C1C}">
                <a14:useLocalDpi xmlns:a14="http://schemas.microsoft.com/office/drawing/2010/main" val="0"/>
              </a:ext>
            </a:extLst>
          </a:blip>
          <a:srcRect b="23568"/>
          <a:stretch/>
        </p:blipFill>
        <p:spPr>
          <a:xfrm>
            <a:off x="4233483" y="2288127"/>
            <a:ext cx="3725035" cy="2281746"/>
          </a:xfrm>
          <a:prstGeom prst="rect">
            <a:avLst/>
          </a:prstGeom>
        </p:spPr>
      </p:pic>
    </p:spTree>
    <p:extLst>
      <p:ext uri="{BB962C8B-B14F-4D97-AF65-F5344CB8AC3E}">
        <p14:creationId xmlns:p14="http://schemas.microsoft.com/office/powerpoint/2010/main" val="179178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Startsida-vit">
    <p:spTree>
      <p:nvGrpSpPr>
        <p:cNvPr id="1" name=""/>
        <p:cNvGrpSpPr/>
        <p:nvPr/>
      </p:nvGrpSpPr>
      <p:grpSpPr>
        <a:xfrm>
          <a:off x="0" y="0"/>
          <a:ext cx="0" cy="0"/>
          <a:chOff x="0" y="0"/>
          <a:chExt cx="0" cy="0"/>
        </a:xfrm>
      </p:grpSpPr>
      <p:pic>
        <p:nvPicPr>
          <p:cNvPr id="4" name="Picture 8" descr="Omslag-White-200procent"/>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bwMode="auto">
          <a:xfrm>
            <a:off x="0" y="1"/>
            <a:ext cx="12192000" cy="6856413"/>
          </a:xfrm>
          <a:prstGeom prst="rect">
            <a:avLst/>
          </a:prstGeom>
          <a:solidFill>
            <a:schemeClr val="bg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pic>
        <p:nvPicPr>
          <p:cNvPr id="6" name="Picture 4"/>
          <p:cNvPicPr>
            <a:picLocks noChangeAspect="1"/>
          </p:cNvPicPr>
          <p:nvPr userDrawn="1"/>
        </p:nvPicPr>
        <p:blipFill rotWithShape="1">
          <a:blip r:embed="rId3">
            <a:extLst>
              <a:ext uri="{28A0092B-C50C-407E-A947-70E740481C1C}">
                <a14:useLocalDpi xmlns:a14="http://schemas.microsoft.com/office/drawing/2010/main" val="0"/>
              </a:ext>
            </a:extLst>
          </a:blip>
          <a:srcRect b="23837"/>
          <a:stretch/>
        </p:blipFill>
        <p:spPr>
          <a:xfrm>
            <a:off x="4233483" y="2292138"/>
            <a:ext cx="3725034" cy="2273725"/>
          </a:xfrm>
          <a:prstGeom prst="rect">
            <a:avLst/>
          </a:prstGeom>
        </p:spPr>
      </p:pic>
    </p:spTree>
    <p:extLst>
      <p:ext uri="{BB962C8B-B14F-4D97-AF65-F5344CB8AC3E}">
        <p14:creationId xmlns:p14="http://schemas.microsoft.com/office/powerpoint/2010/main" val="2852446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sida">
    <p:spTree>
      <p:nvGrpSpPr>
        <p:cNvPr id="1" name=""/>
        <p:cNvGrpSpPr/>
        <p:nvPr/>
      </p:nvGrpSpPr>
      <p:grpSpPr>
        <a:xfrm>
          <a:off x="0" y="0"/>
          <a:ext cx="0" cy="0"/>
          <a:chOff x="0" y="0"/>
          <a:chExt cx="0" cy="0"/>
        </a:xfrm>
      </p:grpSpPr>
      <p:sp>
        <p:nvSpPr>
          <p:cNvPr id="2" name="Rubrik 1"/>
          <p:cNvSpPr>
            <a:spLocks noGrp="1" noChangeAspect="1"/>
          </p:cNvSpPr>
          <p:nvPr>
            <p:ph type="ctrTitle" hasCustomPrompt="1"/>
          </p:nvPr>
        </p:nvSpPr>
        <p:spPr>
          <a:xfrm>
            <a:off x="1344085" y="2286398"/>
            <a:ext cx="9503833" cy="1470025"/>
          </a:xfrm>
        </p:spPr>
        <p:txBody>
          <a:bodyPr/>
          <a:lstStyle>
            <a:lvl1pPr algn="l">
              <a:defRPr/>
            </a:lvl1pPr>
          </a:lstStyle>
          <a:p>
            <a:r>
              <a:rPr lang="sv-SE"/>
              <a:t>Klicka här för att skriva rubrik</a:t>
            </a:r>
          </a:p>
        </p:txBody>
      </p:sp>
      <p:sp>
        <p:nvSpPr>
          <p:cNvPr id="3" name="Underrubrik 2"/>
          <p:cNvSpPr>
            <a:spLocks noGrp="1" noChangeAspect="1"/>
          </p:cNvSpPr>
          <p:nvPr>
            <p:ph type="subTitle" idx="1" hasCustomPrompt="1"/>
          </p:nvPr>
        </p:nvSpPr>
        <p:spPr>
          <a:xfrm>
            <a:off x="1344085" y="3829200"/>
            <a:ext cx="9503832" cy="1154245"/>
          </a:xfrm>
        </p:spPr>
        <p:txBody>
          <a:bodyPr/>
          <a:lstStyle>
            <a:lvl1pPr marL="0" indent="0" algn="l">
              <a:spcBef>
                <a:spcPts val="0"/>
              </a:spcBef>
              <a:spcAft>
                <a:spcPts val="0"/>
              </a:spcAft>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skriva underrubrik</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4962" y="5658844"/>
            <a:ext cx="1656000" cy="990609"/>
          </a:xfrm>
          <a:prstGeom prst="rect">
            <a:avLst/>
          </a:prstGeom>
        </p:spPr>
      </p:pic>
    </p:spTree>
    <p:extLst>
      <p:ext uri="{BB962C8B-B14F-4D97-AF65-F5344CB8AC3E}">
        <p14:creationId xmlns:p14="http://schemas.microsoft.com/office/powerpoint/2010/main" val="3418098404"/>
      </p:ext>
    </p:extLst>
  </p:cSld>
  <p:clrMapOvr>
    <a:masterClrMapping/>
  </p:clrMapOvr>
  <p:extLst>
    <p:ext uri="{DCECCB84-F9BA-43D5-87BE-67443E8EF086}">
      <p15:sldGuideLst xmlns:p15="http://schemas.microsoft.com/office/powerpoint/2012/main">
        <p15:guide id="1" orient="horz" pos="4065">
          <p15:clr>
            <a:srgbClr val="FBAE40"/>
          </p15:clr>
        </p15:guide>
        <p15:guide id="2" orient="horz" pos="389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ehåll-1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7" name="Platshållare för innehåll 6"/>
          <p:cNvSpPr>
            <a:spLocks noGrp="1"/>
          </p:cNvSpPr>
          <p:nvPr>
            <p:ph sz="quarter" idx="14"/>
          </p:nvPr>
        </p:nvSpPr>
        <p:spPr>
          <a:xfrm>
            <a:off x="1344085" y="1401764"/>
            <a:ext cx="9503833"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02404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ehåll-2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10" name="Platshållare för innehåll 6"/>
          <p:cNvSpPr>
            <a:spLocks noGrp="1"/>
          </p:cNvSpPr>
          <p:nvPr>
            <p:ph sz="quarter" idx="15"/>
          </p:nvPr>
        </p:nvSpPr>
        <p:spPr>
          <a:xfrm>
            <a:off x="1344084" y="1401764"/>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6"/>
          <p:cNvSpPr>
            <a:spLocks noGrp="1"/>
          </p:cNvSpPr>
          <p:nvPr>
            <p:ph sz="quarter" idx="16"/>
          </p:nvPr>
        </p:nvSpPr>
        <p:spPr>
          <a:xfrm>
            <a:off x="6191917" y="1401764"/>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60213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ehåll-3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10" name="Platshållare för innehåll 6"/>
          <p:cNvSpPr>
            <a:spLocks noGrp="1"/>
          </p:cNvSpPr>
          <p:nvPr>
            <p:ph sz="quarter" idx="16"/>
          </p:nvPr>
        </p:nvSpPr>
        <p:spPr>
          <a:xfrm>
            <a:off x="1344084" y="1401764"/>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7"/>
          </p:nvPr>
        </p:nvSpPr>
        <p:spPr>
          <a:xfrm>
            <a:off x="6191917" y="1401762"/>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6"/>
          <p:cNvSpPr>
            <a:spLocks noGrp="1"/>
          </p:cNvSpPr>
          <p:nvPr>
            <p:ph sz="quarter" idx="18"/>
          </p:nvPr>
        </p:nvSpPr>
        <p:spPr>
          <a:xfrm>
            <a:off x="6191917" y="3951087"/>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5472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ehåll-4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12" name="Platshållare för innehåll 6"/>
          <p:cNvSpPr>
            <a:spLocks noGrp="1"/>
          </p:cNvSpPr>
          <p:nvPr>
            <p:ph sz="quarter" idx="18"/>
          </p:nvPr>
        </p:nvSpPr>
        <p:spPr>
          <a:xfrm>
            <a:off x="1344084" y="1401762"/>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6"/>
          <p:cNvSpPr>
            <a:spLocks noGrp="1"/>
          </p:cNvSpPr>
          <p:nvPr>
            <p:ph sz="quarter" idx="19"/>
          </p:nvPr>
        </p:nvSpPr>
        <p:spPr>
          <a:xfrm>
            <a:off x="1344084" y="3951087"/>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6"/>
          <p:cNvSpPr>
            <a:spLocks noGrp="1"/>
          </p:cNvSpPr>
          <p:nvPr>
            <p:ph sz="quarter" idx="20"/>
          </p:nvPr>
        </p:nvSpPr>
        <p:spPr>
          <a:xfrm>
            <a:off x="6191917" y="1401762"/>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6"/>
          <p:cNvSpPr>
            <a:spLocks noGrp="1"/>
          </p:cNvSpPr>
          <p:nvPr>
            <p:ph sz="quarter" idx="21"/>
          </p:nvPr>
        </p:nvSpPr>
        <p:spPr>
          <a:xfrm>
            <a:off x="6191917" y="3951087"/>
            <a:ext cx="4656000" cy="239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44504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338858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98EF81-B3FC-4F72-AED3-3EACCCC3592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D1FFF56-E65B-4FDE-9526-9F3871F4FCE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9FB5E54-3484-4234-9EBA-FAD163703186}"/>
              </a:ext>
            </a:extLst>
          </p:cNvPr>
          <p:cNvSpPr>
            <a:spLocks noGrp="1"/>
          </p:cNvSpPr>
          <p:nvPr>
            <p:ph type="dt" sz="half" idx="10"/>
          </p:nvPr>
        </p:nvSpPr>
        <p:spPr/>
        <p:txBody>
          <a:bodyPr/>
          <a:lstStyle/>
          <a:p>
            <a:fld id="{7F5DFDE0-DEEB-4F53-A368-C5FE85B80174}" type="datetimeFigureOut">
              <a:rPr lang="sv-SE" smtClean="0"/>
              <a:t>2020-12-21</a:t>
            </a:fld>
            <a:endParaRPr lang="sv-SE"/>
          </a:p>
        </p:txBody>
      </p:sp>
      <p:sp>
        <p:nvSpPr>
          <p:cNvPr id="5" name="Platshållare för sidfot 4">
            <a:extLst>
              <a:ext uri="{FF2B5EF4-FFF2-40B4-BE49-F238E27FC236}">
                <a16:creationId xmlns:a16="http://schemas.microsoft.com/office/drawing/2014/main" id="{2E3D3295-7969-4AB0-8BE2-DAC6C7F15F2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C58793-6931-470A-8F46-77A4A2B53CEE}"/>
              </a:ext>
            </a:extLst>
          </p:cNvPr>
          <p:cNvSpPr>
            <a:spLocks noGrp="1"/>
          </p:cNvSpPr>
          <p:nvPr>
            <p:ph type="sldNum" sz="quarter" idx="12"/>
          </p:nvPr>
        </p:nvSpPr>
        <p:spPr/>
        <p:txBody>
          <a:bodyPr/>
          <a:lstStyle/>
          <a:p>
            <a:fld id="{888F153F-D833-4C55-9B1B-733A5CAE0471}" type="slidenum">
              <a:rPr lang="sv-SE" smtClean="0"/>
              <a:t>‹#›</a:t>
            </a:fld>
            <a:endParaRPr lang="sv-SE"/>
          </a:p>
        </p:txBody>
      </p:sp>
    </p:spTree>
    <p:extLst>
      <p:ext uri="{BB962C8B-B14F-4D97-AF65-F5344CB8AC3E}">
        <p14:creationId xmlns:p14="http://schemas.microsoft.com/office/powerpoint/2010/main" val="72814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97630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ch bild (höger)">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3" name="Platshållare för bild 2"/>
          <p:cNvSpPr>
            <a:spLocks noGrp="1"/>
          </p:cNvSpPr>
          <p:nvPr>
            <p:ph type="pic" sz="quarter" idx="11"/>
          </p:nvPr>
        </p:nvSpPr>
        <p:spPr>
          <a:xfrm>
            <a:off x="6191917" y="1403350"/>
            <a:ext cx="4656000" cy="4941888"/>
          </a:xfrm>
          <a:solidFill>
            <a:schemeClr val="bg1">
              <a:lumMod val="95000"/>
            </a:schemeClr>
          </a:solidFill>
        </p:spPr>
        <p:txBody>
          <a:bodyPr anchor="ctr"/>
          <a:lstStyle>
            <a:lvl1pPr marL="0" indent="0" algn="ctr">
              <a:buNone/>
              <a:defRPr/>
            </a:lvl1pPr>
          </a:lstStyle>
          <a:p>
            <a:endParaRPr lang="sv-SE"/>
          </a:p>
        </p:txBody>
      </p:sp>
      <p:sp>
        <p:nvSpPr>
          <p:cNvPr id="10" name="Platshållare för innehåll 6"/>
          <p:cNvSpPr>
            <a:spLocks noGrp="1"/>
          </p:cNvSpPr>
          <p:nvPr>
            <p:ph sz="quarter" idx="16"/>
          </p:nvPr>
        </p:nvSpPr>
        <p:spPr>
          <a:xfrm>
            <a:off x="1344084" y="1401764"/>
            <a:ext cx="4656000" cy="49434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3752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ch bild (botte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a:t>Klicka här för att ändra format</a:t>
            </a:r>
          </a:p>
        </p:txBody>
      </p:sp>
      <p:sp>
        <p:nvSpPr>
          <p:cNvPr id="3" name="Platshållare för bild 2"/>
          <p:cNvSpPr>
            <a:spLocks noGrp="1"/>
          </p:cNvSpPr>
          <p:nvPr>
            <p:ph type="pic" sz="quarter" idx="11"/>
          </p:nvPr>
        </p:nvSpPr>
        <p:spPr>
          <a:xfrm>
            <a:off x="1344083" y="3825894"/>
            <a:ext cx="9503835" cy="2519344"/>
          </a:xfrm>
          <a:solidFill>
            <a:schemeClr val="bg1">
              <a:lumMod val="95000"/>
            </a:schemeClr>
          </a:solidFill>
        </p:spPr>
        <p:txBody>
          <a:bodyPr anchor="ctr"/>
          <a:lstStyle>
            <a:lvl1pPr marL="0" indent="0" algn="ctr">
              <a:buNone/>
              <a:defRPr/>
            </a:lvl1pPr>
          </a:lstStyle>
          <a:p>
            <a:endParaRPr lang="sv-SE"/>
          </a:p>
        </p:txBody>
      </p:sp>
      <p:sp>
        <p:nvSpPr>
          <p:cNvPr id="10" name="Platshållare för innehåll 6"/>
          <p:cNvSpPr>
            <a:spLocks noGrp="1"/>
          </p:cNvSpPr>
          <p:nvPr>
            <p:ph sz="quarter" idx="15"/>
          </p:nvPr>
        </p:nvSpPr>
        <p:spPr>
          <a:xfrm>
            <a:off x="1344085" y="1401764"/>
            <a:ext cx="9503833" cy="22662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661968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och bildtext">
    <p:spTree>
      <p:nvGrpSpPr>
        <p:cNvPr id="1" name=""/>
        <p:cNvGrpSpPr/>
        <p:nvPr/>
      </p:nvGrpSpPr>
      <p:grpSpPr>
        <a:xfrm>
          <a:off x="0" y="0"/>
          <a:ext cx="0" cy="0"/>
          <a:chOff x="0" y="0"/>
          <a:chExt cx="0" cy="0"/>
        </a:xfrm>
      </p:grpSpPr>
      <p:sp>
        <p:nvSpPr>
          <p:cNvPr id="4" name="Rektangel 3"/>
          <p:cNvSpPr/>
          <p:nvPr userDrawn="1"/>
        </p:nvSpPr>
        <p:spPr bwMode="auto">
          <a:xfrm>
            <a:off x="10090123" y="5515364"/>
            <a:ext cx="2101877" cy="1220579"/>
          </a:xfrm>
          <a:prstGeom prst="rect">
            <a:avLst/>
          </a:prstGeom>
          <a:solidFill>
            <a:schemeClr val="bg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9" name="Rubrik 8"/>
          <p:cNvSpPr>
            <a:spLocks noGrp="1"/>
          </p:cNvSpPr>
          <p:nvPr>
            <p:ph type="title"/>
          </p:nvPr>
        </p:nvSpPr>
        <p:spPr/>
        <p:txBody>
          <a:bodyPr/>
          <a:lstStyle/>
          <a:p>
            <a:r>
              <a:rPr lang="sv-SE"/>
              <a:t>Klicka här för att ändra format</a:t>
            </a:r>
          </a:p>
        </p:txBody>
      </p:sp>
      <p:sp>
        <p:nvSpPr>
          <p:cNvPr id="3" name="Platshållare för bild 2"/>
          <p:cNvSpPr>
            <a:spLocks noGrp="1"/>
          </p:cNvSpPr>
          <p:nvPr>
            <p:ph type="pic" sz="quarter" idx="11"/>
          </p:nvPr>
        </p:nvSpPr>
        <p:spPr>
          <a:xfrm>
            <a:off x="1344083" y="1401763"/>
            <a:ext cx="9503835" cy="4264152"/>
          </a:xfrm>
          <a:solidFill>
            <a:schemeClr val="bg1">
              <a:lumMod val="95000"/>
            </a:schemeClr>
          </a:solidFill>
        </p:spPr>
        <p:txBody>
          <a:bodyPr anchor="ctr"/>
          <a:lstStyle>
            <a:lvl1pPr marL="0" indent="0" algn="ctr">
              <a:buNone/>
              <a:defRPr/>
            </a:lvl1pPr>
          </a:lstStyle>
          <a:p>
            <a:endParaRPr lang="sv-SE"/>
          </a:p>
        </p:txBody>
      </p:sp>
      <p:sp>
        <p:nvSpPr>
          <p:cNvPr id="6" name="Platshållare för text 6"/>
          <p:cNvSpPr>
            <a:spLocks noGrp="1" noChangeAspect="1"/>
          </p:cNvSpPr>
          <p:nvPr>
            <p:ph type="body" sz="quarter" idx="14" hasCustomPrompt="1"/>
          </p:nvPr>
        </p:nvSpPr>
        <p:spPr>
          <a:xfrm>
            <a:off x="1344085" y="5799265"/>
            <a:ext cx="9503832" cy="540540"/>
          </a:xfrm>
        </p:spPr>
        <p:txBody>
          <a:bodyPr lIns="0" rIns="0">
            <a:noAutofit/>
          </a:bodyPr>
          <a:lstStyle>
            <a:lvl1pPr marL="0" indent="0">
              <a:lnSpc>
                <a:spcPct val="100000"/>
              </a:lnSpc>
              <a:spcBef>
                <a:spcPts val="0"/>
              </a:spcBef>
              <a:spcAft>
                <a:spcPts val="0"/>
              </a:spcAft>
              <a:buNone/>
              <a:defRPr sz="1500" baseline="0">
                <a:solidFill>
                  <a:srgbClr val="000000"/>
                </a:solidFill>
              </a:defRPr>
            </a:lvl1pPr>
          </a:lstStyle>
          <a:p>
            <a:pPr lvl="0"/>
            <a:r>
              <a:rPr lang="sv-SE"/>
              <a:t>Skriv bildtext här (aldrig mer än två rader)</a:t>
            </a:r>
          </a:p>
        </p:txBody>
      </p:sp>
    </p:spTree>
    <p:extLst>
      <p:ext uri="{BB962C8B-B14F-4D97-AF65-F5344CB8AC3E}">
        <p14:creationId xmlns:p14="http://schemas.microsoft.com/office/powerpoint/2010/main" val="1191771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Helskärm">
    <p:spTree>
      <p:nvGrpSpPr>
        <p:cNvPr id="1" name=""/>
        <p:cNvGrpSpPr/>
        <p:nvPr/>
      </p:nvGrpSpPr>
      <p:grpSpPr>
        <a:xfrm>
          <a:off x="0" y="0"/>
          <a:ext cx="0" cy="0"/>
          <a:chOff x="0" y="0"/>
          <a:chExt cx="0" cy="0"/>
        </a:xfrm>
      </p:grpSpPr>
      <p:sp>
        <p:nvSpPr>
          <p:cNvPr id="3" name="Platshållare för bild 2"/>
          <p:cNvSpPr>
            <a:spLocks noGrp="1"/>
          </p:cNvSpPr>
          <p:nvPr>
            <p:ph type="pic" sz="quarter" idx="11"/>
          </p:nvPr>
        </p:nvSpPr>
        <p:spPr>
          <a:xfrm>
            <a:off x="0" y="0"/>
            <a:ext cx="12192000" cy="6750000"/>
          </a:xfrm>
          <a:solidFill>
            <a:schemeClr val="bg1">
              <a:lumMod val="95000"/>
            </a:schemeClr>
          </a:solidFill>
        </p:spPr>
        <p:txBody>
          <a:bodyPr anchor="ctr"/>
          <a:lstStyle>
            <a:lvl1pPr marL="0" indent="0" algn="ctr">
              <a:buNone/>
              <a:defRPr/>
            </a:lvl1pPr>
          </a:lstStyle>
          <a:p>
            <a:endParaRPr lang="sv-SE"/>
          </a:p>
        </p:txBody>
      </p:sp>
    </p:spTree>
    <p:extLst>
      <p:ext uri="{BB962C8B-B14F-4D97-AF65-F5344CB8AC3E}">
        <p14:creationId xmlns:p14="http://schemas.microsoft.com/office/powerpoint/2010/main" val="4234498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8" name="Platshållare för media 4"/>
          <p:cNvSpPr>
            <a:spLocks noGrp="1"/>
          </p:cNvSpPr>
          <p:nvPr>
            <p:ph type="media" sz="quarter" idx="15"/>
          </p:nvPr>
        </p:nvSpPr>
        <p:spPr>
          <a:xfrm>
            <a:off x="1" y="1"/>
            <a:ext cx="12192001" cy="6735941"/>
          </a:xfrm>
          <a:solidFill>
            <a:schemeClr val="bg1">
              <a:lumMod val="95000"/>
            </a:schemeClr>
          </a:solidFill>
        </p:spPr>
        <p:txBody>
          <a:bodyPr anchor="ctr"/>
          <a:lstStyle>
            <a:lvl1pPr marL="0" indent="0" algn="ctr">
              <a:buNone/>
              <a:defRPr/>
            </a:lvl1pPr>
          </a:lstStyle>
          <a:p>
            <a:endParaRPr lang="sv-SE"/>
          </a:p>
        </p:txBody>
      </p:sp>
    </p:spTree>
    <p:extLst>
      <p:ext uri="{BB962C8B-B14F-4D97-AF65-F5344CB8AC3E}">
        <p14:creationId xmlns:p14="http://schemas.microsoft.com/office/powerpoint/2010/main" val="4113000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sida">
    <p:spTree>
      <p:nvGrpSpPr>
        <p:cNvPr id="1" name=""/>
        <p:cNvGrpSpPr/>
        <p:nvPr/>
      </p:nvGrpSpPr>
      <p:grpSpPr>
        <a:xfrm>
          <a:off x="0" y="0"/>
          <a:ext cx="0" cy="0"/>
          <a:chOff x="0" y="0"/>
          <a:chExt cx="0" cy="0"/>
        </a:xfrm>
      </p:grpSpPr>
      <p:sp>
        <p:nvSpPr>
          <p:cNvPr id="13" name="Rubrik 1"/>
          <p:cNvSpPr>
            <a:spLocks noGrp="1" noChangeAspect="1"/>
          </p:cNvSpPr>
          <p:nvPr>
            <p:ph type="ctrTitle" hasCustomPrompt="1"/>
          </p:nvPr>
        </p:nvSpPr>
        <p:spPr>
          <a:xfrm>
            <a:off x="1344085" y="1401764"/>
            <a:ext cx="9503833" cy="2354659"/>
          </a:xfrm>
        </p:spPr>
        <p:txBody>
          <a:bodyPr/>
          <a:lstStyle>
            <a:lvl1pPr algn="l">
              <a:defRPr sz="4800"/>
            </a:lvl1pPr>
          </a:lstStyle>
          <a:p>
            <a:r>
              <a:rPr lang="sv-SE"/>
              <a:t>Klicka här för att skriva avslutningsfras</a:t>
            </a:r>
          </a:p>
        </p:txBody>
      </p:sp>
      <p:sp>
        <p:nvSpPr>
          <p:cNvPr id="14" name="Underrubrik 2"/>
          <p:cNvSpPr>
            <a:spLocks noGrp="1" noChangeAspect="1"/>
          </p:cNvSpPr>
          <p:nvPr>
            <p:ph type="subTitle" idx="1" hasCustomPrompt="1"/>
          </p:nvPr>
        </p:nvSpPr>
        <p:spPr>
          <a:xfrm>
            <a:off x="1344085" y="3829199"/>
            <a:ext cx="9503832" cy="1576768"/>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skriva in dina kontaktuppgifter</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4962" y="5658844"/>
            <a:ext cx="1656000" cy="990609"/>
          </a:xfrm>
          <a:prstGeom prst="rect">
            <a:avLst/>
          </a:prstGeom>
        </p:spPr>
      </p:pic>
    </p:spTree>
    <p:extLst>
      <p:ext uri="{BB962C8B-B14F-4D97-AF65-F5344CB8AC3E}">
        <p14:creationId xmlns:p14="http://schemas.microsoft.com/office/powerpoint/2010/main" val="3715444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vdelare-Brun 1">
    <p:bg>
      <p:bgRef idx="1001">
        <a:schemeClr val="bg2"/>
      </p:bgRef>
    </p:bg>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tx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a:t>Skriv rubrik här</a:t>
            </a:r>
          </a:p>
        </p:txBody>
      </p:sp>
    </p:spTree>
    <p:extLst>
      <p:ext uri="{BB962C8B-B14F-4D97-AF65-F5344CB8AC3E}">
        <p14:creationId xmlns:p14="http://schemas.microsoft.com/office/powerpoint/2010/main" val="3759677134"/>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Avdelare-Grön 1">
    <p:bg>
      <p:bgPr>
        <a:solidFill>
          <a:srgbClr val="00C0C2"/>
        </a:solidFill>
        <a:effectLst/>
      </p:bgPr>
    </p:bg>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tx2">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a:t>Skriv rubrik här</a:t>
            </a:r>
          </a:p>
        </p:txBody>
      </p:sp>
    </p:spTree>
    <p:extLst>
      <p:ext uri="{BB962C8B-B14F-4D97-AF65-F5344CB8AC3E}">
        <p14:creationId xmlns:p14="http://schemas.microsoft.com/office/powerpoint/2010/main" val="326350464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Avdelare-Gul 1">
    <p:bg>
      <p:bgPr>
        <a:solidFill>
          <a:schemeClr val="accent3"/>
        </a:solidFill>
        <a:effectLst/>
      </p:bgPr>
    </p:bg>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a:t>Skriv rubrik här</a:t>
            </a:r>
          </a:p>
        </p:txBody>
      </p:sp>
    </p:spTree>
    <p:extLst>
      <p:ext uri="{BB962C8B-B14F-4D97-AF65-F5344CB8AC3E}">
        <p14:creationId xmlns:p14="http://schemas.microsoft.com/office/powerpoint/2010/main" val="68757117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B960CC-9AB7-49DC-B693-0DBE5E7F26D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246A257-740B-43BF-BBD2-B20276DFC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3A03C0F-84A2-46F1-9639-0C5804E2829D}"/>
              </a:ext>
            </a:extLst>
          </p:cNvPr>
          <p:cNvSpPr>
            <a:spLocks noGrp="1"/>
          </p:cNvSpPr>
          <p:nvPr>
            <p:ph type="dt" sz="half" idx="10"/>
          </p:nvPr>
        </p:nvSpPr>
        <p:spPr/>
        <p:txBody>
          <a:bodyPr/>
          <a:lstStyle/>
          <a:p>
            <a:fld id="{7F5DFDE0-DEEB-4F53-A368-C5FE85B80174}" type="datetimeFigureOut">
              <a:rPr lang="sv-SE" smtClean="0"/>
              <a:t>2020-12-21</a:t>
            </a:fld>
            <a:endParaRPr lang="sv-SE"/>
          </a:p>
        </p:txBody>
      </p:sp>
      <p:sp>
        <p:nvSpPr>
          <p:cNvPr id="5" name="Platshållare för sidfot 4">
            <a:extLst>
              <a:ext uri="{FF2B5EF4-FFF2-40B4-BE49-F238E27FC236}">
                <a16:creationId xmlns:a16="http://schemas.microsoft.com/office/drawing/2014/main" id="{09F724B4-3D07-4C73-970D-E3BE89DE126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92578E7-C836-4D3E-B452-8B10C1112DC4}"/>
              </a:ext>
            </a:extLst>
          </p:cNvPr>
          <p:cNvSpPr>
            <a:spLocks noGrp="1"/>
          </p:cNvSpPr>
          <p:nvPr>
            <p:ph type="sldNum" sz="quarter" idx="12"/>
          </p:nvPr>
        </p:nvSpPr>
        <p:spPr/>
        <p:txBody>
          <a:bodyPr/>
          <a:lstStyle/>
          <a:p>
            <a:fld id="{888F153F-D833-4C55-9B1B-733A5CAE0471}" type="slidenum">
              <a:rPr lang="sv-SE" smtClean="0"/>
              <a:t>‹#›</a:t>
            </a:fld>
            <a:endParaRPr lang="sv-SE"/>
          </a:p>
        </p:txBody>
      </p:sp>
    </p:spTree>
    <p:extLst>
      <p:ext uri="{BB962C8B-B14F-4D97-AF65-F5344CB8AC3E}">
        <p14:creationId xmlns:p14="http://schemas.microsoft.com/office/powerpoint/2010/main" val="723259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Avdelare-Brun 2">
    <p:bg>
      <p:bgRef idx="1001">
        <a:schemeClr val="bg2"/>
      </p:bgRef>
    </p:bg>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tx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a:t>Skriv rubrik här</a:t>
            </a:r>
          </a:p>
        </p:txBody>
      </p:sp>
    </p:spTree>
    <p:extLst>
      <p:ext uri="{BB962C8B-B14F-4D97-AF65-F5344CB8AC3E}">
        <p14:creationId xmlns:p14="http://schemas.microsoft.com/office/powerpoint/2010/main" val="153856685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Avdelare-Grön 2">
    <p:bg>
      <p:bgPr>
        <a:solidFill>
          <a:srgbClr val="00C0C2"/>
        </a:solidFill>
        <a:effectLst/>
      </p:bgPr>
    </p:bg>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tx2">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a:t>Skriv rubrik här</a:t>
            </a:r>
          </a:p>
        </p:txBody>
      </p:sp>
    </p:spTree>
    <p:extLst>
      <p:ext uri="{BB962C8B-B14F-4D97-AF65-F5344CB8AC3E}">
        <p14:creationId xmlns:p14="http://schemas.microsoft.com/office/powerpoint/2010/main" val="343464884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Avdelare-Gul 2">
    <p:bg>
      <p:bgPr>
        <a:solidFill>
          <a:schemeClr val="accent3"/>
        </a:solidFill>
        <a:effectLst/>
      </p:bgPr>
    </p:bg>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a:t>Skriv rubrik här</a:t>
            </a:r>
          </a:p>
        </p:txBody>
      </p:sp>
    </p:spTree>
    <p:extLst>
      <p:ext uri="{BB962C8B-B14F-4D97-AF65-F5344CB8AC3E}">
        <p14:creationId xmlns:p14="http://schemas.microsoft.com/office/powerpoint/2010/main" val="92680173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1B50B6D-A183-40EA-83AB-DEEDB603C31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2961911-BF21-4687-B45E-9B3DE1EBDBC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85A1544F-0F34-4A25-BE9D-C5EADFDEB9E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C9E8E81-6EDD-442E-8618-DDD72CF789C4}"/>
              </a:ext>
            </a:extLst>
          </p:cNvPr>
          <p:cNvSpPr>
            <a:spLocks noGrp="1"/>
          </p:cNvSpPr>
          <p:nvPr>
            <p:ph type="dt" sz="half" idx="10"/>
          </p:nvPr>
        </p:nvSpPr>
        <p:spPr/>
        <p:txBody>
          <a:bodyPr/>
          <a:lstStyle/>
          <a:p>
            <a:fld id="{7F5DFDE0-DEEB-4F53-A368-C5FE85B80174}" type="datetimeFigureOut">
              <a:rPr lang="sv-SE" smtClean="0"/>
              <a:t>2020-12-21</a:t>
            </a:fld>
            <a:endParaRPr lang="sv-SE"/>
          </a:p>
        </p:txBody>
      </p:sp>
      <p:sp>
        <p:nvSpPr>
          <p:cNvPr id="6" name="Platshållare för sidfot 5">
            <a:extLst>
              <a:ext uri="{FF2B5EF4-FFF2-40B4-BE49-F238E27FC236}">
                <a16:creationId xmlns:a16="http://schemas.microsoft.com/office/drawing/2014/main" id="{C0375BB6-ADDE-40C0-B826-D965FD77129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0641A9C-B7AD-44AF-B879-949AF6A705AC}"/>
              </a:ext>
            </a:extLst>
          </p:cNvPr>
          <p:cNvSpPr>
            <a:spLocks noGrp="1"/>
          </p:cNvSpPr>
          <p:nvPr>
            <p:ph type="sldNum" sz="quarter" idx="12"/>
          </p:nvPr>
        </p:nvSpPr>
        <p:spPr/>
        <p:txBody>
          <a:bodyPr/>
          <a:lstStyle/>
          <a:p>
            <a:fld id="{888F153F-D833-4C55-9B1B-733A5CAE0471}" type="slidenum">
              <a:rPr lang="sv-SE" smtClean="0"/>
              <a:t>‹#›</a:t>
            </a:fld>
            <a:endParaRPr lang="sv-SE"/>
          </a:p>
        </p:txBody>
      </p:sp>
    </p:spTree>
    <p:extLst>
      <p:ext uri="{BB962C8B-B14F-4D97-AF65-F5344CB8AC3E}">
        <p14:creationId xmlns:p14="http://schemas.microsoft.com/office/powerpoint/2010/main" val="62394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DD5511-9708-4CDF-B7CF-CA11A168B71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AF3170F-8234-41FE-A036-FC958C921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C30BD8C-8DE5-4CA0-BACD-16A30252433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4D80127-4A02-4267-A5B6-BD059C10F0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33DF408-599E-4F90-87A4-F88C5C7B807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27AFE807-7572-4FE5-91E9-47B37DCDD4E2}"/>
              </a:ext>
            </a:extLst>
          </p:cNvPr>
          <p:cNvSpPr>
            <a:spLocks noGrp="1"/>
          </p:cNvSpPr>
          <p:nvPr>
            <p:ph type="dt" sz="half" idx="10"/>
          </p:nvPr>
        </p:nvSpPr>
        <p:spPr/>
        <p:txBody>
          <a:bodyPr/>
          <a:lstStyle/>
          <a:p>
            <a:fld id="{7F5DFDE0-DEEB-4F53-A368-C5FE85B80174}" type="datetimeFigureOut">
              <a:rPr lang="sv-SE" smtClean="0"/>
              <a:t>2020-12-21</a:t>
            </a:fld>
            <a:endParaRPr lang="sv-SE"/>
          </a:p>
        </p:txBody>
      </p:sp>
      <p:sp>
        <p:nvSpPr>
          <p:cNvPr id="8" name="Platshållare för sidfot 7">
            <a:extLst>
              <a:ext uri="{FF2B5EF4-FFF2-40B4-BE49-F238E27FC236}">
                <a16:creationId xmlns:a16="http://schemas.microsoft.com/office/drawing/2014/main" id="{BFEBED1E-344B-4E42-B2D5-F2D058CD3A8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309881A-8512-4B0B-ABD8-14A13E0A22AB}"/>
              </a:ext>
            </a:extLst>
          </p:cNvPr>
          <p:cNvSpPr>
            <a:spLocks noGrp="1"/>
          </p:cNvSpPr>
          <p:nvPr>
            <p:ph type="sldNum" sz="quarter" idx="12"/>
          </p:nvPr>
        </p:nvSpPr>
        <p:spPr/>
        <p:txBody>
          <a:bodyPr/>
          <a:lstStyle/>
          <a:p>
            <a:fld id="{888F153F-D833-4C55-9B1B-733A5CAE0471}" type="slidenum">
              <a:rPr lang="sv-SE" smtClean="0"/>
              <a:t>‹#›</a:t>
            </a:fld>
            <a:endParaRPr lang="sv-SE"/>
          </a:p>
        </p:txBody>
      </p:sp>
    </p:spTree>
    <p:extLst>
      <p:ext uri="{BB962C8B-B14F-4D97-AF65-F5344CB8AC3E}">
        <p14:creationId xmlns:p14="http://schemas.microsoft.com/office/powerpoint/2010/main" val="164446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5C6D9A-D9F0-4ED8-89D1-9E56AF3C02B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2FF9ED5D-5868-49A6-A9B9-370A8C4D5E6D}"/>
              </a:ext>
            </a:extLst>
          </p:cNvPr>
          <p:cNvSpPr>
            <a:spLocks noGrp="1"/>
          </p:cNvSpPr>
          <p:nvPr>
            <p:ph type="dt" sz="half" idx="10"/>
          </p:nvPr>
        </p:nvSpPr>
        <p:spPr/>
        <p:txBody>
          <a:bodyPr/>
          <a:lstStyle/>
          <a:p>
            <a:fld id="{7F5DFDE0-DEEB-4F53-A368-C5FE85B80174}" type="datetimeFigureOut">
              <a:rPr lang="sv-SE" smtClean="0"/>
              <a:t>2020-12-21</a:t>
            </a:fld>
            <a:endParaRPr lang="sv-SE"/>
          </a:p>
        </p:txBody>
      </p:sp>
      <p:sp>
        <p:nvSpPr>
          <p:cNvPr id="4" name="Platshållare för sidfot 3">
            <a:extLst>
              <a:ext uri="{FF2B5EF4-FFF2-40B4-BE49-F238E27FC236}">
                <a16:creationId xmlns:a16="http://schemas.microsoft.com/office/drawing/2014/main" id="{201DC0AE-2458-4171-BE70-56452D43467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0F4E107-0512-4EA2-B72E-E370EC7BE6AD}"/>
              </a:ext>
            </a:extLst>
          </p:cNvPr>
          <p:cNvSpPr>
            <a:spLocks noGrp="1"/>
          </p:cNvSpPr>
          <p:nvPr>
            <p:ph type="sldNum" sz="quarter" idx="12"/>
          </p:nvPr>
        </p:nvSpPr>
        <p:spPr/>
        <p:txBody>
          <a:bodyPr/>
          <a:lstStyle/>
          <a:p>
            <a:fld id="{888F153F-D833-4C55-9B1B-733A5CAE0471}" type="slidenum">
              <a:rPr lang="sv-SE" smtClean="0"/>
              <a:t>‹#›</a:t>
            </a:fld>
            <a:endParaRPr lang="sv-SE"/>
          </a:p>
        </p:txBody>
      </p:sp>
    </p:spTree>
    <p:extLst>
      <p:ext uri="{BB962C8B-B14F-4D97-AF65-F5344CB8AC3E}">
        <p14:creationId xmlns:p14="http://schemas.microsoft.com/office/powerpoint/2010/main" val="256501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D53830F-A91D-421D-98D7-BB426F9DE9C8}"/>
              </a:ext>
            </a:extLst>
          </p:cNvPr>
          <p:cNvSpPr>
            <a:spLocks noGrp="1"/>
          </p:cNvSpPr>
          <p:nvPr>
            <p:ph type="dt" sz="half" idx="10"/>
          </p:nvPr>
        </p:nvSpPr>
        <p:spPr/>
        <p:txBody>
          <a:bodyPr/>
          <a:lstStyle/>
          <a:p>
            <a:fld id="{7F5DFDE0-DEEB-4F53-A368-C5FE85B80174}" type="datetimeFigureOut">
              <a:rPr lang="sv-SE" smtClean="0"/>
              <a:t>2020-12-21</a:t>
            </a:fld>
            <a:endParaRPr lang="sv-SE"/>
          </a:p>
        </p:txBody>
      </p:sp>
      <p:sp>
        <p:nvSpPr>
          <p:cNvPr id="3" name="Platshållare för sidfot 2">
            <a:extLst>
              <a:ext uri="{FF2B5EF4-FFF2-40B4-BE49-F238E27FC236}">
                <a16:creationId xmlns:a16="http://schemas.microsoft.com/office/drawing/2014/main" id="{05A55B89-A892-47E7-BCAF-93CA9887BC7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056672F7-9D71-4C39-81E5-7F9F5D4482D0}"/>
              </a:ext>
            </a:extLst>
          </p:cNvPr>
          <p:cNvSpPr>
            <a:spLocks noGrp="1"/>
          </p:cNvSpPr>
          <p:nvPr>
            <p:ph type="sldNum" sz="quarter" idx="12"/>
          </p:nvPr>
        </p:nvSpPr>
        <p:spPr/>
        <p:txBody>
          <a:bodyPr/>
          <a:lstStyle/>
          <a:p>
            <a:fld id="{888F153F-D833-4C55-9B1B-733A5CAE0471}" type="slidenum">
              <a:rPr lang="sv-SE" smtClean="0"/>
              <a:t>‹#›</a:t>
            </a:fld>
            <a:endParaRPr lang="sv-SE"/>
          </a:p>
        </p:txBody>
      </p:sp>
    </p:spTree>
    <p:extLst>
      <p:ext uri="{BB962C8B-B14F-4D97-AF65-F5344CB8AC3E}">
        <p14:creationId xmlns:p14="http://schemas.microsoft.com/office/powerpoint/2010/main" val="91960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E99B8C-810C-4E20-ABD6-4E666D97C4C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EE9CD7B-8290-443C-B919-05396E56D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2DF8EB2-3E16-4B63-9AD6-28DECA003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1DD745E-5A73-4D45-9E9F-E9F64EAF08F3}"/>
              </a:ext>
            </a:extLst>
          </p:cNvPr>
          <p:cNvSpPr>
            <a:spLocks noGrp="1"/>
          </p:cNvSpPr>
          <p:nvPr>
            <p:ph type="dt" sz="half" idx="10"/>
          </p:nvPr>
        </p:nvSpPr>
        <p:spPr/>
        <p:txBody>
          <a:bodyPr/>
          <a:lstStyle/>
          <a:p>
            <a:fld id="{7F5DFDE0-DEEB-4F53-A368-C5FE85B80174}" type="datetimeFigureOut">
              <a:rPr lang="sv-SE" smtClean="0"/>
              <a:t>2020-12-21</a:t>
            </a:fld>
            <a:endParaRPr lang="sv-SE"/>
          </a:p>
        </p:txBody>
      </p:sp>
      <p:sp>
        <p:nvSpPr>
          <p:cNvPr id="6" name="Platshållare för sidfot 5">
            <a:extLst>
              <a:ext uri="{FF2B5EF4-FFF2-40B4-BE49-F238E27FC236}">
                <a16:creationId xmlns:a16="http://schemas.microsoft.com/office/drawing/2014/main" id="{2A201785-9D08-460E-A90F-20D089BC6E3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BB8B4E8-4711-47AC-8161-D740E4B6C417}"/>
              </a:ext>
            </a:extLst>
          </p:cNvPr>
          <p:cNvSpPr>
            <a:spLocks noGrp="1"/>
          </p:cNvSpPr>
          <p:nvPr>
            <p:ph type="sldNum" sz="quarter" idx="12"/>
          </p:nvPr>
        </p:nvSpPr>
        <p:spPr/>
        <p:txBody>
          <a:bodyPr/>
          <a:lstStyle/>
          <a:p>
            <a:fld id="{888F153F-D833-4C55-9B1B-733A5CAE0471}" type="slidenum">
              <a:rPr lang="sv-SE" smtClean="0"/>
              <a:t>‹#›</a:t>
            </a:fld>
            <a:endParaRPr lang="sv-SE"/>
          </a:p>
        </p:txBody>
      </p:sp>
    </p:spTree>
    <p:extLst>
      <p:ext uri="{BB962C8B-B14F-4D97-AF65-F5344CB8AC3E}">
        <p14:creationId xmlns:p14="http://schemas.microsoft.com/office/powerpoint/2010/main" val="366819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B62ECD-0554-47A3-B066-603E5D2F6DC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5C32117-D824-42BB-A17D-D00A31A4F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05CD7B7-1BC4-47B9-B0D8-63AC6D5BA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1B1E8FF-3FB9-4D72-BA6B-8157FA5F53FD}"/>
              </a:ext>
            </a:extLst>
          </p:cNvPr>
          <p:cNvSpPr>
            <a:spLocks noGrp="1"/>
          </p:cNvSpPr>
          <p:nvPr>
            <p:ph type="dt" sz="half" idx="10"/>
          </p:nvPr>
        </p:nvSpPr>
        <p:spPr/>
        <p:txBody>
          <a:bodyPr/>
          <a:lstStyle/>
          <a:p>
            <a:fld id="{7F5DFDE0-DEEB-4F53-A368-C5FE85B80174}" type="datetimeFigureOut">
              <a:rPr lang="sv-SE" smtClean="0"/>
              <a:t>2020-12-21</a:t>
            </a:fld>
            <a:endParaRPr lang="sv-SE"/>
          </a:p>
        </p:txBody>
      </p:sp>
      <p:sp>
        <p:nvSpPr>
          <p:cNvPr id="6" name="Platshållare för sidfot 5">
            <a:extLst>
              <a:ext uri="{FF2B5EF4-FFF2-40B4-BE49-F238E27FC236}">
                <a16:creationId xmlns:a16="http://schemas.microsoft.com/office/drawing/2014/main" id="{3145293D-0161-46F3-8F26-B658E7CEE66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D2C221F-5C81-458A-A55E-0C3D73CB426B}"/>
              </a:ext>
            </a:extLst>
          </p:cNvPr>
          <p:cNvSpPr>
            <a:spLocks noGrp="1"/>
          </p:cNvSpPr>
          <p:nvPr>
            <p:ph type="sldNum" sz="quarter" idx="12"/>
          </p:nvPr>
        </p:nvSpPr>
        <p:spPr/>
        <p:txBody>
          <a:bodyPr/>
          <a:lstStyle/>
          <a:p>
            <a:fld id="{888F153F-D833-4C55-9B1B-733A5CAE0471}" type="slidenum">
              <a:rPr lang="sv-SE" smtClean="0"/>
              <a:t>‹#›</a:t>
            </a:fld>
            <a:endParaRPr lang="sv-SE"/>
          </a:p>
        </p:txBody>
      </p:sp>
    </p:spTree>
    <p:extLst>
      <p:ext uri="{BB962C8B-B14F-4D97-AF65-F5344CB8AC3E}">
        <p14:creationId xmlns:p14="http://schemas.microsoft.com/office/powerpoint/2010/main" val="36465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3F9A327-B1D6-4731-9642-E814A7E98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23195DE-94B5-4515-B5FC-2F0F2E17B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6B1216F-C6D0-4D08-9AEC-9A9E9692C7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DFDE0-DEEB-4F53-A368-C5FE85B80174}" type="datetimeFigureOut">
              <a:rPr lang="sv-SE" smtClean="0"/>
              <a:t>2020-12-21</a:t>
            </a:fld>
            <a:endParaRPr lang="sv-SE"/>
          </a:p>
        </p:txBody>
      </p:sp>
      <p:sp>
        <p:nvSpPr>
          <p:cNvPr id="5" name="Platshållare för sidfot 4">
            <a:extLst>
              <a:ext uri="{FF2B5EF4-FFF2-40B4-BE49-F238E27FC236}">
                <a16:creationId xmlns:a16="http://schemas.microsoft.com/office/drawing/2014/main" id="{7A317200-8B07-4189-B780-BA895EFC36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748C215A-D5B9-4AFD-948B-BCCE3DB704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F153F-D833-4C55-9B1B-733A5CAE0471}" type="slidenum">
              <a:rPr lang="sv-SE" smtClean="0"/>
              <a:t>‹#›</a:t>
            </a:fld>
            <a:endParaRPr lang="sv-SE"/>
          </a:p>
        </p:txBody>
      </p:sp>
    </p:spTree>
    <p:extLst>
      <p:ext uri="{BB962C8B-B14F-4D97-AF65-F5344CB8AC3E}">
        <p14:creationId xmlns:p14="http://schemas.microsoft.com/office/powerpoint/2010/main" val="3512761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spect="1" noChangeArrowheads="1"/>
          </p:cNvSpPr>
          <p:nvPr>
            <p:ph type="title"/>
          </p:nvPr>
        </p:nvSpPr>
        <p:spPr bwMode="auto">
          <a:xfrm>
            <a:off x="1344085" y="333375"/>
            <a:ext cx="950383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skriva rubrik</a:t>
            </a:r>
          </a:p>
        </p:txBody>
      </p:sp>
      <p:sp>
        <p:nvSpPr>
          <p:cNvPr id="2052" name="Rectangle 4"/>
          <p:cNvSpPr>
            <a:spLocks noGrp="1" noChangeAspect="1" noChangeArrowheads="1"/>
          </p:cNvSpPr>
          <p:nvPr>
            <p:ph type="body" idx="1"/>
          </p:nvPr>
        </p:nvSpPr>
        <p:spPr bwMode="auto">
          <a:xfrm>
            <a:off x="1344064" y="1404716"/>
            <a:ext cx="9502480" cy="494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sv-SE"/>
              <a:t>Klicka här för att skriva text</a:t>
            </a:r>
          </a:p>
          <a:p>
            <a:pPr lvl="1"/>
            <a:r>
              <a:rPr lang="sv-SE"/>
              <a:t>Text på nivå två</a:t>
            </a:r>
          </a:p>
          <a:p>
            <a:pPr lvl="2"/>
            <a:r>
              <a:rPr lang="sv-SE"/>
              <a:t>Text på nivå tre</a:t>
            </a:r>
          </a:p>
          <a:p>
            <a:pPr lvl="3"/>
            <a:r>
              <a:rPr lang="sv-SE"/>
              <a:t>Text på nivå fyra</a:t>
            </a:r>
          </a:p>
        </p:txBody>
      </p:sp>
      <p:sp>
        <p:nvSpPr>
          <p:cNvPr id="570376" name="Rectangle 8"/>
          <p:cNvSpPr>
            <a:spLocks noChangeArrowheads="1"/>
          </p:cNvSpPr>
          <p:nvPr/>
        </p:nvSpPr>
        <p:spPr bwMode="auto">
          <a:xfrm>
            <a:off x="0" y="6742114"/>
            <a:ext cx="12192000" cy="115887"/>
          </a:xfrm>
          <a:prstGeom prst="rect">
            <a:avLst/>
          </a:prstGeom>
          <a:solidFill>
            <a:srgbClr val="00A9A7"/>
          </a:solidFill>
          <a:ln w="9525">
            <a:noFill/>
            <a:miter lim="800000"/>
            <a:headEnd/>
            <a:tailEnd/>
          </a:ln>
          <a:effectLst/>
        </p:spPr>
        <p:txBody>
          <a:bodyPr wrap="none" anchor="ctr"/>
          <a:lstStyle/>
          <a:p>
            <a:pPr>
              <a:defRPr/>
            </a:pPr>
            <a:r>
              <a:rPr lang="sv-SE" sz="1900">
                <a:cs typeface="+mn-cs"/>
              </a:rPr>
              <a:t> </a:t>
            </a:r>
          </a:p>
        </p:txBody>
      </p:sp>
      <p:sp>
        <p:nvSpPr>
          <p:cNvPr id="2" name="xxLanguageTextBox"/>
          <p:cNvSpPr/>
          <p:nvPr userDrawn="1">
            <p:custDataLst>
              <p:tags r:id="rId23"/>
            </p:custDataLst>
          </p:nvPr>
        </p:nvSpPr>
        <p:spPr bwMode="auto">
          <a:xfrm>
            <a:off x="0" y="0"/>
            <a:ext cx="16933" cy="12700"/>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flat" cmpd="sng" algn="ctr">
                <a:solidFill>
                  <a:srgbClr val="00A9A7"/>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err="1">
              <a:ln>
                <a:noFill/>
              </a:ln>
              <a:solidFill>
                <a:schemeClr val="tx1"/>
              </a:solidFill>
              <a:effectLst/>
              <a:latin typeface="Arial" charset="0"/>
            </a:endParaRPr>
          </a:p>
        </p:txBody>
      </p:sp>
      <p:sp>
        <p:nvSpPr>
          <p:cNvPr id="3" name="xxLanguageTextBox">
            <a:extLst>
              <a:ext uri="{FF2B5EF4-FFF2-40B4-BE49-F238E27FC236}">
                <a16:creationId xmlns:a16="http://schemas.microsoft.com/office/drawing/2014/main" id="{498D347E-CEBF-40EB-BDD7-D28D8DAA85B3}"/>
              </a:ext>
            </a:extLst>
          </p:cNvPr>
          <p:cNvSpPr/>
          <p:nvPr userDrawn="1">
            <p:custDataLst>
              <p:tags r:id="rId24"/>
            </p:custDataLst>
          </p:nvPr>
        </p:nvSpPr>
        <p:spPr bwMode="auto">
          <a:xfrm>
            <a:off x="0" y="0"/>
            <a:ext cx="12700" cy="12700"/>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flat" cmpd="sng" algn="ctr">
                <a:solidFill>
                  <a:srgbClr val="00A9A7"/>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err="1">
              <a:ln>
                <a:noFill/>
              </a:ln>
              <a:solidFill>
                <a:schemeClr val="tx1"/>
              </a:solidFill>
              <a:effectLst/>
              <a:latin typeface="Arial" charset="0"/>
            </a:endParaRPr>
          </a:p>
        </p:txBody>
      </p:sp>
    </p:spTree>
    <p:extLst>
      <p:ext uri="{BB962C8B-B14F-4D97-AF65-F5344CB8AC3E}">
        <p14:creationId xmlns:p14="http://schemas.microsoft.com/office/powerpoint/2010/main" val="3994737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957263" rtl="0" eaLnBrk="1" fontAlgn="base" hangingPunct="1">
        <a:spcBef>
          <a:spcPct val="0"/>
        </a:spcBef>
        <a:spcAft>
          <a:spcPct val="0"/>
        </a:spcAft>
        <a:defRPr sz="3000" b="1">
          <a:solidFill>
            <a:srgbClr val="00A9A7"/>
          </a:solidFill>
          <a:latin typeface="+mj-lt"/>
          <a:ea typeface="+mj-ea"/>
          <a:cs typeface="+mj-cs"/>
        </a:defRPr>
      </a:lvl1pPr>
      <a:lvl2pPr algn="l" defTabSz="957263" rtl="0" eaLnBrk="1" fontAlgn="base" hangingPunct="1">
        <a:spcBef>
          <a:spcPct val="0"/>
        </a:spcBef>
        <a:spcAft>
          <a:spcPct val="0"/>
        </a:spcAft>
        <a:defRPr sz="3000" b="1">
          <a:solidFill>
            <a:srgbClr val="00A9A7"/>
          </a:solidFill>
          <a:latin typeface="Arial" charset="0"/>
        </a:defRPr>
      </a:lvl2pPr>
      <a:lvl3pPr algn="l" defTabSz="957263" rtl="0" eaLnBrk="1" fontAlgn="base" hangingPunct="1">
        <a:spcBef>
          <a:spcPct val="0"/>
        </a:spcBef>
        <a:spcAft>
          <a:spcPct val="0"/>
        </a:spcAft>
        <a:defRPr sz="3000" b="1">
          <a:solidFill>
            <a:srgbClr val="00A9A7"/>
          </a:solidFill>
          <a:latin typeface="Arial" charset="0"/>
        </a:defRPr>
      </a:lvl3pPr>
      <a:lvl4pPr algn="l" defTabSz="957263" rtl="0" eaLnBrk="1" fontAlgn="base" hangingPunct="1">
        <a:spcBef>
          <a:spcPct val="0"/>
        </a:spcBef>
        <a:spcAft>
          <a:spcPct val="0"/>
        </a:spcAft>
        <a:defRPr sz="3000" b="1">
          <a:solidFill>
            <a:srgbClr val="00A9A7"/>
          </a:solidFill>
          <a:latin typeface="Arial" charset="0"/>
        </a:defRPr>
      </a:lvl4pPr>
      <a:lvl5pPr algn="l" defTabSz="957263" rtl="0" eaLnBrk="1" fontAlgn="base" hangingPunct="1">
        <a:spcBef>
          <a:spcPct val="0"/>
        </a:spcBef>
        <a:spcAft>
          <a:spcPct val="0"/>
        </a:spcAft>
        <a:defRPr sz="3000" b="1">
          <a:solidFill>
            <a:srgbClr val="00A9A7"/>
          </a:solidFill>
          <a:latin typeface="Arial" charset="0"/>
        </a:defRPr>
      </a:lvl5pPr>
      <a:lvl6pPr marL="457200" algn="l" defTabSz="957263" rtl="0" eaLnBrk="1" fontAlgn="base" hangingPunct="1">
        <a:spcBef>
          <a:spcPct val="0"/>
        </a:spcBef>
        <a:spcAft>
          <a:spcPct val="0"/>
        </a:spcAft>
        <a:defRPr sz="2900" b="1">
          <a:solidFill>
            <a:srgbClr val="00A9A7"/>
          </a:solidFill>
          <a:latin typeface="Arial" charset="0"/>
        </a:defRPr>
      </a:lvl6pPr>
      <a:lvl7pPr marL="914400" algn="l" defTabSz="957263" rtl="0" eaLnBrk="1" fontAlgn="base" hangingPunct="1">
        <a:spcBef>
          <a:spcPct val="0"/>
        </a:spcBef>
        <a:spcAft>
          <a:spcPct val="0"/>
        </a:spcAft>
        <a:defRPr sz="2900" b="1">
          <a:solidFill>
            <a:srgbClr val="00A9A7"/>
          </a:solidFill>
          <a:latin typeface="Arial" charset="0"/>
        </a:defRPr>
      </a:lvl7pPr>
      <a:lvl8pPr marL="1371600" algn="l" defTabSz="957263" rtl="0" eaLnBrk="1" fontAlgn="base" hangingPunct="1">
        <a:spcBef>
          <a:spcPct val="0"/>
        </a:spcBef>
        <a:spcAft>
          <a:spcPct val="0"/>
        </a:spcAft>
        <a:defRPr sz="2900" b="1">
          <a:solidFill>
            <a:srgbClr val="00A9A7"/>
          </a:solidFill>
          <a:latin typeface="Arial" charset="0"/>
        </a:defRPr>
      </a:lvl8pPr>
      <a:lvl9pPr marL="1828800" algn="l" defTabSz="957263" rtl="0" eaLnBrk="1" fontAlgn="base" hangingPunct="1">
        <a:spcBef>
          <a:spcPct val="0"/>
        </a:spcBef>
        <a:spcAft>
          <a:spcPct val="0"/>
        </a:spcAft>
        <a:defRPr sz="2900" b="1">
          <a:solidFill>
            <a:srgbClr val="00A9A7"/>
          </a:solidFill>
          <a:latin typeface="Arial" charset="0"/>
        </a:defRPr>
      </a:lvl9pPr>
    </p:titleStyle>
    <p:body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25"/>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25"/>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25"/>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25"/>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25"/>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25"/>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25"/>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25"/>
        </a:buBlip>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56">
          <p15:clr>
            <a:srgbClr val="F26B43"/>
          </p15:clr>
        </p15:guide>
        <p15:guide id="3" pos="6924">
          <p15:clr>
            <a:srgbClr val="F26B43"/>
          </p15:clr>
        </p15:guide>
        <p15:guide id="4" orient="horz" pos="210">
          <p15:clr>
            <a:srgbClr val="F26B43"/>
          </p15:clr>
        </p15:guide>
        <p15:guide id="5" orient="horz" pos="883">
          <p15:clr>
            <a:srgbClr val="F26B43"/>
          </p15:clr>
        </p15:guide>
        <p15:guide id="6" orient="horz" pos="799">
          <p15:clr>
            <a:srgbClr val="F26B43"/>
          </p15:clr>
        </p15:guide>
        <p15:guide id="7" orient="horz" pos="3997">
          <p15:clr>
            <a:srgbClr val="F26B43"/>
          </p15:clr>
        </p15:guide>
        <p15:guide id="8" pos="847">
          <p15:clr>
            <a:srgbClr val="F26B43"/>
          </p15:clr>
        </p15:guide>
        <p15:guide id="9" pos="6833">
          <p15:clr>
            <a:srgbClr val="F26B43"/>
          </p15:clr>
        </p15:guide>
        <p15:guide id="10" pos="211">
          <p15:clr>
            <a:srgbClr val="F26B43"/>
          </p15:clr>
        </p15:guide>
        <p15:guide id="11" pos="746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emf"/><Relationship Id="rId3" Type="http://schemas.openxmlformats.org/officeDocument/2006/relationships/image" Target="../media/image9.emf"/><Relationship Id="rId7" Type="http://schemas.openxmlformats.org/officeDocument/2006/relationships/image" Target="../media/image13.emf"/><Relationship Id="rId12"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emf"/><Relationship Id="rId15" Type="http://schemas.openxmlformats.org/officeDocument/2006/relationships/image" Target="../media/image21.png"/><Relationship Id="rId10" Type="http://schemas.openxmlformats.org/officeDocument/2006/relationships/image" Target="../media/image16.emf"/><Relationship Id="rId4" Type="http://schemas.openxmlformats.org/officeDocument/2006/relationships/image" Target="../media/image10.emf"/><Relationship Id="rId9" Type="http://schemas.openxmlformats.org/officeDocument/2006/relationships/image" Target="../media/image15.emf"/><Relationship Id="rId14" Type="http://schemas.openxmlformats.org/officeDocument/2006/relationships/image" Target="../media/image20.emf"/></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281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605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llips 17">
            <a:extLst>
              <a:ext uri="{FF2B5EF4-FFF2-40B4-BE49-F238E27FC236}">
                <a16:creationId xmlns:a16="http://schemas.microsoft.com/office/drawing/2014/main" id="{4D0F66E7-CAAE-444C-B611-2D030C9D0FA4}"/>
              </a:ext>
            </a:extLst>
          </p:cNvPr>
          <p:cNvSpPr/>
          <p:nvPr/>
        </p:nvSpPr>
        <p:spPr>
          <a:xfrm>
            <a:off x="284749" y="238584"/>
            <a:ext cx="1980000" cy="1980000"/>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upp 18">
            <a:extLst>
              <a:ext uri="{FF2B5EF4-FFF2-40B4-BE49-F238E27FC236}">
                <a16:creationId xmlns:a16="http://schemas.microsoft.com/office/drawing/2014/main" id="{F01688DD-7390-4E2F-B405-137B229EAC9A}"/>
              </a:ext>
            </a:extLst>
          </p:cNvPr>
          <p:cNvGrpSpPr/>
          <p:nvPr/>
        </p:nvGrpSpPr>
        <p:grpSpPr>
          <a:xfrm>
            <a:off x="-82834" y="98471"/>
            <a:ext cx="2888211" cy="3015984"/>
            <a:chOff x="-921934" y="3004992"/>
            <a:chExt cx="2888211" cy="3015984"/>
          </a:xfrm>
        </p:grpSpPr>
        <p:pic>
          <p:nvPicPr>
            <p:cNvPr id="20" name="Bildobjekt 19" descr="En bild som visar klocka&#10;&#10;Automatiskt genererad beskrivning">
              <a:extLst>
                <a:ext uri="{FF2B5EF4-FFF2-40B4-BE49-F238E27FC236}">
                  <a16:creationId xmlns:a16="http://schemas.microsoft.com/office/drawing/2014/main" id="{DD3FD24C-35BB-4C07-8F23-7249D7B10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934" y="3004992"/>
              <a:ext cx="1656000" cy="1648403"/>
            </a:xfrm>
            <a:prstGeom prst="rect">
              <a:avLst/>
            </a:prstGeom>
          </p:spPr>
        </p:pic>
        <p:pic>
          <p:nvPicPr>
            <p:cNvPr id="21" name="Bildobjekt 20">
              <a:extLst>
                <a:ext uri="{FF2B5EF4-FFF2-40B4-BE49-F238E27FC236}">
                  <a16:creationId xmlns:a16="http://schemas.microsoft.com/office/drawing/2014/main" id="{A3354152-96E6-4527-9D31-BC87469591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277" y="4009092"/>
              <a:ext cx="1620000" cy="1612567"/>
            </a:xfrm>
            <a:prstGeom prst="rect">
              <a:avLst/>
            </a:prstGeom>
          </p:spPr>
        </p:pic>
        <p:pic>
          <p:nvPicPr>
            <p:cNvPr id="22" name="Bildobjekt 21" descr="En bild som visar tecken&#10;&#10;Automatiskt genererad beskrivning">
              <a:extLst>
                <a:ext uri="{FF2B5EF4-FFF2-40B4-BE49-F238E27FC236}">
                  <a16:creationId xmlns:a16="http://schemas.microsoft.com/office/drawing/2014/main" id="{AE6A4AF9-C4FD-484F-B7B8-4E92835018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324" y="4229234"/>
              <a:ext cx="1800000" cy="1791742"/>
            </a:xfrm>
            <a:prstGeom prst="rect">
              <a:avLst/>
            </a:prstGeom>
          </p:spPr>
        </p:pic>
      </p:grpSp>
      <p:sp>
        <p:nvSpPr>
          <p:cNvPr id="23" name="textruta 22">
            <a:extLst>
              <a:ext uri="{FF2B5EF4-FFF2-40B4-BE49-F238E27FC236}">
                <a16:creationId xmlns:a16="http://schemas.microsoft.com/office/drawing/2014/main" id="{62297302-F1FF-424C-ADB8-C05D5F0170D5}"/>
              </a:ext>
            </a:extLst>
          </p:cNvPr>
          <p:cNvSpPr txBox="1"/>
          <p:nvPr/>
        </p:nvSpPr>
        <p:spPr>
          <a:xfrm>
            <a:off x="648405" y="648886"/>
            <a:ext cx="127573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err="1">
                <a:ln>
                  <a:noFill/>
                </a:ln>
                <a:solidFill>
                  <a:prstClr val="black"/>
                </a:solidFill>
                <a:effectLst/>
                <a:uLnTx/>
                <a:uFillTx/>
                <a:latin typeface="Helvetica" panose="020B0604020202020204" pitchFamily="34" charset="0"/>
                <a:ea typeface="+mn-ea"/>
                <a:cs typeface="Helvetica" panose="020B0604020202020204" pitchFamily="34" charset="0"/>
              </a:rPr>
              <a:t>PROTOTYPA</a:t>
            </a:r>
            <a:endParaRPr kumimoji="0" lang="sv-SE" sz="14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6" name="textruta 15">
            <a:extLst>
              <a:ext uri="{FF2B5EF4-FFF2-40B4-BE49-F238E27FC236}">
                <a16:creationId xmlns:a16="http://schemas.microsoft.com/office/drawing/2014/main" id="{76778554-790A-4CA4-9401-08CC8DFBF0DC}"/>
              </a:ext>
            </a:extLst>
          </p:cNvPr>
          <p:cNvSpPr txBox="1"/>
          <p:nvPr/>
        </p:nvSpPr>
        <p:spPr>
          <a:xfrm>
            <a:off x="781270" y="3715379"/>
            <a:ext cx="4969298"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7" name="Rektangel 16">
            <a:extLst>
              <a:ext uri="{FF2B5EF4-FFF2-40B4-BE49-F238E27FC236}">
                <a16:creationId xmlns:a16="http://schemas.microsoft.com/office/drawing/2014/main" id="{216AC952-A81A-43B2-9A32-0707403C5558}"/>
              </a:ext>
            </a:extLst>
          </p:cNvPr>
          <p:cNvSpPr/>
          <p:nvPr/>
        </p:nvSpPr>
        <p:spPr>
          <a:xfrm>
            <a:off x="2698527" y="905255"/>
            <a:ext cx="3919663" cy="584775"/>
          </a:xfrm>
          <a:prstGeom prst="rect">
            <a:avLst/>
          </a:prstGeom>
        </p:spPr>
        <p:txBody>
          <a:bodyPr wrap="none">
            <a:spAutoFit/>
          </a:bodyPr>
          <a:lstStyle/>
          <a:p>
            <a:r>
              <a:rPr lang="sv-SE" sz="3200" dirty="0">
                <a:latin typeface="Helvetica"/>
                <a:cs typeface="Helvetica"/>
              </a:rPr>
              <a:t>Status i vår kommun</a:t>
            </a:r>
            <a:endParaRPr lang="sv-SE" sz="3200" dirty="0"/>
          </a:p>
        </p:txBody>
      </p:sp>
      <p:sp>
        <p:nvSpPr>
          <p:cNvPr id="24" name="Rektangel 23">
            <a:extLst>
              <a:ext uri="{FF2B5EF4-FFF2-40B4-BE49-F238E27FC236}">
                <a16:creationId xmlns:a16="http://schemas.microsoft.com/office/drawing/2014/main" id="{C314D712-0AB6-40FC-AC3E-32DDE546D3A6}"/>
              </a:ext>
            </a:extLst>
          </p:cNvPr>
          <p:cNvSpPr/>
          <p:nvPr/>
        </p:nvSpPr>
        <p:spPr>
          <a:xfrm>
            <a:off x="781270" y="2886207"/>
            <a:ext cx="2031518" cy="400110"/>
          </a:xfrm>
          <a:prstGeom prst="rect">
            <a:avLst/>
          </a:prstGeom>
        </p:spPr>
        <p:txBody>
          <a:bodyPr wrap="none">
            <a:spAutoFit/>
          </a:bodyPr>
          <a:lstStyle/>
          <a:p>
            <a:r>
              <a:rPr lang="sv-SE" sz="2000" dirty="0">
                <a:latin typeface="Helvetica"/>
                <a:cs typeface="Helvetica"/>
              </a:rPr>
              <a:t>Vad har vi gjort?</a:t>
            </a:r>
            <a:endParaRPr lang="sv-SE" sz="2000" dirty="0"/>
          </a:p>
        </p:txBody>
      </p:sp>
      <p:sp>
        <p:nvSpPr>
          <p:cNvPr id="25" name="Rektangel 24">
            <a:extLst>
              <a:ext uri="{FF2B5EF4-FFF2-40B4-BE49-F238E27FC236}">
                <a16:creationId xmlns:a16="http://schemas.microsoft.com/office/drawing/2014/main" id="{A20E2988-0E15-4386-8370-3DE3896BF1A7}"/>
              </a:ext>
            </a:extLst>
          </p:cNvPr>
          <p:cNvSpPr/>
          <p:nvPr/>
        </p:nvSpPr>
        <p:spPr>
          <a:xfrm>
            <a:off x="6618190" y="2886206"/>
            <a:ext cx="1702902" cy="400110"/>
          </a:xfrm>
          <a:prstGeom prst="rect">
            <a:avLst/>
          </a:prstGeom>
        </p:spPr>
        <p:txBody>
          <a:bodyPr wrap="none">
            <a:spAutoFit/>
          </a:bodyPr>
          <a:lstStyle/>
          <a:p>
            <a:r>
              <a:rPr lang="sv-SE" sz="2000" dirty="0">
                <a:latin typeface="Helvetica"/>
                <a:cs typeface="Helvetica"/>
              </a:rPr>
              <a:t>Vad återstår?</a:t>
            </a:r>
            <a:endParaRPr lang="sv-SE" sz="2000" dirty="0"/>
          </a:p>
        </p:txBody>
      </p:sp>
      <p:sp>
        <p:nvSpPr>
          <p:cNvPr id="26" name="textruta 25">
            <a:extLst>
              <a:ext uri="{FF2B5EF4-FFF2-40B4-BE49-F238E27FC236}">
                <a16:creationId xmlns:a16="http://schemas.microsoft.com/office/drawing/2014/main" id="{45636E54-CBFB-41C9-A60D-4EA08E809176}"/>
              </a:ext>
            </a:extLst>
          </p:cNvPr>
          <p:cNvSpPr txBox="1"/>
          <p:nvPr/>
        </p:nvSpPr>
        <p:spPr>
          <a:xfrm>
            <a:off x="6618190" y="3672840"/>
            <a:ext cx="4969298"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41343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1F79F5DB-9FB2-4286-9537-5A4A3F27E6A9}"/>
              </a:ext>
            </a:extLst>
          </p:cNvPr>
          <p:cNvSpPr/>
          <p:nvPr/>
        </p:nvSpPr>
        <p:spPr>
          <a:xfrm>
            <a:off x="356998" y="280329"/>
            <a:ext cx="1980000" cy="1980000"/>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DA38238E-E8C3-4387-BCB4-73850869D32A}"/>
              </a:ext>
            </a:extLst>
          </p:cNvPr>
          <p:cNvSpPr txBox="1"/>
          <p:nvPr/>
        </p:nvSpPr>
        <p:spPr>
          <a:xfrm>
            <a:off x="987721" y="704322"/>
            <a:ext cx="7500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TESTA</a:t>
            </a:r>
          </a:p>
        </p:txBody>
      </p:sp>
      <p:pic>
        <p:nvPicPr>
          <p:cNvPr id="16" name="Bildobjekt 15" descr="En bild som visar ljus&#10;&#10;Automatiskt genererad beskrivning">
            <a:extLst>
              <a:ext uri="{FF2B5EF4-FFF2-40B4-BE49-F238E27FC236}">
                <a16:creationId xmlns:a16="http://schemas.microsoft.com/office/drawing/2014/main" id="{FB626067-C28A-462F-9E74-3CA70BFE0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68" y="835798"/>
            <a:ext cx="936000" cy="1248611"/>
          </a:xfrm>
          <a:prstGeom prst="rect">
            <a:avLst/>
          </a:prstGeom>
        </p:spPr>
      </p:pic>
      <p:sp>
        <p:nvSpPr>
          <p:cNvPr id="17" name="textruta 16">
            <a:extLst>
              <a:ext uri="{FF2B5EF4-FFF2-40B4-BE49-F238E27FC236}">
                <a16:creationId xmlns:a16="http://schemas.microsoft.com/office/drawing/2014/main" id="{4BD15B57-3790-402A-8F8B-FF84CF53F307}"/>
              </a:ext>
            </a:extLst>
          </p:cNvPr>
          <p:cNvSpPr txBox="1"/>
          <p:nvPr/>
        </p:nvSpPr>
        <p:spPr>
          <a:xfrm>
            <a:off x="781270" y="3715379"/>
            <a:ext cx="4969298"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8" name="Rektangel 17">
            <a:extLst>
              <a:ext uri="{FF2B5EF4-FFF2-40B4-BE49-F238E27FC236}">
                <a16:creationId xmlns:a16="http://schemas.microsoft.com/office/drawing/2014/main" id="{BD131F92-B2BB-45C9-A123-10635C1FC6A1}"/>
              </a:ext>
            </a:extLst>
          </p:cNvPr>
          <p:cNvSpPr/>
          <p:nvPr/>
        </p:nvSpPr>
        <p:spPr>
          <a:xfrm>
            <a:off x="2698527" y="905255"/>
            <a:ext cx="3919663" cy="584775"/>
          </a:xfrm>
          <a:prstGeom prst="rect">
            <a:avLst/>
          </a:prstGeom>
        </p:spPr>
        <p:txBody>
          <a:bodyPr wrap="none">
            <a:spAutoFit/>
          </a:bodyPr>
          <a:lstStyle/>
          <a:p>
            <a:r>
              <a:rPr lang="sv-SE" sz="3200" dirty="0">
                <a:latin typeface="Helvetica"/>
                <a:cs typeface="Helvetica"/>
              </a:rPr>
              <a:t>Status i vår kommun</a:t>
            </a:r>
            <a:endParaRPr lang="sv-SE" sz="3200" dirty="0"/>
          </a:p>
        </p:txBody>
      </p:sp>
      <p:sp>
        <p:nvSpPr>
          <p:cNvPr id="19" name="Rektangel 18">
            <a:extLst>
              <a:ext uri="{FF2B5EF4-FFF2-40B4-BE49-F238E27FC236}">
                <a16:creationId xmlns:a16="http://schemas.microsoft.com/office/drawing/2014/main" id="{532DDCFC-DC82-4F09-A423-59BE91A59714}"/>
              </a:ext>
            </a:extLst>
          </p:cNvPr>
          <p:cNvSpPr/>
          <p:nvPr/>
        </p:nvSpPr>
        <p:spPr>
          <a:xfrm>
            <a:off x="781270" y="2886207"/>
            <a:ext cx="2031518" cy="400110"/>
          </a:xfrm>
          <a:prstGeom prst="rect">
            <a:avLst/>
          </a:prstGeom>
        </p:spPr>
        <p:txBody>
          <a:bodyPr wrap="none">
            <a:spAutoFit/>
          </a:bodyPr>
          <a:lstStyle/>
          <a:p>
            <a:r>
              <a:rPr lang="sv-SE" sz="2000" dirty="0">
                <a:latin typeface="Helvetica"/>
                <a:cs typeface="Helvetica"/>
              </a:rPr>
              <a:t>Vad har vi gjort?</a:t>
            </a:r>
            <a:endParaRPr lang="sv-SE" sz="2000" dirty="0"/>
          </a:p>
        </p:txBody>
      </p:sp>
      <p:sp>
        <p:nvSpPr>
          <p:cNvPr id="20" name="Rektangel 19">
            <a:extLst>
              <a:ext uri="{FF2B5EF4-FFF2-40B4-BE49-F238E27FC236}">
                <a16:creationId xmlns:a16="http://schemas.microsoft.com/office/drawing/2014/main" id="{638A190B-B515-471C-B4A6-53E380F8F812}"/>
              </a:ext>
            </a:extLst>
          </p:cNvPr>
          <p:cNvSpPr/>
          <p:nvPr/>
        </p:nvSpPr>
        <p:spPr>
          <a:xfrm>
            <a:off x="6618190" y="2886206"/>
            <a:ext cx="1702902" cy="400110"/>
          </a:xfrm>
          <a:prstGeom prst="rect">
            <a:avLst/>
          </a:prstGeom>
        </p:spPr>
        <p:txBody>
          <a:bodyPr wrap="none">
            <a:spAutoFit/>
          </a:bodyPr>
          <a:lstStyle/>
          <a:p>
            <a:r>
              <a:rPr lang="sv-SE" sz="2000" dirty="0">
                <a:latin typeface="Helvetica"/>
                <a:cs typeface="Helvetica"/>
              </a:rPr>
              <a:t>Vad återstår?</a:t>
            </a:r>
            <a:endParaRPr lang="sv-SE" sz="2000" dirty="0"/>
          </a:p>
        </p:txBody>
      </p:sp>
      <p:sp>
        <p:nvSpPr>
          <p:cNvPr id="21" name="textruta 20">
            <a:extLst>
              <a:ext uri="{FF2B5EF4-FFF2-40B4-BE49-F238E27FC236}">
                <a16:creationId xmlns:a16="http://schemas.microsoft.com/office/drawing/2014/main" id="{E72CBB93-13D8-4934-9B9F-71FA6F1C1BF6}"/>
              </a:ext>
            </a:extLst>
          </p:cNvPr>
          <p:cNvSpPr txBox="1"/>
          <p:nvPr/>
        </p:nvSpPr>
        <p:spPr>
          <a:xfrm>
            <a:off x="6618190" y="3672840"/>
            <a:ext cx="4969298"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673549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klocka&#10;&#10;Automatiskt genererad beskrivning">
            <a:extLst>
              <a:ext uri="{FF2B5EF4-FFF2-40B4-BE49-F238E27FC236}">
                <a16:creationId xmlns:a16="http://schemas.microsoft.com/office/drawing/2014/main" id="{FA1B3DC7-93EF-4FB3-AE9B-D6CA1CA18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61" y="329712"/>
            <a:ext cx="3426936" cy="2568948"/>
          </a:xfrm>
          <a:prstGeom prst="rect">
            <a:avLst/>
          </a:prstGeom>
        </p:spPr>
      </p:pic>
      <p:sp>
        <p:nvSpPr>
          <p:cNvPr id="10" name="textruta 9">
            <a:extLst>
              <a:ext uri="{FF2B5EF4-FFF2-40B4-BE49-F238E27FC236}">
                <a16:creationId xmlns:a16="http://schemas.microsoft.com/office/drawing/2014/main" id="{4096BBE4-ECA4-4809-BE58-AA1383BB3587}"/>
              </a:ext>
            </a:extLst>
          </p:cNvPr>
          <p:cNvSpPr txBox="1"/>
          <p:nvPr/>
        </p:nvSpPr>
        <p:spPr>
          <a:xfrm>
            <a:off x="804841" y="658602"/>
            <a:ext cx="231024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FÖRÄNDRINGSLEDNING</a:t>
            </a:r>
          </a:p>
        </p:txBody>
      </p:sp>
      <p:sp>
        <p:nvSpPr>
          <p:cNvPr id="12" name="textruta 11">
            <a:extLst>
              <a:ext uri="{FF2B5EF4-FFF2-40B4-BE49-F238E27FC236}">
                <a16:creationId xmlns:a16="http://schemas.microsoft.com/office/drawing/2014/main" id="{FCC313DF-1EA9-4037-BC9D-C1CAACB0F10C}"/>
              </a:ext>
            </a:extLst>
          </p:cNvPr>
          <p:cNvSpPr txBox="1"/>
          <p:nvPr/>
        </p:nvSpPr>
        <p:spPr>
          <a:xfrm>
            <a:off x="781270" y="3715379"/>
            <a:ext cx="4969298"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5" name="Rektangel 14">
            <a:extLst>
              <a:ext uri="{FF2B5EF4-FFF2-40B4-BE49-F238E27FC236}">
                <a16:creationId xmlns:a16="http://schemas.microsoft.com/office/drawing/2014/main" id="{0EC76784-561E-4B9D-82BF-14D67F9C7B68}"/>
              </a:ext>
            </a:extLst>
          </p:cNvPr>
          <p:cNvSpPr/>
          <p:nvPr/>
        </p:nvSpPr>
        <p:spPr>
          <a:xfrm>
            <a:off x="4401429" y="1029411"/>
            <a:ext cx="3919663" cy="584775"/>
          </a:xfrm>
          <a:prstGeom prst="rect">
            <a:avLst/>
          </a:prstGeom>
        </p:spPr>
        <p:txBody>
          <a:bodyPr wrap="none">
            <a:spAutoFit/>
          </a:bodyPr>
          <a:lstStyle/>
          <a:p>
            <a:r>
              <a:rPr lang="sv-SE" sz="3200" dirty="0">
                <a:latin typeface="Helvetica"/>
                <a:cs typeface="Helvetica"/>
              </a:rPr>
              <a:t>Status i vår kommun</a:t>
            </a:r>
            <a:endParaRPr lang="sv-SE" sz="3200" dirty="0"/>
          </a:p>
        </p:txBody>
      </p:sp>
      <p:sp>
        <p:nvSpPr>
          <p:cNvPr id="16" name="Rektangel 15">
            <a:extLst>
              <a:ext uri="{FF2B5EF4-FFF2-40B4-BE49-F238E27FC236}">
                <a16:creationId xmlns:a16="http://schemas.microsoft.com/office/drawing/2014/main" id="{1DFA7896-DF40-41BD-A28B-E348255C8F53}"/>
              </a:ext>
            </a:extLst>
          </p:cNvPr>
          <p:cNvSpPr/>
          <p:nvPr/>
        </p:nvSpPr>
        <p:spPr>
          <a:xfrm>
            <a:off x="781270" y="2886207"/>
            <a:ext cx="2031518" cy="400110"/>
          </a:xfrm>
          <a:prstGeom prst="rect">
            <a:avLst/>
          </a:prstGeom>
        </p:spPr>
        <p:txBody>
          <a:bodyPr wrap="none">
            <a:spAutoFit/>
          </a:bodyPr>
          <a:lstStyle/>
          <a:p>
            <a:r>
              <a:rPr lang="sv-SE" sz="2000" dirty="0">
                <a:latin typeface="Helvetica"/>
                <a:cs typeface="Helvetica"/>
              </a:rPr>
              <a:t>Vad har vi gjort?</a:t>
            </a:r>
            <a:endParaRPr lang="sv-SE" sz="2000" dirty="0"/>
          </a:p>
        </p:txBody>
      </p:sp>
      <p:sp>
        <p:nvSpPr>
          <p:cNvPr id="17" name="Rektangel 16">
            <a:extLst>
              <a:ext uri="{FF2B5EF4-FFF2-40B4-BE49-F238E27FC236}">
                <a16:creationId xmlns:a16="http://schemas.microsoft.com/office/drawing/2014/main" id="{7EA085B4-20B8-440D-9E42-4FD94D80E047}"/>
              </a:ext>
            </a:extLst>
          </p:cNvPr>
          <p:cNvSpPr/>
          <p:nvPr/>
        </p:nvSpPr>
        <p:spPr>
          <a:xfrm>
            <a:off x="6618190" y="2886206"/>
            <a:ext cx="1702902" cy="400110"/>
          </a:xfrm>
          <a:prstGeom prst="rect">
            <a:avLst/>
          </a:prstGeom>
        </p:spPr>
        <p:txBody>
          <a:bodyPr wrap="none">
            <a:spAutoFit/>
          </a:bodyPr>
          <a:lstStyle/>
          <a:p>
            <a:r>
              <a:rPr lang="sv-SE" sz="2000" dirty="0">
                <a:latin typeface="Helvetica"/>
                <a:cs typeface="Helvetica"/>
              </a:rPr>
              <a:t>Vad återstår?</a:t>
            </a:r>
            <a:endParaRPr lang="sv-SE" sz="2000" dirty="0"/>
          </a:p>
        </p:txBody>
      </p:sp>
      <p:sp>
        <p:nvSpPr>
          <p:cNvPr id="18" name="textruta 17">
            <a:extLst>
              <a:ext uri="{FF2B5EF4-FFF2-40B4-BE49-F238E27FC236}">
                <a16:creationId xmlns:a16="http://schemas.microsoft.com/office/drawing/2014/main" id="{45D2F8E2-395E-4510-95F5-1EEB128F84F5}"/>
              </a:ext>
            </a:extLst>
          </p:cNvPr>
          <p:cNvSpPr txBox="1"/>
          <p:nvPr/>
        </p:nvSpPr>
        <p:spPr>
          <a:xfrm>
            <a:off x="6618190" y="3672840"/>
            <a:ext cx="4969298"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43418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4096BBE4-ECA4-4809-BE58-AA1383BB3587}"/>
              </a:ext>
            </a:extLst>
          </p:cNvPr>
          <p:cNvSpPr txBox="1"/>
          <p:nvPr/>
        </p:nvSpPr>
        <p:spPr>
          <a:xfrm>
            <a:off x="804841" y="658602"/>
            <a:ext cx="199759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NYTTOREALISERING</a:t>
            </a:r>
          </a:p>
        </p:txBody>
      </p:sp>
      <p:pic>
        <p:nvPicPr>
          <p:cNvPr id="11" name="Bildobjekt 10" descr="En bild som visar ljus, ritning&#10;&#10;Automatiskt genererad beskrivning">
            <a:extLst>
              <a:ext uri="{FF2B5EF4-FFF2-40B4-BE49-F238E27FC236}">
                <a16:creationId xmlns:a16="http://schemas.microsoft.com/office/drawing/2014/main" id="{518BBC63-450C-42D5-A9F7-BACD3DEFA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76287">
            <a:off x="900818" y="646944"/>
            <a:ext cx="1227199" cy="1637064"/>
          </a:xfrm>
          <a:prstGeom prst="rect">
            <a:avLst/>
          </a:prstGeom>
        </p:spPr>
      </p:pic>
      <p:pic>
        <p:nvPicPr>
          <p:cNvPr id="17" name="Bildobjekt 16" descr="En bild som visar ritning&#10;&#10;Automatiskt genererad beskrivning">
            <a:extLst>
              <a:ext uri="{FF2B5EF4-FFF2-40B4-BE49-F238E27FC236}">
                <a16:creationId xmlns:a16="http://schemas.microsoft.com/office/drawing/2014/main" id="{369575BF-498A-4DF6-BC45-744A18F6A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453">
            <a:off x="1854317" y="740552"/>
            <a:ext cx="1182581" cy="1577545"/>
          </a:xfrm>
          <a:prstGeom prst="rect">
            <a:avLst/>
          </a:prstGeom>
        </p:spPr>
      </p:pic>
      <p:sp>
        <p:nvSpPr>
          <p:cNvPr id="15" name="textruta 14">
            <a:extLst>
              <a:ext uri="{FF2B5EF4-FFF2-40B4-BE49-F238E27FC236}">
                <a16:creationId xmlns:a16="http://schemas.microsoft.com/office/drawing/2014/main" id="{C0A733C4-7F89-4DC0-A81D-5372A540A47D}"/>
              </a:ext>
            </a:extLst>
          </p:cNvPr>
          <p:cNvSpPr txBox="1"/>
          <p:nvPr/>
        </p:nvSpPr>
        <p:spPr>
          <a:xfrm>
            <a:off x="781270" y="3715379"/>
            <a:ext cx="4969298"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6" name="Rektangel 15">
            <a:extLst>
              <a:ext uri="{FF2B5EF4-FFF2-40B4-BE49-F238E27FC236}">
                <a16:creationId xmlns:a16="http://schemas.microsoft.com/office/drawing/2014/main" id="{AD048F56-E756-41CA-B2FE-A520357A3BBD}"/>
              </a:ext>
            </a:extLst>
          </p:cNvPr>
          <p:cNvSpPr/>
          <p:nvPr/>
        </p:nvSpPr>
        <p:spPr>
          <a:xfrm>
            <a:off x="3549978" y="1173088"/>
            <a:ext cx="3919663" cy="584775"/>
          </a:xfrm>
          <a:prstGeom prst="rect">
            <a:avLst/>
          </a:prstGeom>
        </p:spPr>
        <p:txBody>
          <a:bodyPr wrap="none">
            <a:spAutoFit/>
          </a:bodyPr>
          <a:lstStyle/>
          <a:p>
            <a:r>
              <a:rPr lang="sv-SE" sz="3200" dirty="0">
                <a:latin typeface="Helvetica"/>
                <a:cs typeface="Helvetica"/>
              </a:rPr>
              <a:t>Status i vår kommun</a:t>
            </a:r>
            <a:endParaRPr lang="sv-SE" sz="3200" dirty="0"/>
          </a:p>
        </p:txBody>
      </p:sp>
      <p:sp>
        <p:nvSpPr>
          <p:cNvPr id="18" name="Rektangel 17">
            <a:extLst>
              <a:ext uri="{FF2B5EF4-FFF2-40B4-BE49-F238E27FC236}">
                <a16:creationId xmlns:a16="http://schemas.microsoft.com/office/drawing/2014/main" id="{50679CF3-D2F1-4C81-87EC-CCF233731FF8}"/>
              </a:ext>
            </a:extLst>
          </p:cNvPr>
          <p:cNvSpPr/>
          <p:nvPr/>
        </p:nvSpPr>
        <p:spPr>
          <a:xfrm>
            <a:off x="781270" y="2886207"/>
            <a:ext cx="2031518" cy="400110"/>
          </a:xfrm>
          <a:prstGeom prst="rect">
            <a:avLst/>
          </a:prstGeom>
        </p:spPr>
        <p:txBody>
          <a:bodyPr wrap="none">
            <a:spAutoFit/>
          </a:bodyPr>
          <a:lstStyle/>
          <a:p>
            <a:r>
              <a:rPr lang="sv-SE" sz="2000" dirty="0">
                <a:latin typeface="Helvetica"/>
                <a:cs typeface="Helvetica"/>
              </a:rPr>
              <a:t>Vad har vi gjort?</a:t>
            </a:r>
            <a:endParaRPr lang="sv-SE" sz="2000" dirty="0"/>
          </a:p>
        </p:txBody>
      </p:sp>
      <p:sp>
        <p:nvSpPr>
          <p:cNvPr id="19" name="Rektangel 18">
            <a:extLst>
              <a:ext uri="{FF2B5EF4-FFF2-40B4-BE49-F238E27FC236}">
                <a16:creationId xmlns:a16="http://schemas.microsoft.com/office/drawing/2014/main" id="{F487B8D3-62FE-434B-85CE-00B1A97AA2B3}"/>
              </a:ext>
            </a:extLst>
          </p:cNvPr>
          <p:cNvSpPr/>
          <p:nvPr/>
        </p:nvSpPr>
        <p:spPr>
          <a:xfrm>
            <a:off x="6618190" y="2886206"/>
            <a:ext cx="1702902" cy="400110"/>
          </a:xfrm>
          <a:prstGeom prst="rect">
            <a:avLst/>
          </a:prstGeom>
        </p:spPr>
        <p:txBody>
          <a:bodyPr wrap="none">
            <a:spAutoFit/>
          </a:bodyPr>
          <a:lstStyle/>
          <a:p>
            <a:r>
              <a:rPr lang="sv-SE" sz="2000" dirty="0">
                <a:latin typeface="Helvetica"/>
                <a:cs typeface="Helvetica"/>
              </a:rPr>
              <a:t>Vad återstår?</a:t>
            </a:r>
            <a:endParaRPr lang="sv-SE" sz="2000" dirty="0"/>
          </a:p>
        </p:txBody>
      </p:sp>
      <p:sp>
        <p:nvSpPr>
          <p:cNvPr id="20" name="textruta 19">
            <a:extLst>
              <a:ext uri="{FF2B5EF4-FFF2-40B4-BE49-F238E27FC236}">
                <a16:creationId xmlns:a16="http://schemas.microsoft.com/office/drawing/2014/main" id="{C1F989B1-60B5-41EE-ABAD-A57332658E13}"/>
              </a:ext>
            </a:extLst>
          </p:cNvPr>
          <p:cNvSpPr txBox="1"/>
          <p:nvPr/>
        </p:nvSpPr>
        <p:spPr>
          <a:xfrm>
            <a:off x="6618190" y="3672840"/>
            <a:ext cx="4969298"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3819211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ruta 38">
            <a:extLst>
              <a:ext uri="{FF2B5EF4-FFF2-40B4-BE49-F238E27FC236}">
                <a16:creationId xmlns:a16="http://schemas.microsoft.com/office/drawing/2014/main" id="{6A301A98-61C8-4E84-AFFD-78A90C238BD4}"/>
              </a:ext>
            </a:extLst>
          </p:cNvPr>
          <p:cNvSpPr txBox="1"/>
          <p:nvPr/>
        </p:nvSpPr>
        <p:spPr>
          <a:xfrm>
            <a:off x="781270" y="1777709"/>
            <a:ext cx="5543329" cy="769441"/>
          </a:xfrm>
          <a:prstGeom prst="rect">
            <a:avLst/>
          </a:prstGeom>
          <a:noFill/>
        </p:spPr>
        <p:txBody>
          <a:bodyPr wrap="square" lIns="91440" tIns="45720" rIns="91440" bIns="45720" rtlCol="0" anchor="t">
            <a:spAutoFit/>
          </a:bodyPr>
          <a:lstStyle/>
          <a:p>
            <a:pPr>
              <a:defRPr/>
            </a:pPr>
            <a:r>
              <a:rPr lang="sv-SE" sz="2400" b="1" dirty="0">
                <a:latin typeface="Helvetica"/>
                <a:cs typeface="Helvetica"/>
              </a:rPr>
              <a:t>Sammanfattning</a:t>
            </a:r>
            <a:endParaRPr lang="sv-SE" sz="2000" b="1" dirty="0">
              <a:latin typeface="Helvetica"/>
              <a:cs typeface="Helvetica"/>
            </a:endParaRPr>
          </a:p>
          <a:p>
            <a:pPr>
              <a:defRPr/>
            </a:pPr>
            <a:r>
              <a:rPr lang="sv-SE" sz="2000" dirty="0">
                <a:latin typeface="Helvetica"/>
                <a:cs typeface="Helvetica"/>
              </a:rPr>
              <a:t>Det här behöver vi repetera eller fortsatt stöd i.</a:t>
            </a:r>
          </a:p>
        </p:txBody>
      </p:sp>
      <p:sp>
        <p:nvSpPr>
          <p:cNvPr id="3" name="textruta 2">
            <a:extLst>
              <a:ext uri="{FF2B5EF4-FFF2-40B4-BE49-F238E27FC236}">
                <a16:creationId xmlns:a16="http://schemas.microsoft.com/office/drawing/2014/main" id="{BFE2737A-10D1-4662-B183-ADEE793A4509}"/>
              </a:ext>
            </a:extLst>
          </p:cNvPr>
          <p:cNvSpPr txBox="1"/>
          <p:nvPr/>
        </p:nvSpPr>
        <p:spPr>
          <a:xfrm>
            <a:off x="1068285" y="3141300"/>
            <a:ext cx="4969298"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lang="sv-SE" sz="2000" dirty="0">
                <a:solidFill>
                  <a:prstClr val="black"/>
                </a:solidFill>
                <a:latin typeface="Helvetica" panose="020B0604020202020204" pitchFamily="34" charset="0"/>
                <a:cs typeface="Helvetica" panose="020B0604020202020204" pitchFamily="34" charset="0"/>
              </a:rPr>
              <a:t>…</a:t>
            </a: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4" name="Rektangel 3">
            <a:extLst>
              <a:ext uri="{FF2B5EF4-FFF2-40B4-BE49-F238E27FC236}">
                <a16:creationId xmlns:a16="http://schemas.microsoft.com/office/drawing/2014/main" id="{48674003-E4ED-41D5-BDBD-89137B8C3001}"/>
              </a:ext>
            </a:extLst>
          </p:cNvPr>
          <p:cNvSpPr/>
          <p:nvPr/>
        </p:nvSpPr>
        <p:spPr>
          <a:xfrm>
            <a:off x="781270" y="1059143"/>
            <a:ext cx="3919663" cy="584775"/>
          </a:xfrm>
          <a:prstGeom prst="rect">
            <a:avLst/>
          </a:prstGeom>
        </p:spPr>
        <p:txBody>
          <a:bodyPr wrap="none">
            <a:spAutoFit/>
          </a:bodyPr>
          <a:lstStyle/>
          <a:p>
            <a:r>
              <a:rPr lang="sv-SE" sz="3200" dirty="0">
                <a:latin typeface="Helvetica"/>
                <a:cs typeface="Helvetica"/>
              </a:rPr>
              <a:t>Status i vår kommun</a:t>
            </a:r>
            <a:endParaRPr lang="sv-SE" sz="3200" dirty="0"/>
          </a:p>
        </p:txBody>
      </p:sp>
      <p:pic>
        <p:nvPicPr>
          <p:cNvPr id="8" name="Bildobjekt 7" descr="En bild som visar ritning&#10;&#10;Automatiskt genererad beskrivning">
            <a:extLst>
              <a:ext uri="{FF2B5EF4-FFF2-40B4-BE49-F238E27FC236}">
                <a16:creationId xmlns:a16="http://schemas.microsoft.com/office/drawing/2014/main" id="{A04119A3-C7B6-4EAB-9D04-273B99DD94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299" y="16574"/>
            <a:ext cx="4341701" cy="3254687"/>
          </a:xfrm>
          <a:prstGeom prst="rect">
            <a:avLst/>
          </a:prstGeom>
        </p:spPr>
      </p:pic>
    </p:spTree>
    <p:extLst>
      <p:ext uri="{BB962C8B-B14F-4D97-AF65-F5344CB8AC3E}">
        <p14:creationId xmlns:p14="http://schemas.microsoft.com/office/powerpoint/2010/main" val="2934291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7827AB91-1850-4329-95B3-5303DF6A2443}"/>
              </a:ext>
            </a:extLst>
          </p:cNvPr>
          <p:cNvSpPr txBox="1"/>
          <p:nvPr/>
        </p:nvSpPr>
        <p:spPr>
          <a:xfrm>
            <a:off x="1431553" y="1733510"/>
            <a:ext cx="433965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5400">
                <a:solidFill>
                  <a:prstClr val="black"/>
                </a:solidFill>
                <a:latin typeface="Helvetica" panose="020B0604020202020204" pitchFamily="34" charset="0"/>
                <a:cs typeface="Helvetica" panose="020B0604020202020204" pitchFamily="34" charset="0"/>
              </a:rPr>
              <a:t>V</a:t>
            </a:r>
            <a:r>
              <a:rPr kumimoji="0" lang="sv-SE" sz="5400" b="0" i="0" u="none" strike="noStrike" kern="1200" cap="none" spc="0" normalizeH="0" baseline="0" noProof="0" err="1">
                <a:ln>
                  <a:noFill/>
                </a:ln>
                <a:solidFill>
                  <a:prstClr val="black"/>
                </a:solidFill>
                <a:effectLst/>
                <a:uLnTx/>
                <a:uFillTx/>
                <a:latin typeface="Helvetica" panose="020B0604020202020204" pitchFamily="34" charset="0"/>
                <a:ea typeface="+mn-ea"/>
                <a:cs typeface="Helvetica" panose="020B0604020202020204" pitchFamily="34" charset="0"/>
              </a:rPr>
              <a:t>ägen</a:t>
            </a:r>
            <a:r>
              <a:rPr kumimoji="0" lang="sv-SE" sz="54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 framåt</a:t>
            </a:r>
          </a:p>
        </p:txBody>
      </p:sp>
      <p:sp>
        <p:nvSpPr>
          <p:cNvPr id="6" name="textruta 5">
            <a:extLst>
              <a:ext uri="{FF2B5EF4-FFF2-40B4-BE49-F238E27FC236}">
                <a16:creationId xmlns:a16="http://schemas.microsoft.com/office/drawing/2014/main" id="{C032061A-FAD4-4520-AA0B-AF0CFB7DBE10}"/>
              </a:ext>
            </a:extLst>
          </p:cNvPr>
          <p:cNvSpPr txBox="1"/>
          <p:nvPr/>
        </p:nvSpPr>
        <p:spPr>
          <a:xfrm>
            <a:off x="1431553" y="3028890"/>
            <a:ext cx="4969298" cy="186204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
                <a:srgbClr val="00A9A7"/>
              </a:buClr>
              <a:buSzTx/>
              <a:tabLst/>
              <a:defRPr/>
            </a:pPr>
            <a:r>
              <a:rPr lang="sv-SE" sz="2000" i="1" dirty="0">
                <a:solidFill>
                  <a:prstClr val="black"/>
                </a:solidFill>
                <a:latin typeface="Helvetica" panose="020B0604020202020204" pitchFamily="34" charset="0"/>
                <a:cs typeface="Helvetica" panose="020B0604020202020204" pitchFamily="34" charset="0"/>
              </a:rPr>
              <a:t>Anpassning mot Skellefteås arbetssätt</a:t>
            </a:r>
          </a:p>
          <a:p>
            <a:pPr marR="0" lvl="0" algn="l" defTabSz="914400" rtl="0" eaLnBrk="1" fontAlgn="auto" latinLnBrk="0" hangingPunct="1">
              <a:lnSpc>
                <a:spcPct val="100000"/>
              </a:lnSpc>
              <a:spcBef>
                <a:spcPts val="0"/>
              </a:spcBef>
              <a:spcAft>
                <a:spcPts val="600"/>
              </a:spcAft>
              <a:buClr>
                <a:srgbClr val="00A9A7"/>
              </a:buClr>
              <a:buSzTx/>
              <a:tabLst/>
              <a:defRPr/>
            </a:pP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800100" lvl="1" indent="-342900">
              <a:spcAft>
                <a:spcPts val="600"/>
              </a:spcAft>
              <a:buClr>
                <a:srgbClr val="00A9A7"/>
              </a:buClr>
              <a:buFont typeface="Arial" panose="020B0604020202020204" pitchFamily="34" charset="0"/>
              <a:buChar char="•"/>
              <a:defRPr/>
            </a:pPr>
            <a:r>
              <a:rPr lang="sv-SE" sz="2000" dirty="0">
                <a:solidFill>
                  <a:prstClr val="black"/>
                </a:solidFill>
                <a:latin typeface="Helvetica" panose="020B0604020202020204" pitchFamily="34" charset="0"/>
                <a:cs typeface="Helvetica" panose="020B0604020202020204" pitchFamily="34" charset="0"/>
              </a:rPr>
              <a:t>Insiktsarbete i kommunerna</a:t>
            </a:r>
          </a:p>
          <a:p>
            <a:pPr marL="800100" lvl="1" indent="-342900">
              <a:spcAft>
                <a:spcPts val="600"/>
              </a:spcAft>
              <a:buClr>
                <a:srgbClr val="00A9A7"/>
              </a:buClr>
              <a:buFont typeface="Arial" panose="020B0604020202020204" pitchFamily="34" charset="0"/>
              <a:buChar char="•"/>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Skellefteå utvecklar lösningarna i co-design med </a:t>
            </a:r>
            <a:r>
              <a:rPr lang="sv-SE" sz="2000" dirty="0">
                <a:solidFill>
                  <a:prstClr val="black"/>
                </a:solidFill>
                <a:latin typeface="Helvetica" panose="020B0604020202020204" pitchFamily="34" charset="0"/>
                <a:cs typeface="Helvetica" panose="020B0604020202020204" pitchFamily="34" charset="0"/>
              </a:rPr>
              <a:t>kommunerna</a:t>
            </a: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3" name="Bildobjekt 2" descr="En bild som visar klocka&#10;&#10;Automatiskt genererad beskrivning">
            <a:extLst>
              <a:ext uri="{FF2B5EF4-FFF2-40B4-BE49-F238E27FC236}">
                <a16:creationId xmlns:a16="http://schemas.microsoft.com/office/drawing/2014/main" id="{5CD508C1-F85A-47A5-B278-06A0F7430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321" y="1517510"/>
            <a:ext cx="2865836" cy="3822980"/>
          </a:xfrm>
          <a:prstGeom prst="rect">
            <a:avLst/>
          </a:prstGeom>
        </p:spPr>
      </p:pic>
    </p:spTree>
    <p:extLst>
      <p:ext uri="{BB962C8B-B14F-4D97-AF65-F5344CB8AC3E}">
        <p14:creationId xmlns:p14="http://schemas.microsoft.com/office/powerpoint/2010/main" val="411197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76BB19D-7B75-4570-8913-BCC829745C4F}"/>
              </a:ext>
            </a:extLst>
          </p:cNvPr>
          <p:cNvSpPr>
            <a:spLocks noGrp="1"/>
          </p:cNvSpPr>
          <p:nvPr>
            <p:ph type="ctrTitle"/>
          </p:nvPr>
        </p:nvSpPr>
        <p:spPr>
          <a:xfrm>
            <a:off x="1345581" y="2221155"/>
            <a:ext cx="9144000" cy="2387600"/>
          </a:xfrm>
        </p:spPr>
        <p:txBody>
          <a:bodyPr>
            <a:normAutofit/>
          </a:bodyPr>
          <a:lstStyle/>
          <a:p>
            <a:r>
              <a:rPr lang="sv-SE" sz="5400">
                <a:latin typeface="Helvetica" panose="020B0604020202020204" pitchFamily="34" charset="0"/>
                <a:cs typeface="Helvetica" panose="020B0604020202020204" pitchFamily="34" charset="0"/>
              </a:rPr>
              <a:t>Utbildningsprogram</a:t>
            </a:r>
          </a:p>
        </p:txBody>
      </p:sp>
      <p:sp>
        <p:nvSpPr>
          <p:cNvPr id="3" name="Underrubrik 2">
            <a:extLst>
              <a:ext uri="{FF2B5EF4-FFF2-40B4-BE49-F238E27FC236}">
                <a16:creationId xmlns:a16="http://schemas.microsoft.com/office/drawing/2014/main" id="{096EE1EA-7648-4B4D-A858-F008D0D05FCE}"/>
              </a:ext>
            </a:extLst>
          </p:cNvPr>
          <p:cNvSpPr>
            <a:spLocks noGrp="1"/>
          </p:cNvSpPr>
          <p:nvPr>
            <p:ph type="subTitle" idx="1"/>
          </p:nvPr>
        </p:nvSpPr>
        <p:spPr>
          <a:xfrm>
            <a:off x="1345581" y="4700830"/>
            <a:ext cx="9144000" cy="1655762"/>
          </a:xfrm>
        </p:spPr>
        <p:txBody>
          <a:bodyPr vert="horz" lIns="91440" tIns="45720" rIns="91440" bIns="45720" rtlCol="0" anchor="t">
            <a:normAutofit/>
          </a:bodyPr>
          <a:lstStyle/>
          <a:p>
            <a:r>
              <a:rPr lang="sv-SE" dirty="0">
                <a:latin typeface="Helvetica"/>
                <a:cs typeface="Helvetica"/>
              </a:rPr>
              <a:t>Utvärdering av kommunteamens arbete samt </a:t>
            </a:r>
            <a:br>
              <a:rPr lang="sv-SE" dirty="0">
                <a:latin typeface="Helvetica"/>
                <a:cs typeface="Helvetica"/>
              </a:rPr>
            </a:br>
            <a:r>
              <a:rPr lang="sv-SE" dirty="0">
                <a:latin typeface="Helvetica"/>
                <a:cs typeface="Helvetica"/>
              </a:rPr>
              <a:t>planering för fortsatt arbete 2021</a:t>
            </a:r>
          </a:p>
        </p:txBody>
      </p:sp>
      <p:pic>
        <p:nvPicPr>
          <p:cNvPr id="4" name="Bildobjekt 3">
            <a:extLst>
              <a:ext uri="{FF2B5EF4-FFF2-40B4-BE49-F238E27FC236}">
                <a16:creationId xmlns:a16="http://schemas.microsoft.com/office/drawing/2014/main" id="{B060BC11-BF92-42E0-A2B5-C3E60AA16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8817">
            <a:off x="4317117" y="187469"/>
            <a:ext cx="2910995" cy="3883221"/>
          </a:xfrm>
          <a:prstGeom prst="rect">
            <a:avLst/>
          </a:prstGeom>
        </p:spPr>
      </p:pic>
    </p:spTree>
    <p:extLst>
      <p:ext uri="{BB962C8B-B14F-4D97-AF65-F5344CB8AC3E}">
        <p14:creationId xmlns:p14="http://schemas.microsoft.com/office/powerpoint/2010/main" val="512510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BF9FB21-74DD-4EC3-B94E-57B852744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939" y="2878517"/>
            <a:ext cx="6454301" cy="3630544"/>
          </a:xfrm>
          <a:prstGeom prst="rect">
            <a:avLst/>
          </a:prstGeom>
        </p:spPr>
      </p:pic>
      <p:sp>
        <p:nvSpPr>
          <p:cNvPr id="7" name="textruta 6">
            <a:extLst>
              <a:ext uri="{FF2B5EF4-FFF2-40B4-BE49-F238E27FC236}">
                <a16:creationId xmlns:a16="http://schemas.microsoft.com/office/drawing/2014/main" id="{CC88117F-966F-4B8D-9AC5-78850335A398}"/>
              </a:ext>
            </a:extLst>
          </p:cNvPr>
          <p:cNvSpPr txBox="1"/>
          <p:nvPr/>
        </p:nvSpPr>
        <p:spPr>
          <a:xfrm>
            <a:off x="816567" y="917921"/>
            <a:ext cx="8951489"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3200" dirty="0">
                <a:solidFill>
                  <a:prstClr val="black"/>
                </a:solidFill>
                <a:latin typeface="Helvetica" panose="020B0604020202020204" pitchFamily="34" charset="0"/>
                <a:cs typeface="Helvetica" panose="020B0604020202020204" pitchFamily="34" charset="0"/>
              </a:rPr>
              <a:t>Reflektera utifrån tjänstedesign, nyttorealisering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3200" dirty="0">
                <a:solidFill>
                  <a:prstClr val="black"/>
                </a:solidFill>
                <a:latin typeface="Helvetica" panose="020B0604020202020204" pitchFamily="34" charset="0"/>
                <a:cs typeface="Helvetica" panose="020B0604020202020204" pitchFamily="34" charset="0"/>
              </a:rPr>
              <a:t>och förändringsledning</a:t>
            </a:r>
            <a:endParaRPr kumimoji="0" lang="sv-SE" sz="3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8" name="textruta 7">
            <a:extLst>
              <a:ext uri="{FF2B5EF4-FFF2-40B4-BE49-F238E27FC236}">
                <a16:creationId xmlns:a16="http://schemas.microsoft.com/office/drawing/2014/main" id="{3EB2FC71-A88B-4DAA-BF7B-BD9BEC0C10BC}"/>
              </a:ext>
            </a:extLst>
          </p:cNvPr>
          <p:cNvSpPr txBox="1"/>
          <p:nvPr/>
        </p:nvSpPr>
        <p:spPr>
          <a:xfrm>
            <a:off x="816567" y="2188979"/>
            <a:ext cx="5279433" cy="784830"/>
          </a:xfrm>
          <a:prstGeom prst="rect">
            <a:avLst/>
          </a:prstGeom>
          <a:noFill/>
        </p:spPr>
        <p:txBody>
          <a:bodyPr wrap="square" lIns="91440" tIns="45720" rIns="91440" bIns="45720" rtlCol="0" anchor="t">
            <a:spAutoFit/>
          </a:bodyPr>
          <a:lstStyle/>
          <a:p>
            <a:pPr lvl="0">
              <a:spcAft>
                <a:spcPts val="600"/>
              </a:spcAft>
              <a:buClr>
                <a:srgbClr val="00A9A7"/>
              </a:buClr>
              <a:defRPr/>
            </a:pPr>
            <a:r>
              <a:rPr lang="sv-SE" sz="2000" dirty="0">
                <a:solidFill>
                  <a:prstClr val="black"/>
                </a:solidFill>
                <a:latin typeface="Helvetica" panose="020B0604020202020204" pitchFamily="34" charset="0"/>
                <a:cs typeface="Helvetica" panose="020B0604020202020204" pitchFamily="34" charset="0"/>
              </a:rPr>
              <a:t>Vi tänker…</a:t>
            </a:r>
          </a:p>
          <a:p>
            <a:pPr lvl="0">
              <a:spcAft>
                <a:spcPts val="600"/>
              </a:spcAft>
              <a:buClr>
                <a:srgbClr val="00A9A7"/>
              </a:buClr>
              <a:defRPr/>
            </a:pPr>
            <a:endParaRPr lang="sv-SE" sz="2000" dirty="0">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090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85FC2F89-1C96-42F5-9512-FE6BA768C1AC}"/>
              </a:ext>
            </a:extLst>
          </p:cNvPr>
          <p:cNvSpPr txBox="1"/>
          <p:nvPr/>
        </p:nvSpPr>
        <p:spPr>
          <a:xfrm>
            <a:off x="886873" y="978334"/>
            <a:ext cx="6494085" cy="646331"/>
          </a:xfrm>
          <a:prstGeom prst="rect">
            <a:avLst/>
          </a:prstGeom>
          <a:noFill/>
        </p:spPr>
        <p:txBody>
          <a:bodyPr wrap="none" lIns="91440" tIns="45720" rIns="91440" bIns="45720" rtlCol="0" anchor="t">
            <a:spAutoFit/>
          </a:bodyPr>
          <a:lstStyle/>
          <a:p>
            <a:pPr>
              <a:defRPr/>
            </a:pPr>
            <a:r>
              <a:rPr lang="sv-SE" sz="3600" dirty="0">
                <a:latin typeface="Helvetica"/>
                <a:cs typeface="Helvetica"/>
              </a:rPr>
              <a:t>Beskriv er förbättringsområde?</a:t>
            </a:r>
          </a:p>
        </p:txBody>
      </p:sp>
      <p:sp>
        <p:nvSpPr>
          <p:cNvPr id="2" name="Rektangel 1">
            <a:extLst>
              <a:ext uri="{FF2B5EF4-FFF2-40B4-BE49-F238E27FC236}">
                <a16:creationId xmlns:a16="http://schemas.microsoft.com/office/drawing/2014/main" id="{AE8F05AA-ADC5-48E1-B2B9-7C8BB63F417D}"/>
              </a:ext>
            </a:extLst>
          </p:cNvPr>
          <p:cNvSpPr/>
          <p:nvPr/>
        </p:nvSpPr>
        <p:spPr>
          <a:xfrm>
            <a:off x="886873" y="2497574"/>
            <a:ext cx="1805302" cy="584775"/>
          </a:xfrm>
          <a:prstGeom prst="rect">
            <a:avLst/>
          </a:prstGeom>
        </p:spPr>
        <p:txBody>
          <a:bodyPr wrap="none">
            <a:spAutoFit/>
          </a:bodyPr>
          <a:lstStyle/>
          <a:p>
            <a:pPr>
              <a:spcAft>
                <a:spcPts val="600"/>
              </a:spcAft>
              <a:buClr>
                <a:srgbClr val="00A9A7"/>
              </a:buClr>
              <a:defRPr/>
            </a:pPr>
            <a:r>
              <a:rPr lang="sv-SE" b="1" dirty="0">
                <a:latin typeface="Helvetica"/>
                <a:cs typeface="Helvetica"/>
              </a:rPr>
              <a:t>Målområde</a:t>
            </a:r>
            <a:br>
              <a:rPr lang="sv-SE" b="1" dirty="0">
                <a:latin typeface="Helvetica"/>
                <a:cs typeface="Helvetica"/>
              </a:rPr>
            </a:br>
            <a:r>
              <a:rPr lang="sv-SE" sz="1400" i="1" dirty="0">
                <a:latin typeface="Helvetica"/>
                <a:cs typeface="Helvetica"/>
              </a:rPr>
              <a:t>(ex försörjningsstöd)</a:t>
            </a:r>
          </a:p>
        </p:txBody>
      </p:sp>
      <p:sp>
        <p:nvSpPr>
          <p:cNvPr id="7" name="Rektangel 6">
            <a:extLst>
              <a:ext uri="{FF2B5EF4-FFF2-40B4-BE49-F238E27FC236}">
                <a16:creationId xmlns:a16="http://schemas.microsoft.com/office/drawing/2014/main" id="{FB3436B8-FB0B-4BB9-B5D7-2EEF4E7A4359}"/>
              </a:ext>
            </a:extLst>
          </p:cNvPr>
          <p:cNvSpPr/>
          <p:nvPr/>
        </p:nvSpPr>
        <p:spPr>
          <a:xfrm>
            <a:off x="3732530" y="2497574"/>
            <a:ext cx="1441420" cy="584775"/>
          </a:xfrm>
          <a:prstGeom prst="rect">
            <a:avLst/>
          </a:prstGeom>
        </p:spPr>
        <p:txBody>
          <a:bodyPr wrap="none">
            <a:spAutoFit/>
          </a:bodyPr>
          <a:lstStyle/>
          <a:p>
            <a:pPr>
              <a:spcAft>
                <a:spcPts val="600"/>
              </a:spcAft>
              <a:buClr>
                <a:srgbClr val="00A9A7"/>
              </a:buClr>
              <a:defRPr/>
            </a:pPr>
            <a:r>
              <a:rPr lang="sv-SE" b="1" dirty="0">
                <a:latin typeface="Helvetica"/>
                <a:cs typeface="Helvetica"/>
              </a:rPr>
              <a:t>Målgrupper</a:t>
            </a:r>
            <a:br>
              <a:rPr lang="sv-SE" b="1" dirty="0">
                <a:latin typeface="Helvetica"/>
                <a:cs typeface="Helvetica"/>
              </a:rPr>
            </a:br>
            <a:endParaRPr lang="sv-SE" sz="1400" b="1" dirty="0">
              <a:latin typeface="Helvetica"/>
              <a:cs typeface="Helvetica"/>
            </a:endParaRPr>
          </a:p>
        </p:txBody>
      </p:sp>
      <p:sp>
        <p:nvSpPr>
          <p:cNvPr id="8" name="Rektangel 7">
            <a:extLst>
              <a:ext uri="{FF2B5EF4-FFF2-40B4-BE49-F238E27FC236}">
                <a16:creationId xmlns:a16="http://schemas.microsoft.com/office/drawing/2014/main" id="{38AE7501-A0C0-4B17-A703-FD75427495F0}"/>
              </a:ext>
            </a:extLst>
          </p:cNvPr>
          <p:cNvSpPr/>
          <p:nvPr/>
        </p:nvSpPr>
        <p:spPr>
          <a:xfrm>
            <a:off x="6616659" y="2497574"/>
            <a:ext cx="1467068" cy="369332"/>
          </a:xfrm>
          <a:prstGeom prst="rect">
            <a:avLst/>
          </a:prstGeom>
        </p:spPr>
        <p:txBody>
          <a:bodyPr wrap="none">
            <a:spAutoFit/>
          </a:bodyPr>
          <a:lstStyle/>
          <a:p>
            <a:pPr>
              <a:spcAft>
                <a:spcPts val="600"/>
              </a:spcAft>
              <a:buClr>
                <a:srgbClr val="00A9A7"/>
              </a:buClr>
              <a:defRPr/>
            </a:pPr>
            <a:r>
              <a:rPr lang="sv-SE" b="1" dirty="0">
                <a:latin typeface="Helvetica"/>
                <a:cs typeface="Helvetica"/>
              </a:rPr>
              <a:t>Utmaningar</a:t>
            </a:r>
          </a:p>
        </p:txBody>
      </p:sp>
      <p:sp>
        <p:nvSpPr>
          <p:cNvPr id="9" name="Rektangel 8">
            <a:extLst>
              <a:ext uri="{FF2B5EF4-FFF2-40B4-BE49-F238E27FC236}">
                <a16:creationId xmlns:a16="http://schemas.microsoft.com/office/drawing/2014/main" id="{982EF457-23E4-4EFE-8325-84385CB0B28E}"/>
              </a:ext>
            </a:extLst>
          </p:cNvPr>
          <p:cNvSpPr/>
          <p:nvPr/>
        </p:nvSpPr>
        <p:spPr>
          <a:xfrm>
            <a:off x="9526435" y="2497574"/>
            <a:ext cx="1031051" cy="369332"/>
          </a:xfrm>
          <a:prstGeom prst="rect">
            <a:avLst/>
          </a:prstGeom>
        </p:spPr>
        <p:txBody>
          <a:bodyPr wrap="none">
            <a:spAutoFit/>
          </a:bodyPr>
          <a:lstStyle/>
          <a:p>
            <a:pPr>
              <a:spcAft>
                <a:spcPts val="600"/>
              </a:spcAft>
              <a:buClr>
                <a:srgbClr val="00A9A7"/>
              </a:buClr>
              <a:defRPr/>
            </a:pPr>
            <a:r>
              <a:rPr lang="sv-SE" b="1" dirty="0">
                <a:latin typeface="Helvetica"/>
                <a:cs typeface="Helvetica"/>
              </a:rPr>
              <a:t>E-tjänst</a:t>
            </a:r>
          </a:p>
        </p:txBody>
      </p:sp>
      <p:sp>
        <p:nvSpPr>
          <p:cNvPr id="5" name="Rektangel 4">
            <a:extLst>
              <a:ext uri="{FF2B5EF4-FFF2-40B4-BE49-F238E27FC236}">
                <a16:creationId xmlns:a16="http://schemas.microsoft.com/office/drawing/2014/main" id="{2C4B9B5E-DBD1-4B6F-96C2-F937C4BB7435}"/>
              </a:ext>
            </a:extLst>
          </p:cNvPr>
          <p:cNvSpPr/>
          <p:nvPr/>
        </p:nvSpPr>
        <p:spPr>
          <a:xfrm>
            <a:off x="3732530" y="3353469"/>
            <a:ext cx="2180590" cy="723275"/>
          </a:xfrm>
          <a:prstGeom prst="rect">
            <a:avLst/>
          </a:prstGeom>
        </p:spPr>
        <p:txBody>
          <a:bodyPr wrap="square">
            <a:spAutoFit/>
          </a:bodyPr>
          <a:lstStyle/>
          <a:p>
            <a:pPr marL="285750" indent="-285750">
              <a:spcAft>
                <a:spcPts val="600"/>
              </a:spcAft>
              <a:buClr>
                <a:srgbClr val="00A9A7"/>
              </a:buClr>
              <a:buFont typeface="Arial" panose="020B0604020202020204" pitchFamily="34" charset="0"/>
              <a:buChar char="•"/>
              <a:defRPr/>
            </a:pPr>
            <a:r>
              <a:rPr lang="sv-SE" dirty="0">
                <a:latin typeface="Helvetica"/>
                <a:cs typeface="Helvetica"/>
              </a:rPr>
              <a:t>…</a:t>
            </a:r>
          </a:p>
          <a:p>
            <a:pPr marL="285750" indent="-285750">
              <a:spcAft>
                <a:spcPts val="600"/>
              </a:spcAft>
              <a:buClr>
                <a:srgbClr val="00A9A7"/>
              </a:buClr>
              <a:buFont typeface="Arial" panose="020B0604020202020204" pitchFamily="34" charset="0"/>
              <a:buChar char="•"/>
              <a:defRPr/>
            </a:pPr>
            <a:r>
              <a:rPr lang="sv-SE" dirty="0">
                <a:latin typeface="Helvetica"/>
                <a:cs typeface="Helvetica"/>
              </a:rPr>
              <a:t>….</a:t>
            </a:r>
            <a:endParaRPr lang="sv-SE" dirty="0"/>
          </a:p>
        </p:txBody>
      </p:sp>
      <p:sp>
        <p:nvSpPr>
          <p:cNvPr id="10" name="Rektangel 9">
            <a:extLst>
              <a:ext uri="{FF2B5EF4-FFF2-40B4-BE49-F238E27FC236}">
                <a16:creationId xmlns:a16="http://schemas.microsoft.com/office/drawing/2014/main" id="{EE0D72C1-A456-4FFE-AA23-2DB5833CC22C}"/>
              </a:ext>
            </a:extLst>
          </p:cNvPr>
          <p:cNvSpPr/>
          <p:nvPr/>
        </p:nvSpPr>
        <p:spPr>
          <a:xfrm>
            <a:off x="886873" y="3347576"/>
            <a:ext cx="2180590" cy="723275"/>
          </a:xfrm>
          <a:prstGeom prst="rect">
            <a:avLst/>
          </a:prstGeom>
        </p:spPr>
        <p:txBody>
          <a:bodyPr wrap="square">
            <a:spAutoFit/>
          </a:bodyPr>
          <a:lstStyle/>
          <a:p>
            <a:pPr marL="285750" indent="-285750">
              <a:spcAft>
                <a:spcPts val="600"/>
              </a:spcAft>
              <a:buClr>
                <a:srgbClr val="00A9A7"/>
              </a:buClr>
              <a:buFont typeface="Arial" panose="020B0604020202020204" pitchFamily="34" charset="0"/>
              <a:buChar char="•"/>
              <a:defRPr/>
            </a:pPr>
            <a:r>
              <a:rPr lang="sv-SE" dirty="0">
                <a:latin typeface="Helvetica"/>
                <a:cs typeface="Helvetica"/>
              </a:rPr>
              <a:t>…</a:t>
            </a:r>
          </a:p>
          <a:p>
            <a:pPr>
              <a:spcAft>
                <a:spcPts val="600"/>
              </a:spcAft>
              <a:buClr>
                <a:srgbClr val="00A9A7"/>
              </a:buClr>
              <a:defRPr/>
            </a:pPr>
            <a:endParaRPr lang="sv-SE" dirty="0"/>
          </a:p>
        </p:txBody>
      </p:sp>
      <p:sp>
        <p:nvSpPr>
          <p:cNvPr id="11" name="Rektangel 10">
            <a:extLst>
              <a:ext uri="{FF2B5EF4-FFF2-40B4-BE49-F238E27FC236}">
                <a16:creationId xmlns:a16="http://schemas.microsoft.com/office/drawing/2014/main" id="{18B3926D-A033-4A72-AA01-D9A30A981C83}"/>
              </a:ext>
            </a:extLst>
          </p:cNvPr>
          <p:cNvSpPr/>
          <p:nvPr/>
        </p:nvSpPr>
        <p:spPr>
          <a:xfrm>
            <a:off x="6616659" y="3347575"/>
            <a:ext cx="2180590" cy="723275"/>
          </a:xfrm>
          <a:prstGeom prst="rect">
            <a:avLst/>
          </a:prstGeom>
        </p:spPr>
        <p:txBody>
          <a:bodyPr wrap="square">
            <a:spAutoFit/>
          </a:bodyPr>
          <a:lstStyle/>
          <a:p>
            <a:pPr marL="285750" indent="-285750">
              <a:spcAft>
                <a:spcPts val="600"/>
              </a:spcAft>
              <a:buClr>
                <a:srgbClr val="00A9A7"/>
              </a:buClr>
              <a:buFont typeface="Arial" panose="020B0604020202020204" pitchFamily="34" charset="0"/>
              <a:buChar char="•"/>
              <a:defRPr/>
            </a:pPr>
            <a:r>
              <a:rPr lang="sv-SE" dirty="0">
                <a:latin typeface="Helvetica"/>
                <a:cs typeface="Helvetica"/>
              </a:rPr>
              <a:t>…</a:t>
            </a:r>
          </a:p>
          <a:p>
            <a:pPr marL="285750" indent="-285750">
              <a:spcAft>
                <a:spcPts val="600"/>
              </a:spcAft>
              <a:buClr>
                <a:srgbClr val="00A9A7"/>
              </a:buClr>
              <a:buFont typeface="Arial" panose="020B0604020202020204" pitchFamily="34" charset="0"/>
              <a:buChar char="•"/>
              <a:defRPr/>
            </a:pPr>
            <a:r>
              <a:rPr lang="sv-SE" dirty="0">
                <a:latin typeface="Helvetica"/>
                <a:cs typeface="Helvetica"/>
              </a:rPr>
              <a:t>….</a:t>
            </a:r>
            <a:endParaRPr lang="sv-SE" dirty="0"/>
          </a:p>
        </p:txBody>
      </p:sp>
      <p:sp>
        <p:nvSpPr>
          <p:cNvPr id="12" name="Rektangel 11">
            <a:extLst>
              <a:ext uri="{FF2B5EF4-FFF2-40B4-BE49-F238E27FC236}">
                <a16:creationId xmlns:a16="http://schemas.microsoft.com/office/drawing/2014/main" id="{711520F9-3727-4474-BD1A-22378555A0E8}"/>
              </a:ext>
            </a:extLst>
          </p:cNvPr>
          <p:cNvSpPr/>
          <p:nvPr/>
        </p:nvSpPr>
        <p:spPr>
          <a:xfrm>
            <a:off x="9526435" y="3347575"/>
            <a:ext cx="2180590" cy="723275"/>
          </a:xfrm>
          <a:prstGeom prst="rect">
            <a:avLst/>
          </a:prstGeom>
        </p:spPr>
        <p:txBody>
          <a:bodyPr wrap="square">
            <a:spAutoFit/>
          </a:bodyPr>
          <a:lstStyle/>
          <a:p>
            <a:pPr marL="285750" indent="-285750">
              <a:spcAft>
                <a:spcPts val="600"/>
              </a:spcAft>
              <a:buClr>
                <a:srgbClr val="00A9A7"/>
              </a:buClr>
              <a:buFont typeface="Arial" panose="020B0604020202020204" pitchFamily="34" charset="0"/>
              <a:buChar char="•"/>
              <a:defRPr/>
            </a:pPr>
            <a:r>
              <a:rPr lang="sv-SE" dirty="0">
                <a:latin typeface="Helvetica"/>
                <a:cs typeface="Helvetica"/>
              </a:rPr>
              <a:t>…</a:t>
            </a:r>
          </a:p>
          <a:p>
            <a:pPr>
              <a:spcAft>
                <a:spcPts val="600"/>
              </a:spcAft>
              <a:buClr>
                <a:srgbClr val="00A9A7"/>
              </a:buClr>
              <a:defRPr/>
            </a:pPr>
            <a:endParaRPr lang="sv-SE" dirty="0"/>
          </a:p>
        </p:txBody>
      </p:sp>
      <p:pic>
        <p:nvPicPr>
          <p:cNvPr id="14" name="Bildobjekt 13">
            <a:extLst>
              <a:ext uri="{FF2B5EF4-FFF2-40B4-BE49-F238E27FC236}">
                <a16:creationId xmlns:a16="http://schemas.microsoft.com/office/drawing/2014/main" id="{056AF698-EFA9-4D28-AFB5-9D2A5E88EF29}"/>
              </a:ext>
            </a:extLst>
          </p:cNvPr>
          <p:cNvPicPr>
            <a:picLocks noChangeAspect="1"/>
          </p:cNvPicPr>
          <p:nvPr/>
        </p:nvPicPr>
        <p:blipFill rotWithShape="1">
          <a:blip r:embed="rId3">
            <a:extLst>
              <a:ext uri="{28A0092B-C50C-407E-A947-70E740481C1C}">
                <a14:useLocalDpi xmlns:a14="http://schemas.microsoft.com/office/drawing/2010/main" val="0"/>
              </a:ext>
            </a:extLst>
          </a:blip>
          <a:srcRect l="69333" r="8791" b="62159"/>
          <a:stretch/>
        </p:blipFill>
        <p:spPr>
          <a:xfrm rot="21244659">
            <a:off x="9579710" y="433020"/>
            <a:ext cx="1120890" cy="1090629"/>
          </a:xfrm>
          <a:prstGeom prst="rect">
            <a:avLst/>
          </a:prstGeom>
        </p:spPr>
      </p:pic>
      <p:pic>
        <p:nvPicPr>
          <p:cNvPr id="13" name="Bildobjekt 12">
            <a:extLst>
              <a:ext uri="{FF2B5EF4-FFF2-40B4-BE49-F238E27FC236}">
                <a16:creationId xmlns:a16="http://schemas.microsoft.com/office/drawing/2014/main" id="{AD0F46A1-3801-4FB2-AD60-6CDA94F28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0077" y="244113"/>
            <a:ext cx="1585305" cy="2114772"/>
          </a:xfrm>
          <a:prstGeom prst="rect">
            <a:avLst/>
          </a:prstGeom>
        </p:spPr>
      </p:pic>
    </p:spTree>
    <p:extLst>
      <p:ext uri="{BB962C8B-B14F-4D97-AF65-F5344CB8AC3E}">
        <p14:creationId xmlns:p14="http://schemas.microsoft.com/office/powerpoint/2010/main" val="200863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06B9AAE7-1C72-4305-A1ED-9233650A9B4E}"/>
              </a:ext>
            </a:extLst>
          </p:cNvPr>
          <p:cNvGrpSpPr/>
          <p:nvPr/>
        </p:nvGrpSpPr>
        <p:grpSpPr>
          <a:xfrm>
            <a:off x="825969" y="1905025"/>
            <a:ext cx="6613942" cy="4097601"/>
            <a:chOff x="5332688" y="1310665"/>
            <a:chExt cx="6613942" cy="4097601"/>
          </a:xfrm>
        </p:grpSpPr>
        <p:sp>
          <p:nvSpPr>
            <p:cNvPr id="4" name="Rektangel: rundade hörn 3">
              <a:extLst>
                <a:ext uri="{FF2B5EF4-FFF2-40B4-BE49-F238E27FC236}">
                  <a16:creationId xmlns:a16="http://schemas.microsoft.com/office/drawing/2014/main" id="{C07380CA-A247-40EC-BF58-F35045E7FBCE}"/>
                </a:ext>
              </a:extLst>
            </p:cNvPr>
            <p:cNvSpPr/>
            <p:nvPr/>
          </p:nvSpPr>
          <p:spPr>
            <a:xfrm>
              <a:off x="7551082" y="2366917"/>
              <a:ext cx="2156317" cy="941851"/>
            </a:xfrm>
            <a:prstGeom prst="roundRect">
              <a:avLst/>
            </a:prstGeom>
            <a:solidFill>
              <a:srgbClr val="E0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rundade hörn 4">
              <a:extLst>
                <a:ext uri="{FF2B5EF4-FFF2-40B4-BE49-F238E27FC236}">
                  <a16:creationId xmlns:a16="http://schemas.microsoft.com/office/drawing/2014/main" id="{708DF8BC-94A5-4843-B3EC-45DD7D32E073}"/>
                </a:ext>
              </a:extLst>
            </p:cNvPr>
            <p:cNvSpPr/>
            <p:nvPr/>
          </p:nvSpPr>
          <p:spPr>
            <a:xfrm>
              <a:off x="9775098" y="2368785"/>
              <a:ext cx="2156317" cy="939983"/>
            </a:xfrm>
            <a:prstGeom prst="roundRect">
              <a:avLst/>
            </a:prstGeom>
            <a:solidFill>
              <a:srgbClr val="E0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rundade hörn 5">
              <a:extLst>
                <a:ext uri="{FF2B5EF4-FFF2-40B4-BE49-F238E27FC236}">
                  <a16:creationId xmlns:a16="http://schemas.microsoft.com/office/drawing/2014/main" id="{79969740-33A6-4A05-A835-1F38E8DF43DB}"/>
                </a:ext>
              </a:extLst>
            </p:cNvPr>
            <p:cNvSpPr/>
            <p:nvPr/>
          </p:nvSpPr>
          <p:spPr>
            <a:xfrm>
              <a:off x="7566297" y="3392578"/>
              <a:ext cx="2156317" cy="941850"/>
            </a:xfrm>
            <a:prstGeom prst="roundRect">
              <a:avLst/>
            </a:prstGeom>
            <a:solidFill>
              <a:srgbClr val="E0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rundade hörn 6">
              <a:extLst>
                <a:ext uri="{FF2B5EF4-FFF2-40B4-BE49-F238E27FC236}">
                  <a16:creationId xmlns:a16="http://schemas.microsoft.com/office/drawing/2014/main" id="{F53A8DCF-4052-4708-8B22-83069EE8AB0A}"/>
                </a:ext>
              </a:extLst>
            </p:cNvPr>
            <p:cNvSpPr/>
            <p:nvPr/>
          </p:nvSpPr>
          <p:spPr>
            <a:xfrm>
              <a:off x="9790313" y="3392578"/>
              <a:ext cx="2156317" cy="947693"/>
            </a:xfrm>
            <a:prstGeom prst="roundRect">
              <a:avLst/>
            </a:prstGeom>
            <a:solidFill>
              <a:srgbClr val="E0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rundade hörn 7">
              <a:extLst>
                <a:ext uri="{FF2B5EF4-FFF2-40B4-BE49-F238E27FC236}">
                  <a16:creationId xmlns:a16="http://schemas.microsoft.com/office/drawing/2014/main" id="{AFD08F48-6114-480B-BE9C-621AAC75A7D0}"/>
                </a:ext>
              </a:extLst>
            </p:cNvPr>
            <p:cNvSpPr/>
            <p:nvPr/>
          </p:nvSpPr>
          <p:spPr>
            <a:xfrm>
              <a:off x="7566297" y="4428871"/>
              <a:ext cx="2156317" cy="979395"/>
            </a:xfrm>
            <a:prstGeom prst="roundRect">
              <a:avLst/>
            </a:prstGeom>
            <a:solidFill>
              <a:srgbClr val="E0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rundade hörn 8">
              <a:extLst>
                <a:ext uri="{FF2B5EF4-FFF2-40B4-BE49-F238E27FC236}">
                  <a16:creationId xmlns:a16="http://schemas.microsoft.com/office/drawing/2014/main" id="{72213ADC-7C7D-4B88-9292-D09D99D9810C}"/>
                </a:ext>
              </a:extLst>
            </p:cNvPr>
            <p:cNvSpPr/>
            <p:nvPr/>
          </p:nvSpPr>
          <p:spPr>
            <a:xfrm>
              <a:off x="9790313" y="4428871"/>
              <a:ext cx="2156317" cy="979395"/>
            </a:xfrm>
            <a:prstGeom prst="roundRect">
              <a:avLst/>
            </a:prstGeom>
            <a:solidFill>
              <a:srgbClr val="E0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rundade hörn 9">
              <a:extLst>
                <a:ext uri="{FF2B5EF4-FFF2-40B4-BE49-F238E27FC236}">
                  <a16:creationId xmlns:a16="http://schemas.microsoft.com/office/drawing/2014/main" id="{77840628-99F5-4ADB-93A4-70FC43E91B3E}"/>
                </a:ext>
              </a:extLst>
            </p:cNvPr>
            <p:cNvSpPr/>
            <p:nvPr/>
          </p:nvSpPr>
          <p:spPr>
            <a:xfrm>
              <a:off x="5332688" y="1319045"/>
              <a:ext cx="2156317" cy="962296"/>
            </a:xfrm>
            <a:prstGeom prst="roundRect">
              <a:avLst/>
            </a:prstGeom>
            <a:solidFill>
              <a:srgbClr val="E0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rundade hörn 10">
              <a:extLst>
                <a:ext uri="{FF2B5EF4-FFF2-40B4-BE49-F238E27FC236}">
                  <a16:creationId xmlns:a16="http://schemas.microsoft.com/office/drawing/2014/main" id="{EB9290BC-8BC3-4FF0-845F-9C47B0DC32AE}"/>
                </a:ext>
              </a:extLst>
            </p:cNvPr>
            <p:cNvSpPr/>
            <p:nvPr/>
          </p:nvSpPr>
          <p:spPr>
            <a:xfrm>
              <a:off x="7551082" y="1310665"/>
              <a:ext cx="2156317" cy="965716"/>
            </a:xfrm>
            <a:prstGeom prst="roundRect">
              <a:avLst/>
            </a:prstGeom>
            <a:solidFill>
              <a:srgbClr val="E0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rundade hörn 11">
              <a:extLst>
                <a:ext uri="{FF2B5EF4-FFF2-40B4-BE49-F238E27FC236}">
                  <a16:creationId xmlns:a16="http://schemas.microsoft.com/office/drawing/2014/main" id="{A9EAF70D-8A83-40F3-9ECE-514F8ECE7691}"/>
                </a:ext>
              </a:extLst>
            </p:cNvPr>
            <p:cNvSpPr/>
            <p:nvPr/>
          </p:nvSpPr>
          <p:spPr>
            <a:xfrm>
              <a:off x="9775098" y="1310665"/>
              <a:ext cx="2156317" cy="965716"/>
            </a:xfrm>
            <a:prstGeom prst="roundRect">
              <a:avLst/>
            </a:prstGeom>
            <a:solidFill>
              <a:srgbClr val="E0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rundade hörn 12">
              <a:extLst>
                <a:ext uri="{FF2B5EF4-FFF2-40B4-BE49-F238E27FC236}">
                  <a16:creationId xmlns:a16="http://schemas.microsoft.com/office/drawing/2014/main" id="{E9D57C2D-0728-4E9D-9C5B-F38A25B54C4F}"/>
                </a:ext>
              </a:extLst>
            </p:cNvPr>
            <p:cNvSpPr/>
            <p:nvPr/>
          </p:nvSpPr>
          <p:spPr>
            <a:xfrm>
              <a:off x="5357559" y="3398421"/>
              <a:ext cx="2156317" cy="941850"/>
            </a:xfrm>
            <a:prstGeom prst="roundRect">
              <a:avLst/>
            </a:prstGeom>
            <a:solidFill>
              <a:srgbClr val="F8C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rundade hörn 13">
              <a:extLst>
                <a:ext uri="{FF2B5EF4-FFF2-40B4-BE49-F238E27FC236}">
                  <a16:creationId xmlns:a16="http://schemas.microsoft.com/office/drawing/2014/main" id="{AB81E461-D382-4061-80D4-0E919F5655B0}"/>
                </a:ext>
              </a:extLst>
            </p:cNvPr>
            <p:cNvSpPr/>
            <p:nvPr/>
          </p:nvSpPr>
          <p:spPr>
            <a:xfrm>
              <a:off x="5376947" y="4428871"/>
              <a:ext cx="2136929" cy="979395"/>
            </a:xfrm>
            <a:prstGeom prst="roundRect">
              <a:avLst/>
            </a:prstGeom>
            <a:solidFill>
              <a:srgbClr val="F8C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rundade hörn 14">
              <a:extLst>
                <a:ext uri="{FF2B5EF4-FFF2-40B4-BE49-F238E27FC236}">
                  <a16:creationId xmlns:a16="http://schemas.microsoft.com/office/drawing/2014/main" id="{9B083DC0-A2E3-4AC3-B9CE-2971B47DE76C}"/>
                </a:ext>
              </a:extLst>
            </p:cNvPr>
            <p:cNvSpPr/>
            <p:nvPr/>
          </p:nvSpPr>
          <p:spPr>
            <a:xfrm>
              <a:off x="5342344" y="2371877"/>
              <a:ext cx="2156317" cy="941851"/>
            </a:xfrm>
            <a:prstGeom prst="roundRect">
              <a:avLst/>
            </a:prstGeom>
            <a:solidFill>
              <a:srgbClr val="F8C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textruta 15">
              <a:extLst>
                <a:ext uri="{FF2B5EF4-FFF2-40B4-BE49-F238E27FC236}">
                  <a16:creationId xmlns:a16="http://schemas.microsoft.com/office/drawing/2014/main" id="{6A14C885-62C7-4EB7-82D5-CCDDA153D9F9}"/>
                </a:ext>
              </a:extLst>
            </p:cNvPr>
            <p:cNvSpPr txBox="1"/>
            <p:nvPr/>
          </p:nvSpPr>
          <p:spPr>
            <a:xfrm>
              <a:off x="5921700" y="1513247"/>
              <a:ext cx="1138453" cy="646331"/>
            </a:xfrm>
            <a:prstGeom prst="rect">
              <a:avLst/>
            </a:prstGeom>
            <a:noFill/>
          </p:spPr>
          <p:txBody>
            <a:bodyPr wrap="none" rtlCol="0">
              <a:spAutoFit/>
            </a:bodyPr>
            <a:lstStyle/>
            <a:p>
              <a:r>
                <a:rPr lang="sv-SE" sz="1200">
                  <a:latin typeface="Helvetica" panose="020B0604020202020204" pitchFamily="34" charset="0"/>
                  <a:cs typeface="Helvetica" panose="020B0604020202020204" pitchFamily="34" charset="0"/>
                </a:rPr>
                <a:t>Tjänstedesign</a:t>
              </a:r>
            </a:p>
            <a:p>
              <a:r>
                <a:rPr lang="sv-SE" sz="1200">
                  <a:latin typeface="Helvetica" panose="020B0604020202020204" pitchFamily="34" charset="0"/>
                  <a:cs typeface="Helvetica" panose="020B0604020202020204" pitchFamily="34" charset="0"/>
                </a:rPr>
                <a:t>Orientering</a:t>
              </a:r>
            </a:p>
            <a:p>
              <a:r>
                <a:rPr lang="sv-SE" sz="1200">
                  <a:latin typeface="Helvetica" panose="020B0604020202020204" pitchFamily="34" charset="0"/>
                  <a:cs typeface="Helvetica" panose="020B0604020202020204" pitchFamily="34" charset="0"/>
                </a:rPr>
                <a:t>Målgrupper</a:t>
              </a:r>
            </a:p>
          </p:txBody>
        </p:sp>
        <p:sp>
          <p:nvSpPr>
            <p:cNvPr id="17" name="textruta 16">
              <a:extLst>
                <a:ext uri="{FF2B5EF4-FFF2-40B4-BE49-F238E27FC236}">
                  <a16:creationId xmlns:a16="http://schemas.microsoft.com/office/drawing/2014/main" id="{96CB8A7B-54C6-49CC-8F4A-DCEBCC364A05}"/>
                </a:ext>
              </a:extLst>
            </p:cNvPr>
            <p:cNvSpPr txBox="1"/>
            <p:nvPr/>
          </p:nvSpPr>
          <p:spPr>
            <a:xfrm>
              <a:off x="8204091" y="1513247"/>
              <a:ext cx="1114408" cy="276999"/>
            </a:xfrm>
            <a:prstGeom prst="rect">
              <a:avLst/>
            </a:prstGeom>
            <a:noFill/>
          </p:spPr>
          <p:txBody>
            <a:bodyPr wrap="none" rtlCol="0">
              <a:spAutoFit/>
            </a:bodyPr>
            <a:lstStyle/>
            <a:p>
              <a:r>
                <a:rPr lang="sv-SE" sz="1200">
                  <a:latin typeface="Helvetica" panose="020B0604020202020204" pitchFamily="34" charset="0"/>
                  <a:cs typeface="Helvetica" panose="020B0604020202020204" pitchFamily="34" charset="0"/>
                </a:rPr>
                <a:t>Behovsfångst</a:t>
              </a:r>
            </a:p>
          </p:txBody>
        </p:sp>
        <p:sp>
          <p:nvSpPr>
            <p:cNvPr id="18" name="textruta 17">
              <a:extLst>
                <a:ext uri="{FF2B5EF4-FFF2-40B4-BE49-F238E27FC236}">
                  <a16:creationId xmlns:a16="http://schemas.microsoft.com/office/drawing/2014/main" id="{DC1AC813-CC78-40A4-8E00-B04F6515919D}"/>
                </a:ext>
              </a:extLst>
            </p:cNvPr>
            <p:cNvSpPr txBox="1"/>
            <p:nvPr/>
          </p:nvSpPr>
          <p:spPr>
            <a:xfrm>
              <a:off x="10443844" y="1513247"/>
              <a:ext cx="1049133" cy="276999"/>
            </a:xfrm>
            <a:prstGeom prst="rect">
              <a:avLst/>
            </a:prstGeom>
            <a:noFill/>
          </p:spPr>
          <p:txBody>
            <a:bodyPr wrap="none" rtlCol="0">
              <a:spAutoFit/>
            </a:bodyPr>
            <a:lstStyle/>
            <a:p>
              <a:r>
                <a:rPr lang="sv-SE" sz="1200">
                  <a:latin typeface="Helvetica" panose="020B0604020202020204" pitchFamily="34" charset="0"/>
                  <a:cs typeface="Helvetica" panose="020B0604020202020204" pitchFamily="34" charset="0"/>
                </a:rPr>
                <a:t>Visualisering</a:t>
              </a:r>
            </a:p>
          </p:txBody>
        </p:sp>
        <p:sp>
          <p:nvSpPr>
            <p:cNvPr id="19" name="textruta 18">
              <a:extLst>
                <a:ext uri="{FF2B5EF4-FFF2-40B4-BE49-F238E27FC236}">
                  <a16:creationId xmlns:a16="http://schemas.microsoft.com/office/drawing/2014/main" id="{94A0B621-9C98-4E13-B245-DAD0426F22F6}"/>
                </a:ext>
              </a:extLst>
            </p:cNvPr>
            <p:cNvSpPr txBox="1"/>
            <p:nvPr/>
          </p:nvSpPr>
          <p:spPr>
            <a:xfrm>
              <a:off x="5921700" y="2640816"/>
              <a:ext cx="1494320" cy="461665"/>
            </a:xfrm>
            <a:prstGeom prst="rect">
              <a:avLst/>
            </a:prstGeom>
            <a:noFill/>
          </p:spPr>
          <p:txBody>
            <a:bodyPr wrap="none" rtlCol="0">
              <a:spAutoFit/>
            </a:bodyPr>
            <a:lstStyle/>
            <a:p>
              <a:r>
                <a:rPr lang="sv-SE" sz="1200">
                  <a:latin typeface="Helvetica" panose="020B0604020202020204" pitchFamily="34" charset="0"/>
                  <a:cs typeface="Helvetica" panose="020B0604020202020204" pitchFamily="34" charset="0"/>
                </a:rPr>
                <a:t>Förändringsledning</a:t>
              </a:r>
            </a:p>
            <a:p>
              <a:endParaRPr lang="sv-SE" sz="1200">
                <a:latin typeface="Helvetica" panose="020B0604020202020204" pitchFamily="34" charset="0"/>
                <a:cs typeface="Helvetica" panose="020B0604020202020204" pitchFamily="34" charset="0"/>
              </a:endParaRPr>
            </a:p>
          </p:txBody>
        </p:sp>
        <p:sp>
          <p:nvSpPr>
            <p:cNvPr id="20" name="textruta 19">
              <a:extLst>
                <a:ext uri="{FF2B5EF4-FFF2-40B4-BE49-F238E27FC236}">
                  <a16:creationId xmlns:a16="http://schemas.microsoft.com/office/drawing/2014/main" id="{675A80B9-EF04-49DA-8113-7D73E1D0DE77}"/>
                </a:ext>
              </a:extLst>
            </p:cNvPr>
            <p:cNvSpPr txBox="1"/>
            <p:nvPr/>
          </p:nvSpPr>
          <p:spPr>
            <a:xfrm>
              <a:off x="8204091" y="2640816"/>
              <a:ext cx="1319592" cy="461665"/>
            </a:xfrm>
            <a:prstGeom prst="rect">
              <a:avLst/>
            </a:prstGeom>
            <a:noFill/>
          </p:spPr>
          <p:txBody>
            <a:bodyPr wrap="none" rtlCol="0">
              <a:spAutoFit/>
            </a:bodyPr>
            <a:lstStyle/>
            <a:p>
              <a:r>
                <a:rPr lang="sv-SE" sz="1200">
                  <a:latin typeface="Helvetica" panose="020B0604020202020204" pitchFamily="34" charset="0"/>
                  <a:cs typeface="Helvetica" panose="020B0604020202020204" pitchFamily="34" charset="0"/>
                </a:rPr>
                <a:t>Analys</a:t>
              </a:r>
            </a:p>
            <a:p>
              <a:r>
                <a:rPr lang="sv-SE" sz="1200">
                  <a:latin typeface="Helvetica" panose="020B0604020202020204" pitchFamily="34" charset="0"/>
                  <a:cs typeface="Helvetica" panose="020B0604020202020204" pitchFamily="34" charset="0"/>
                </a:rPr>
                <a:t>Brukskvaliteter 1</a:t>
              </a:r>
            </a:p>
          </p:txBody>
        </p:sp>
        <p:sp>
          <p:nvSpPr>
            <p:cNvPr id="21" name="textruta 20">
              <a:extLst>
                <a:ext uri="{FF2B5EF4-FFF2-40B4-BE49-F238E27FC236}">
                  <a16:creationId xmlns:a16="http://schemas.microsoft.com/office/drawing/2014/main" id="{8193D65F-AFD4-49DB-9AD4-D9A5216F25E6}"/>
                </a:ext>
              </a:extLst>
            </p:cNvPr>
            <p:cNvSpPr txBox="1"/>
            <p:nvPr/>
          </p:nvSpPr>
          <p:spPr>
            <a:xfrm>
              <a:off x="10443844" y="2640816"/>
              <a:ext cx="1319592" cy="276999"/>
            </a:xfrm>
            <a:prstGeom prst="rect">
              <a:avLst/>
            </a:prstGeom>
            <a:noFill/>
          </p:spPr>
          <p:txBody>
            <a:bodyPr wrap="none" rtlCol="0">
              <a:spAutoFit/>
            </a:bodyPr>
            <a:lstStyle/>
            <a:p>
              <a:r>
                <a:rPr lang="sv-SE" sz="1200">
                  <a:latin typeface="Helvetica" panose="020B0604020202020204" pitchFamily="34" charset="0"/>
                  <a:cs typeface="Helvetica" panose="020B0604020202020204" pitchFamily="34" charset="0"/>
                </a:rPr>
                <a:t>Brukskvaliteter 2</a:t>
              </a:r>
            </a:p>
          </p:txBody>
        </p:sp>
        <p:sp>
          <p:nvSpPr>
            <p:cNvPr id="22" name="textruta 21">
              <a:extLst>
                <a:ext uri="{FF2B5EF4-FFF2-40B4-BE49-F238E27FC236}">
                  <a16:creationId xmlns:a16="http://schemas.microsoft.com/office/drawing/2014/main" id="{F4D16AAA-C87D-4E58-BC27-356BBE0C0BBE}"/>
                </a:ext>
              </a:extLst>
            </p:cNvPr>
            <p:cNvSpPr txBox="1"/>
            <p:nvPr/>
          </p:nvSpPr>
          <p:spPr>
            <a:xfrm>
              <a:off x="5936915" y="3679734"/>
              <a:ext cx="1266693" cy="276999"/>
            </a:xfrm>
            <a:prstGeom prst="rect">
              <a:avLst/>
            </a:prstGeom>
            <a:noFill/>
          </p:spPr>
          <p:txBody>
            <a:bodyPr wrap="none" rtlCol="0">
              <a:spAutoFit/>
            </a:bodyPr>
            <a:lstStyle/>
            <a:p>
              <a:r>
                <a:rPr lang="sv-SE" sz="1200">
                  <a:latin typeface="Helvetica" panose="020B0604020202020204" pitchFamily="34" charset="0"/>
                  <a:cs typeface="Helvetica" panose="020B0604020202020204" pitchFamily="34" charset="0"/>
                </a:rPr>
                <a:t>Förhållningssätt</a:t>
              </a:r>
            </a:p>
          </p:txBody>
        </p:sp>
        <p:sp>
          <p:nvSpPr>
            <p:cNvPr id="23" name="textruta 22">
              <a:extLst>
                <a:ext uri="{FF2B5EF4-FFF2-40B4-BE49-F238E27FC236}">
                  <a16:creationId xmlns:a16="http://schemas.microsoft.com/office/drawing/2014/main" id="{1E094BDE-CEE1-45C0-9F35-9B2AECD3A92D}"/>
                </a:ext>
              </a:extLst>
            </p:cNvPr>
            <p:cNvSpPr txBox="1"/>
            <p:nvPr/>
          </p:nvSpPr>
          <p:spPr>
            <a:xfrm>
              <a:off x="10459059" y="3679734"/>
              <a:ext cx="1257075" cy="276999"/>
            </a:xfrm>
            <a:prstGeom prst="rect">
              <a:avLst/>
            </a:prstGeom>
            <a:noFill/>
          </p:spPr>
          <p:txBody>
            <a:bodyPr wrap="none" rtlCol="0">
              <a:spAutoFit/>
            </a:bodyPr>
            <a:lstStyle/>
            <a:p>
              <a:r>
                <a:rPr lang="sv-SE" sz="1200">
                  <a:latin typeface="Helvetica" panose="020B0604020202020204" pitchFamily="34" charset="0"/>
                  <a:cs typeface="Helvetica" panose="020B0604020202020204" pitchFamily="34" charset="0"/>
                </a:rPr>
                <a:t>Lösningsförslag</a:t>
              </a:r>
            </a:p>
          </p:txBody>
        </p:sp>
        <p:sp>
          <p:nvSpPr>
            <p:cNvPr id="24" name="textruta 23">
              <a:extLst>
                <a:ext uri="{FF2B5EF4-FFF2-40B4-BE49-F238E27FC236}">
                  <a16:creationId xmlns:a16="http://schemas.microsoft.com/office/drawing/2014/main" id="{2AA33DE6-8908-48FD-8CD4-F7B46E4EFE58}"/>
                </a:ext>
              </a:extLst>
            </p:cNvPr>
            <p:cNvSpPr txBox="1"/>
            <p:nvPr/>
          </p:nvSpPr>
          <p:spPr>
            <a:xfrm>
              <a:off x="5936915" y="4755159"/>
              <a:ext cx="1041375" cy="276999"/>
            </a:xfrm>
            <a:prstGeom prst="rect">
              <a:avLst/>
            </a:prstGeom>
            <a:noFill/>
          </p:spPr>
          <p:txBody>
            <a:bodyPr wrap="none" rtlCol="0">
              <a:spAutoFit/>
            </a:bodyPr>
            <a:lstStyle/>
            <a:p>
              <a:r>
                <a:rPr lang="sv-SE" sz="1200">
                  <a:latin typeface="Helvetica" panose="020B0604020202020204" pitchFamily="34" charset="0"/>
                  <a:cs typeface="Helvetica" panose="020B0604020202020204" pitchFamily="34" charset="0"/>
                </a:rPr>
                <a:t>Trygga team</a:t>
              </a:r>
            </a:p>
          </p:txBody>
        </p:sp>
        <p:sp>
          <p:nvSpPr>
            <p:cNvPr id="25" name="textruta 24">
              <a:extLst>
                <a:ext uri="{FF2B5EF4-FFF2-40B4-BE49-F238E27FC236}">
                  <a16:creationId xmlns:a16="http://schemas.microsoft.com/office/drawing/2014/main" id="{A7E815F9-E440-4EC1-AD08-921E22119990}"/>
                </a:ext>
              </a:extLst>
            </p:cNvPr>
            <p:cNvSpPr txBox="1"/>
            <p:nvPr/>
          </p:nvSpPr>
          <p:spPr>
            <a:xfrm>
              <a:off x="8219306" y="4755159"/>
              <a:ext cx="893193" cy="276999"/>
            </a:xfrm>
            <a:prstGeom prst="rect">
              <a:avLst/>
            </a:prstGeom>
            <a:noFill/>
          </p:spPr>
          <p:txBody>
            <a:bodyPr wrap="none" rtlCol="0">
              <a:spAutoFit/>
            </a:bodyPr>
            <a:lstStyle/>
            <a:p>
              <a:r>
                <a:rPr lang="sv-SE" sz="1200">
                  <a:latin typeface="Helvetica" panose="020B0604020202020204" pitchFamily="34" charset="0"/>
                  <a:cs typeface="Helvetica" panose="020B0604020202020204" pitchFamily="34" charset="0"/>
                </a:rPr>
                <a:t>Prototyper</a:t>
              </a:r>
            </a:p>
          </p:txBody>
        </p:sp>
        <p:sp>
          <p:nvSpPr>
            <p:cNvPr id="26" name="textruta 25">
              <a:extLst>
                <a:ext uri="{FF2B5EF4-FFF2-40B4-BE49-F238E27FC236}">
                  <a16:creationId xmlns:a16="http://schemas.microsoft.com/office/drawing/2014/main" id="{F0C3E88C-C065-49C3-B00D-D2BB3211CA8D}"/>
                </a:ext>
              </a:extLst>
            </p:cNvPr>
            <p:cNvSpPr txBox="1"/>
            <p:nvPr/>
          </p:nvSpPr>
          <p:spPr>
            <a:xfrm>
              <a:off x="10485151" y="4725495"/>
              <a:ext cx="1376146" cy="461665"/>
            </a:xfrm>
            <a:prstGeom prst="rect">
              <a:avLst/>
            </a:prstGeom>
            <a:noFill/>
          </p:spPr>
          <p:txBody>
            <a:bodyPr wrap="none" rtlCol="0">
              <a:spAutoFit/>
            </a:bodyPr>
            <a:lstStyle/>
            <a:p>
              <a:r>
                <a:rPr lang="sv-SE" sz="1200">
                  <a:latin typeface="Helvetica" panose="020B0604020202020204" pitchFamily="34" charset="0"/>
                  <a:cs typeface="Helvetica" panose="020B0604020202020204" pitchFamily="34" charset="0"/>
                </a:rPr>
                <a:t>Nyttorealisering</a:t>
              </a:r>
              <a:br>
                <a:rPr lang="sv-SE" sz="1200">
                  <a:latin typeface="Helvetica" panose="020B0604020202020204" pitchFamily="34" charset="0"/>
                  <a:cs typeface="Helvetica" panose="020B0604020202020204" pitchFamily="34" charset="0"/>
                </a:rPr>
              </a:br>
              <a:r>
                <a:rPr lang="sv-SE" sz="1200">
                  <a:latin typeface="Helvetica" panose="020B0604020202020204" pitchFamily="34" charset="0"/>
                  <a:cs typeface="Helvetica" panose="020B0604020202020204" pitchFamily="34" charset="0"/>
                </a:rPr>
                <a:t>Effekthemtagning</a:t>
              </a:r>
            </a:p>
          </p:txBody>
        </p:sp>
        <p:pic>
          <p:nvPicPr>
            <p:cNvPr id="27" name="Bildobjekt 26" descr="1_grå.emf">
              <a:extLst>
                <a:ext uri="{FF2B5EF4-FFF2-40B4-BE49-F238E27FC236}">
                  <a16:creationId xmlns:a16="http://schemas.microsoft.com/office/drawing/2014/main" id="{5B5F437F-F5A2-4DF0-9AFB-984E66AB1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4354" y="1513247"/>
              <a:ext cx="432001" cy="432001"/>
            </a:xfrm>
            <a:prstGeom prst="rect">
              <a:avLst/>
            </a:prstGeom>
          </p:spPr>
        </p:pic>
        <p:pic>
          <p:nvPicPr>
            <p:cNvPr id="28" name="Bildobjekt 27" descr="2_grå.emf">
              <a:extLst>
                <a:ext uri="{FF2B5EF4-FFF2-40B4-BE49-F238E27FC236}">
                  <a16:creationId xmlns:a16="http://schemas.microsoft.com/office/drawing/2014/main" id="{755BF353-F996-41DD-A2AF-7AD221E53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689" y="1513247"/>
              <a:ext cx="432001" cy="432001"/>
            </a:xfrm>
            <a:prstGeom prst="rect">
              <a:avLst/>
            </a:prstGeom>
          </p:spPr>
        </p:pic>
        <p:pic>
          <p:nvPicPr>
            <p:cNvPr id="29" name="Bildobjekt 28" descr="3_grå.emf">
              <a:extLst>
                <a:ext uri="{FF2B5EF4-FFF2-40B4-BE49-F238E27FC236}">
                  <a16:creationId xmlns:a16="http://schemas.microsoft.com/office/drawing/2014/main" id="{8D1B1D69-4459-46E3-9063-70703A2442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33585" y="1513247"/>
              <a:ext cx="432001" cy="432001"/>
            </a:xfrm>
            <a:prstGeom prst="rect">
              <a:avLst/>
            </a:prstGeom>
          </p:spPr>
        </p:pic>
        <p:pic>
          <p:nvPicPr>
            <p:cNvPr id="30" name="Bildobjekt 29" descr="4_grå.emf">
              <a:extLst>
                <a:ext uri="{FF2B5EF4-FFF2-40B4-BE49-F238E27FC236}">
                  <a16:creationId xmlns:a16="http://schemas.microsoft.com/office/drawing/2014/main" id="{BE4FDAEC-5206-4E7C-9C37-071576A696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4354" y="2640816"/>
              <a:ext cx="432001" cy="432001"/>
            </a:xfrm>
            <a:prstGeom prst="rect">
              <a:avLst/>
            </a:prstGeom>
          </p:spPr>
        </p:pic>
        <p:pic>
          <p:nvPicPr>
            <p:cNvPr id="31" name="Bildobjekt 30" descr="5_grå.emf">
              <a:extLst>
                <a:ext uri="{FF2B5EF4-FFF2-40B4-BE49-F238E27FC236}">
                  <a16:creationId xmlns:a16="http://schemas.microsoft.com/office/drawing/2014/main" id="{1F0E7711-AA11-4693-980F-1C7D600EED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88689" y="2640816"/>
              <a:ext cx="432001" cy="432001"/>
            </a:xfrm>
            <a:prstGeom prst="rect">
              <a:avLst/>
            </a:prstGeom>
          </p:spPr>
        </p:pic>
        <p:pic>
          <p:nvPicPr>
            <p:cNvPr id="32" name="Bildobjekt 31" descr="6_grå.emf">
              <a:extLst>
                <a:ext uri="{FF2B5EF4-FFF2-40B4-BE49-F238E27FC236}">
                  <a16:creationId xmlns:a16="http://schemas.microsoft.com/office/drawing/2014/main" id="{FE57D52C-80E5-4FD9-B729-AE2EB5A755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33585" y="2640816"/>
              <a:ext cx="432001" cy="432001"/>
            </a:xfrm>
            <a:prstGeom prst="rect">
              <a:avLst/>
            </a:prstGeom>
          </p:spPr>
        </p:pic>
        <p:pic>
          <p:nvPicPr>
            <p:cNvPr id="33" name="Bildobjekt 32" descr="7_grå.emf">
              <a:extLst>
                <a:ext uri="{FF2B5EF4-FFF2-40B4-BE49-F238E27FC236}">
                  <a16:creationId xmlns:a16="http://schemas.microsoft.com/office/drawing/2014/main" id="{9589C88E-1D3C-4980-9C40-5DA7F19F32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9569" y="3679734"/>
              <a:ext cx="432001" cy="432001"/>
            </a:xfrm>
            <a:prstGeom prst="rect">
              <a:avLst/>
            </a:prstGeom>
          </p:spPr>
        </p:pic>
        <p:pic>
          <p:nvPicPr>
            <p:cNvPr id="34" name="Bildobjekt 33" descr="8_grå.emf">
              <a:extLst>
                <a:ext uri="{FF2B5EF4-FFF2-40B4-BE49-F238E27FC236}">
                  <a16:creationId xmlns:a16="http://schemas.microsoft.com/office/drawing/2014/main" id="{04C39567-5A45-45D5-ACA9-F1F3274FDB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03904" y="3679734"/>
              <a:ext cx="432001" cy="432001"/>
            </a:xfrm>
            <a:prstGeom prst="rect">
              <a:avLst/>
            </a:prstGeom>
          </p:spPr>
        </p:pic>
        <p:pic>
          <p:nvPicPr>
            <p:cNvPr id="35" name="Bildobjekt 34" descr="9_grå.emf">
              <a:extLst>
                <a:ext uri="{FF2B5EF4-FFF2-40B4-BE49-F238E27FC236}">
                  <a16:creationId xmlns:a16="http://schemas.microsoft.com/office/drawing/2014/main" id="{A2C693A4-C734-4BF9-8A7D-31CB15C711F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48800" y="3679734"/>
              <a:ext cx="432001" cy="432001"/>
            </a:xfrm>
            <a:prstGeom prst="rect">
              <a:avLst/>
            </a:prstGeom>
          </p:spPr>
        </p:pic>
        <p:pic>
          <p:nvPicPr>
            <p:cNvPr id="36" name="Bildobjekt 35" descr="10_grå.emf">
              <a:extLst>
                <a:ext uri="{FF2B5EF4-FFF2-40B4-BE49-F238E27FC236}">
                  <a16:creationId xmlns:a16="http://schemas.microsoft.com/office/drawing/2014/main" id="{1BFD4150-1634-4814-9CB1-438BC29804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99569" y="4755159"/>
              <a:ext cx="432001" cy="432001"/>
            </a:xfrm>
            <a:prstGeom prst="rect">
              <a:avLst/>
            </a:prstGeom>
          </p:spPr>
        </p:pic>
        <p:pic>
          <p:nvPicPr>
            <p:cNvPr id="37" name="Bildobjekt 36" descr="11_grå.emf">
              <a:extLst>
                <a:ext uri="{FF2B5EF4-FFF2-40B4-BE49-F238E27FC236}">
                  <a16:creationId xmlns:a16="http://schemas.microsoft.com/office/drawing/2014/main" id="{D4347E99-0C25-4C19-93DC-FE646FBCB11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03904" y="4755159"/>
              <a:ext cx="432001" cy="432001"/>
            </a:xfrm>
            <a:prstGeom prst="rect">
              <a:avLst/>
            </a:prstGeom>
          </p:spPr>
        </p:pic>
        <p:pic>
          <p:nvPicPr>
            <p:cNvPr id="38" name="Bildobjekt 37" descr="12_grå.emf">
              <a:extLst>
                <a:ext uri="{FF2B5EF4-FFF2-40B4-BE49-F238E27FC236}">
                  <a16:creationId xmlns:a16="http://schemas.microsoft.com/office/drawing/2014/main" id="{2645945E-0A4A-40F2-AF50-4F51FBFFBE5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48800" y="4755159"/>
              <a:ext cx="432001" cy="432001"/>
            </a:xfrm>
            <a:prstGeom prst="rect">
              <a:avLst/>
            </a:prstGeom>
          </p:spPr>
        </p:pic>
      </p:grpSp>
      <p:sp>
        <p:nvSpPr>
          <p:cNvPr id="42" name="textruta 41">
            <a:extLst>
              <a:ext uri="{FF2B5EF4-FFF2-40B4-BE49-F238E27FC236}">
                <a16:creationId xmlns:a16="http://schemas.microsoft.com/office/drawing/2014/main" id="{243D9D6C-2BDC-4863-8211-6C8D970DB2A1}"/>
              </a:ext>
            </a:extLst>
          </p:cNvPr>
          <p:cNvSpPr txBox="1"/>
          <p:nvPr/>
        </p:nvSpPr>
        <p:spPr>
          <a:xfrm>
            <a:off x="3709460" y="4267643"/>
            <a:ext cx="1343638" cy="461665"/>
          </a:xfrm>
          <a:prstGeom prst="rect">
            <a:avLst/>
          </a:prstGeom>
          <a:noFill/>
        </p:spPr>
        <p:txBody>
          <a:bodyPr wrap="none" rtlCol="0">
            <a:spAutoFit/>
          </a:bodyPr>
          <a:lstStyle/>
          <a:p>
            <a:r>
              <a:rPr lang="sv-SE" sz="1200">
                <a:latin typeface="Helvetica" panose="020B0604020202020204" pitchFamily="34" charset="0"/>
                <a:cs typeface="Helvetica" panose="020B0604020202020204" pitchFamily="34" charset="0"/>
              </a:rPr>
              <a:t>Service Blueprint</a:t>
            </a:r>
          </a:p>
          <a:p>
            <a:r>
              <a:rPr lang="sv-SE" sz="1200">
                <a:latin typeface="Helvetica" panose="020B0604020202020204" pitchFamily="34" charset="0"/>
                <a:cs typeface="Helvetica" panose="020B0604020202020204" pitchFamily="34" charset="0"/>
              </a:rPr>
              <a:t>Processer</a:t>
            </a:r>
          </a:p>
        </p:txBody>
      </p:sp>
      <p:sp>
        <p:nvSpPr>
          <p:cNvPr id="43" name="textruta 42">
            <a:extLst>
              <a:ext uri="{FF2B5EF4-FFF2-40B4-BE49-F238E27FC236}">
                <a16:creationId xmlns:a16="http://schemas.microsoft.com/office/drawing/2014/main" id="{03B2E852-577A-4C15-A066-E4F994FE6CB8}"/>
              </a:ext>
            </a:extLst>
          </p:cNvPr>
          <p:cNvSpPr txBox="1"/>
          <p:nvPr/>
        </p:nvSpPr>
        <p:spPr>
          <a:xfrm>
            <a:off x="825969" y="624111"/>
            <a:ext cx="4030235" cy="769441"/>
          </a:xfrm>
          <a:prstGeom prst="rect">
            <a:avLst/>
          </a:prstGeom>
          <a:noFill/>
        </p:spPr>
        <p:txBody>
          <a:bodyPr wrap="square" rtlCol="0">
            <a:spAutoFit/>
          </a:bodyPr>
          <a:lstStyle/>
          <a:p>
            <a:r>
              <a:rPr lang="sv-SE" sz="2800" b="1">
                <a:latin typeface="Helvetica" panose="020B0604020202020204" pitchFamily="34" charset="0"/>
                <a:cs typeface="Helvetica" panose="020B0604020202020204" pitchFamily="34" charset="0"/>
              </a:rPr>
              <a:t>Programmets innehåll</a:t>
            </a:r>
          </a:p>
          <a:p>
            <a:r>
              <a:rPr lang="sv-SE" sz="1600">
                <a:latin typeface="Helvetica" panose="020B0604020202020204" pitchFamily="34" charset="0"/>
                <a:cs typeface="Helvetica" panose="020B0604020202020204" pitchFamily="34" charset="0"/>
              </a:rPr>
              <a:t>Tjänstedesign och förändringsledning</a:t>
            </a:r>
          </a:p>
        </p:txBody>
      </p:sp>
      <p:pic>
        <p:nvPicPr>
          <p:cNvPr id="44" name="Bildobjekt 43" descr="En bild som visar rum, skjorta&#10;&#10;Automatiskt genererad beskrivning">
            <a:extLst>
              <a:ext uri="{FF2B5EF4-FFF2-40B4-BE49-F238E27FC236}">
                <a16:creationId xmlns:a16="http://schemas.microsoft.com/office/drawing/2014/main" id="{9AD8957E-45E9-4DAA-A499-20A946E470E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80877" y="1393552"/>
            <a:ext cx="5777957" cy="3250101"/>
          </a:xfrm>
          <a:prstGeom prst="rect">
            <a:avLst/>
          </a:prstGeom>
        </p:spPr>
      </p:pic>
    </p:spTree>
    <p:extLst>
      <p:ext uri="{BB962C8B-B14F-4D97-AF65-F5344CB8AC3E}">
        <p14:creationId xmlns:p14="http://schemas.microsoft.com/office/powerpoint/2010/main" val="26265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Ellips 23">
            <a:extLst>
              <a:ext uri="{FF2B5EF4-FFF2-40B4-BE49-F238E27FC236}">
                <a16:creationId xmlns:a16="http://schemas.microsoft.com/office/drawing/2014/main" id="{A6F0436E-9DE9-4B05-92AE-B11F197E8A67}"/>
              </a:ext>
            </a:extLst>
          </p:cNvPr>
          <p:cNvSpPr/>
          <p:nvPr/>
        </p:nvSpPr>
        <p:spPr>
          <a:xfrm>
            <a:off x="5228810" y="1259896"/>
            <a:ext cx="1980000" cy="1980000"/>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llips 25">
            <a:extLst>
              <a:ext uri="{FF2B5EF4-FFF2-40B4-BE49-F238E27FC236}">
                <a16:creationId xmlns:a16="http://schemas.microsoft.com/office/drawing/2014/main" id="{A39A7DF1-919C-4E28-B637-DC4760A95808}"/>
              </a:ext>
            </a:extLst>
          </p:cNvPr>
          <p:cNvSpPr/>
          <p:nvPr/>
        </p:nvSpPr>
        <p:spPr>
          <a:xfrm>
            <a:off x="7033892" y="1259896"/>
            <a:ext cx="1980000" cy="1980000"/>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Ellips 26">
            <a:extLst>
              <a:ext uri="{FF2B5EF4-FFF2-40B4-BE49-F238E27FC236}">
                <a16:creationId xmlns:a16="http://schemas.microsoft.com/office/drawing/2014/main" id="{366BCCCA-09CA-4721-9B00-1C2C5FA027C9}"/>
              </a:ext>
            </a:extLst>
          </p:cNvPr>
          <p:cNvSpPr/>
          <p:nvPr/>
        </p:nvSpPr>
        <p:spPr>
          <a:xfrm>
            <a:off x="8838974" y="1259896"/>
            <a:ext cx="1980000" cy="1980000"/>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 22">
            <a:extLst>
              <a:ext uri="{FF2B5EF4-FFF2-40B4-BE49-F238E27FC236}">
                <a16:creationId xmlns:a16="http://schemas.microsoft.com/office/drawing/2014/main" id="{35EEA7C5-A499-4BA1-BF87-82069509B592}"/>
              </a:ext>
            </a:extLst>
          </p:cNvPr>
          <p:cNvSpPr/>
          <p:nvPr/>
        </p:nvSpPr>
        <p:spPr>
          <a:xfrm>
            <a:off x="3423728" y="1259896"/>
            <a:ext cx="1980000" cy="1980000"/>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Ellips 1">
            <a:extLst>
              <a:ext uri="{FF2B5EF4-FFF2-40B4-BE49-F238E27FC236}">
                <a16:creationId xmlns:a16="http://schemas.microsoft.com/office/drawing/2014/main" id="{E7F58B4E-0077-493C-80FE-12E402D6B280}"/>
              </a:ext>
            </a:extLst>
          </p:cNvPr>
          <p:cNvSpPr/>
          <p:nvPr/>
        </p:nvSpPr>
        <p:spPr>
          <a:xfrm>
            <a:off x="1618646" y="1259896"/>
            <a:ext cx="1980000" cy="1980000"/>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ruta 7">
            <a:extLst>
              <a:ext uri="{FF2B5EF4-FFF2-40B4-BE49-F238E27FC236}">
                <a16:creationId xmlns:a16="http://schemas.microsoft.com/office/drawing/2014/main" id="{32AB64BD-2035-40C4-B716-84D64E67678A}"/>
              </a:ext>
            </a:extLst>
          </p:cNvPr>
          <p:cNvSpPr txBox="1"/>
          <p:nvPr/>
        </p:nvSpPr>
        <p:spPr>
          <a:xfrm>
            <a:off x="1933268" y="1683889"/>
            <a:ext cx="13244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UNDERSÖKA</a:t>
            </a:r>
            <a:endParaRPr kumimoji="0" lang="sv-SE"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0" name="textruta 9">
            <a:extLst>
              <a:ext uri="{FF2B5EF4-FFF2-40B4-BE49-F238E27FC236}">
                <a16:creationId xmlns:a16="http://schemas.microsoft.com/office/drawing/2014/main" id="{EACFA80A-7769-4B7E-A7DA-6D0CFBE15F0B}"/>
              </a:ext>
            </a:extLst>
          </p:cNvPr>
          <p:cNvSpPr txBox="1"/>
          <p:nvPr/>
        </p:nvSpPr>
        <p:spPr>
          <a:xfrm>
            <a:off x="3913268" y="1683889"/>
            <a:ext cx="10722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BESKRIVA</a:t>
            </a:r>
            <a:endParaRPr kumimoji="0" lang="sv-SE"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1" name="textruta 10">
            <a:extLst>
              <a:ext uri="{FF2B5EF4-FFF2-40B4-BE49-F238E27FC236}">
                <a16:creationId xmlns:a16="http://schemas.microsoft.com/office/drawing/2014/main" id="{19D97B67-7883-4378-BACE-5115F22E84FB}"/>
              </a:ext>
            </a:extLst>
          </p:cNvPr>
          <p:cNvSpPr txBox="1"/>
          <p:nvPr/>
        </p:nvSpPr>
        <p:spPr>
          <a:xfrm>
            <a:off x="5538676" y="1683889"/>
            <a:ext cx="14943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IDÉGENERERA</a:t>
            </a:r>
            <a:endParaRPr kumimoji="0" lang="sv-SE"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ruta 11">
            <a:extLst>
              <a:ext uri="{FF2B5EF4-FFF2-40B4-BE49-F238E27FC236}">
                <a16:creationId xmlns:a16="http://schemas.microsoft.com/office/drawing/2014/main" id="{5C2BF740-70A3-40FB-B175-B10E20548C1B}"/>
              </a:ext>
            </a:extLst>
          </p:cNvPr>
          <p:cNvSpPr txBox="1"/>
          <p:nvPr/>
        </p:nvSpPr>
        <p:spPr>
          <a:xfrm>
            <a:off x="7447865" y="1683889"/>
            <a:ext cx="127573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err="1">
                <a:ln>
                  <a:noFill/>
                </a:ln>
                <a:solidFill>
                  <a:prstClr val="black"/>
                </a:solidFill>
                <a:effectLst/>
                <a:uLnTx/>
                <a:uFillTx/>
                <a:latin typeface="Helvetica" panose="020B0604020202020204" pitchFamily="34" charset="0"/>
                <a:ea typeface="+mn-ea"/>
                <a:cs typeface="Helvetica" panose="020B0604020202020204" pitchFamily="34" charset="0"/>
              </a:rPr>
              <a:t>PROTOTYPA</a:t>
            </a:r>
            <a:endParaRPr kumimoji="0" lang="sv-SE" sz="14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3" name="textruta 12">
            <a:extLst>
              <a:ext uri="{FF2B5EF4-FFF2-40B4-BE49-F238E27FC236}">
                <a16:creationId xmlns:a16="http://schemas.microsoft.com/office/drawing/2014/main" id="{9390E35E-BB77-4197-8E00-32009F067C61}"/>
              </a:ext>
            </a:extLst>
          </p:cNvPr>
          <p:cNvSpPr txBox="1"/>
          <p:nvPr/>
        </p:nvSpPr>
        <p:spPr>
          <a:xfrm>
            <a:off x="9469697" y="1683889"/>
            <a:ext cx="75001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TESTA</a:t>
            </a:r>
          </a:p>
        </p:txBody>
      </p:sp>
      <p:pic>
        <p:nvPicPr>
          <p:cNvPr id="14" name="Bildobjekt 13">
            <a:extLst>
              <a:ext uri="{FF2B5EF4-FFF2-40B4-BE49-F238E27FC236}">
                <a16:creationId xmlns:a16="http://schemas.microsoft.com/office/drawing/2014/main" id="{0513305B-E45A-4684-8C74-5B9FA38CB905}"/>
              </a:ext>
            </a:extLst>
          </p:cNvPr>
          <p:cNvPicPr>
            <a:picLocks noChangeAspect="1"/>
          </p:cNvPicPr>
          <p:nvPr/>
        </p:nvPicPr>
        <p:blipFill rotWithShape="1">
          <a:blip r:embed="rId3">
            <a:extLst>
              <a:ext uri="{28A0092B-C50C-407E-A947-70E740481C1C}">
                <a14:useLocalDpi xmlns:a14="http://schemas.microsoft.com/office/drawing/2010/main" val="0"/>
              </a:ext>
            </a:extLst>
          </a:blip>
          <a:srcRect r="48688"/>
          <a:stretch/>
        </p:blipFill>
        <p:spPr>
          <a:xfrm rot="1231652">
            <a:off x="2032442" y="1926407"/>
            <a:ext cx="1018025" cy="1116000"/>
          </a:xfrm>
          <a:prstGeom prst="rect">
            <a:avLst/>
          </a:prstGeom>
        </p:spPr>
      </p:pic>
      <p:pic>
        <p:nvPicPr>
          <p:cNvPr id="5" name="Bildobjekt 4" descr="En bild som visar skjorta&#10;&#10;Automatiskt genererad beskrivning">
            <a:extLst>
              <a:ext uri="{FF2B5EF4-FFF2-40B4-BE49-F238E27FC236}">
                <a16:creationId xmlns:a16="http://schemas.microsoft.com/office/drawing/2014/main" id="{46EE5001-9F99-453E-B184-62EC1F812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324" y="1594169"/>
            <a:ext cx="1214404" cy="1620000"/>
          </a:xfrm>
          <a:prstGeom prst="rect">
            <a:avLst/>
          </a:prstGeom>
        </p:spPr>
      </p:pic>
      <p:pic>
        <p:nvPicPr>
          <p:cNvPr id="21" name="Bildobjekt 20" descr="En bild som visar ljus&#10;&#10;Automatiskt genererad beskrivning">
            <a:extLst>
              <a:ext uri="{FF2B5EF4-FFF2-40B4-BE49-F238E27FC236}">
                <a16:creationId xmlns:a16="http://schemas.microsoft.com/office/drawing/2014/main" id="{95274026-C7D0-4A2F-B397-533F9C268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5644" y="1815365"/>
            <a:ext cx="936000" cy="1248611"/>
          </a:xfrm>
          <a:prstGeom prst="rect">
            <a:avLst/>
          </a:prstGeom>
        </p:spPr>
      </p:pic>
      <p:grpSp>
        <p:nvGrpSpPr>
          <p:cNvPr id="41" name="Grupp 40">
            <a:extLst>
              <a:ext uri="{FF2B5EF4-FFF2-40B4-BE49-F238E27FC236}">
                <a16:creationId xmlns:a16="http://schemas.microsoft.com/office/drawing/2014/main" id="{97E225ED-E09F-4386-92CB-978202485F31}"/>
              </a:ext>
            </a:extLst>
          </p:cNvPr>
          <p:cNvGrpSpPr/>
          <p:nvPr/>
        </p:nvGrpSpPr>
        <p:grpSpPr>
          <a:xfrm>
            <a:off x="6666309" y="1119783"/>
            <a:ext cx="2888211" cy="3015984"/>
            <a:chOff x="-921934" y="3004992"/>
            <a:chExt cx="2888211" cy="3015984"/>
          </a:xfrm>
        </p:grpSpPr>
        <p:pic>
          <p:nvPicPr>
            <p:cNvPr id="40" name="Bildobjekt 39" descr="En bild som visar klocka&#10;&#10;Automatiskt genererad beskrivning">
              <a:extLst>
                <a:ext uri="{FF2B5EF4-FFF2-40B4-BE49-F238E27FC236}">
                  <a16:creationId xmlns:a16="http://schemas.microsoft.com/office/drawing/2014/main" id="{E6641F59-BE54-4C6D-B81E-6834F889D0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934" y="3004992"/>
              <a:ext cx="1656000" cy="1648403"/>
            </a:xfrm>
            <a:prstGeom prst="rect">
              <a:avLst/>
            </a:prstGeom>
          </p:spPr>
        </p:pic>
        <p:pic>
          <p:nvPicPr>
            <p:cNvPr id="36" name="Bildobjekt 35">
              <a:extLst>
                <a:ext uri="{FF2B5EF4-FFF2-40B4-BE49-F238E27FC236}">
                  <a16:creationId xmlns:a16="http://schemas.microsoft.com/office/drawing/2014/main" id="{C8E5F2E9-FEBD-44D8-80FD-D00D8A9A85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277" y="4009092"/>
              <a:ext cx="1620000" cy="1612567"/>
            </a:xfrm>
            <a:prstGeom prst="rect">
              <a:avLst/>
            </a:prstGeom>
          </p:spPr>
        </p:pic>
        <p:pic>
          <p:nvPicPr>
            <p:cNvPr id="38" name="Bildobjekt 37" descr="En bild som visar tecken&#10;&#10;Automatiskt genererad beskrivning">
              <a:extLst>
                <a:ext uri="{FF2B5EF4-FFF2-40B4-BE49-F238E27FC236}">
                  <a16:creationId xmlns:a16="http://schemas.microsoft.com/office/drawing/2014/main" id="{394868A5-B929-442E-BDAC-A672D8AE57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324" y="4229234"/>
              <a:ext cx="1800000" cy="1791742"/>
            </a:xfrm>
            <a:prstGeom prst="rect">
              <a:avLst/>
            </a:prstGeom>
          </p:spPr>
        </p:pic>
      </p:grpSp>
      <p:pic>
        <p:nvPicPr>
          <p:cNvPr id="25" name="Bildobjekt 24">
            <a:extLst>
              <a:ext uri="{FF2B5EF4-FFF2-40B4-BE49-F238E27FC236}">
                <a16:creationId xmlns:a16="http://schemas.microsoft.com/office/drawing/2014/main" id="{969B11EA-D1D9-4386-8FFA-A3C3310205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82291" y="1938543"/>
            <a:ext cx="900000" cy="1200588"/>
          </a:xfrm>
          <a:prstGeom prst="rect">
            <a:avLst/>
          </a:prstGeom>
        </p:spPr>
      </p:pic>
      <p:sp>
        <p:nvSpPr>
          <p:cNvPr id="3" name="Rektangel 2">
            <a:extLst>
              <a:ext uri="{FF2B5EF4-FFF2-40B4-BE49-F238E27FC236}">
                <a16:creationId xmlns:a16="http://schemas.microsoft.com/office/drawing/2014/main" id="{9F1E4A9B-CCBF-43D9-9ECC-3909ADE15806}"/>
              </a:ext>
            </a:extLst>
          </p:cNvPr>
          <p:cNvSpPr/>
          <p:nvPr/>
        </p:nvSpPr>
        <p:spPr>
          <a:xfrm>
            <a:off x="1572375" y="3383899"/>
            <a:ext cx="1938158" cy="892552"/>
          </a:xfrm>
          <a:prstGeom prst="rect">
            <a:avLst/>
          </a:prstGeom>
        </p:spPr>
        <p:txBody>
          <a:bodyPr wrap="square">
            <a:spAutoFit/>
          </a:bodyPr>
          <a:lstStyle/>
          <a:p>
            <a:pPr marL="182563" lvl="0" indent="-182563">
              <a:spcAft>
                <a:spcPts val="600"/>
              </a:spcAft>
              <a:buClr>
                <a:srgbClr val="00A9A7"/>
              </a:buClr>
              <a:buFont typeface="Arial" panose="020B0604020202020204" pitchFamily="34" charset="0"/>
              <a:buChar char="•"/>
              <a:defRPr/>
            </a:pPr>
            <a:r>
              <a:rPr lang="sv-SE" sz="1400" dirty="0">
                <a:latin typeface="Helvetica"/>
                <a:cs typeface="Helvetica"/>
              </a:rPr>
              <a:t>Orientering</a:t>
            </a:r>
            <a:endParaRPr lang="sv-SE" sz="1400" dirty="0">
              <a:solidFill>
                <a:prstClr val="black"/>
              </a:solidFill>
              <a:latin typeface="Helvetica" panose="020B0604020202020204" pitchFamily="34" charset="0"/>
              <a:cs typeface="Helvetica" panose="020B0604020202020204" pitchFamily="34" charset="0"/>
            </a:endParaRPr>
          </a:p>
          <a:p>
            <a:pPr marL="182563" indent="-182563">
              <a:spcAft>
                <a:spcPts val="600"/>
              </a:spcAft>
              <a:buClr>
                <a:srgbClr val="00A9A7"/>
              </a:buClr>
              <a:buFont typeface="Arial" panose="020B0604020202020204" pitchFamily="34" charset="0"/>
              <a:buChar char="•"/>
              <a:defRPr/>
            </a:pPr>
            <a:r>
              <a:rPr lang="sv-SE" sz="1400" dirty="0">
                <a:latin typeface="Helvetica"/>
                <a:cs typeface="Helvetica"/>
              </a:rPr>
              <a:t>Målgruppsarbete</a:t>
            </a:r>
          </a:p>
          <a:p>
            <a:pPr marL="182563" indent="-182563">
              <a:spcAft>
                <a:spcPts val="600"/>
              </a:spcAft>
              <a:buClr>
                <a:srgbClr val="00A9A7"/>
              </a:buClr>
              <a:buFont typeface="Arial" panose="020B0604020202020204" pitchFamily="34" charset="0"/>
              <a:buChar char="•"/>
              <a:defRPr/>
            </a:pPr>
            <a:r>
              <a:rPr lang="sv-SE" sz="1400" dirty="0">
                <a:latin typeface="Helvetica"/>
                <a:cs typeface="Helvetica"/>
              </a:rPr>
              <a:t>Behovsfångst</a:t>
            </a:r>
            <a:endParaRPr lang="sv-SE" sz="1400" dirty="0">
              <a:solidFill>
                <a:prstClr val="black"/>
              </a:solidFill>
              <a:latin typeface="Helvetica"/>
              <a:cs typeface="Helvetica"/>
            </a:endParaRPr>
          </a:p>
        </p:txBody>
      </p:sp>
      <p:sp>
        <p:nvSpPr>
          <p:cNvPr id="28" name="textruta 27">
            <a:extLst>
              <a:ext uri="{FF2B5EF4-FFF2-40B4-BE49-F238E27FC236}">
                <a16:creationId xmlns:a16="http://schemas.microsoft.com/office/drawing/2014/main" id="{B1BAEA34-0089-40FE-9EA8-E794530B2B85}"/>
              </a:ext>
            </a:extLst>
          </p:cNvPr>
          <p:cNvSpPr txBox="1"/>
          <p:nvPr/>
        </p:nvSpPr>
        <p:spPr>
          <a:xfrm>
            <a:off x="3600351" y="3383899"/>
            <a:ext cx="1698050" cy="1692771"/>
          </a:xfrm>
          <a:prstGeom prst="rect">
            <a:avLst/>
          </a:prstGeom>
          <a:noFill/>
        </p:spPr>
        <p:txBody>
          <a:bodyPr wrap="square" lIns="91440" tIns="45720" rIns="91440" bIns="45720" rtlCol="0" anchor="t">
            <a:spAutoFit/>
          </a:bodyPr>
          <a:lstStyle/>
          <a:p>
            <a:pPr marL="182563" marR="0" lvl="0" indent="-182563"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lang="sv-SE" sz="1400" dirty="0">
                <a:latin typeface="Helvetica"/>
                <a:cs typeface="Helvetica"/>
              </a:rPr>
              <a:t>Visualisering</a:t>
            </a:r>
            <a:endParaRPr lang="sv-SE" sz="1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a:p>
            <a:pPr marL="182563" indent="-182563">
              <a:spcAft>
                <a:spcPts val="600"/>
              </a:spcAft>
              <a:buClr>
                <a:srgbClr val="00A9A7"/>
              </a:buClr>
              <a:buFont typeface="Arial" panose="020B0604020202020204" pitchFamily="34" charset="0"/>
              <a:buChar char="•"/>
              <a:defRPr/>
            </a:pPr>
            <a:r>
              <a:rPr lang="sv-SE" sz="1400" dirty="0">
                <a:latin typeface="Helvetica"/>
                <a:cs typeface="Helvetica"/>
              </a:rPr>
              <a:t>Analys</a:t>
            </a:r>
          </a:p>
          <a:p>
            <a:pPr marL="182563" indent="-182563">
              <a:spcAft>
                <a:spcPts val="600"/>
              </a:spcAft>
              <a:buClr>
                <a:srgbClr val="00A9A7"/>
              </a:buClr>
              <a:buFont typeface="Arial" panose="020B0604020202020204" pitchFamily="34" charset="0"/>
              <a:buChar char="•"/>
              <a:defRPr/>
            </a:pPr>
            <a:r>
              <a:rPr lang="sv-SE" sz="1400" dirty="0">
                <a:latin typeface="Helvetica"/>
                <a:cs typeface="Helvetica"/>
              </a:rPr>
              <a:t>Brukskvaliteter</a:t>
            </a:r>
          </a:p>
          <a:p>
            <a:pPr marL="182563" indent="-182563">
              <a:spcAft>
                <a:spcPts val="600"/>
              </a:spcAft>
              <a:buClr>
                <a:srgbClr val="00A9A7"/>
              </a:buClr>
              <a:buFont typeface="Arial" panose="020B0604020202020204" pitchFamily="34" charset="0"/>
              <a:buChar char="•"/>
              <a:defRPr/>
            </a:pPr>
            <a:r>
              <a:rPr lang="sv-SE" sz="1400" dirty="0">
                <a:latin typeface="Helvetica"/>
                <a:cs typeface="Helvetica"/>
              </a:rPr>
              <a:t>Blueprint och processer</a:t>
            </a:r>
          </a:p>
          <a:p>
            <a:pPr marL="182563" indent="-182563">
              <a:spcAft>
                <a:spcPts val="600"/>
              </a:spcAft>
              <a:buClr>
                <a:srgbClr val="00A9A7"/>
              </a:buClr>
              <a:buFont typeface="Arial" panose="020B0604020202020204" pitchFamily="34" charset="0"/>
              <a:buChar char="•"/>
              <a:defRPr/>
            </a:pPr>
            <a:endParaRPr lang="sv-SE" sz="1400" dirty="0">
              <a:solidFill>
                <a:prstClr val="black"/>
              </a:solidFill>
              <a:latin typeface="Helvetica" panose="020B0604020202020204" pitchFamily="34" charset="0"/>
              <a:cs typeface="Helvetica" panose="020B0604020202020204" pitchFamily="34" charset="0"/>
            </a:endParaRPr>
          </a:p>
        </p:txBody>
      </p:sp>
      <p:sp>
        <p:nvSpPr>
          <p:cNvPr id="29" name="textruta 28">
            <a:extLst>
              <a:ext uri="{FF2B5EF4-FFF2-40B4-BE49-F238E27FC236}">
                <a16:creationId xmlns:a16="http://schemas.microsoft.com/office/drawing/2014/main" id="{9F9D1B1B-7D5C-4487-85F9-2AB65D05D71B}"/>
              </a:ext>
            </a:extLst>
          </p:cNvPr>
          <p:cNvSpPr txBox="1"/>
          <p:nvPr/>
        </p:nvSpPr>
        <p:spPr>
          <a:xfrm>
            <a:off x="5353241" y="3383899"/>
            <a:ext cx="1698050" cy="600164"/>
          </a:xfrm>
          <a:prstGeom prst="rect">
            <a:avLst/>
          </a:prstGeom>
          <a:noFill/>
        </p:spPr>
        <p:txBody>
          <a:bodyPr wrap="square" lIns="91440" tIns="45720" rIns="91440" bIns="45720" rtlCol="0" anchor="t">
            <a:spAutoFit/>
          </a:bodyPr>
          <a:lstStyle/>
          <a:p>
            <a:pPr marL="182563" marR="0" lvl="0" indent="-182563"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lang="sv-SE" sz="1400" dirty="0">
                <a:latin typeface="Helvetica"/>
                <a:cs typeface="Helvetica"/>
              </a:rPr>
              <a:t>Lösningsförslag</a:t>
            </a:r>
            <a:endParaRPr lang="sv-SE" sz="1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a:p>
            <a:pPr marL="285750" indent="-285750">
              <a:spcAft>
                <a:spcPts val="600"/>
              </a:spcAft>
              <a:buClr>
                <a:srgbClr val="00A9A7"/>
              </a:buClr>
              <a:buFont typeface="Arial" panose="020B0604020202020204" pitchFamily="34" charset="0"/>
              <a:buChar char="•"/>
              <a:defRPr/>
            </a:pPr>
            <a:endParaRPr lang="sv-SE" sz="1400" dirty="0">
              <a:solidFill>
                <a:prstClr val="black"/>
              </a:solidFill>
              <a:latin typeface="Helvetica" panose="020B0604020202020204" pitchFamily="34" charset="0"/>
              <a:cs typeface="Helvetica" panose="020B0604020202020204" pitchFamily="34" charset="0"/>
            </a:endParaRPr>
          </a:p>
        </p:txBody>
      </p:sp>
      <p:sp>
        <p:nvSpPr>
          <p:cNvPr id="30" name="textruta 29">
            <a:extLst>
              <a:ext uri="{FF2B5EF4-FFF2-40B4-BE49-F238E27FC236}">
                <a16:creationId xmlns:a16="http://schemas.microsoft.com/office/drawing/2014/main" id="{FC7920CC-B880-4ED8-B2C2-3398C1C5D083}"/>
              </a:ext>
            </a:extLst>
          </p:cNvPr>
          <p:cNvSpPr txBox="1"/>
          <p:nvPr/>
        </p:nvSpPr>
        <p:spPr>
          <a:xfrm>
            <a:off x="9120924" y="3383899"/>
            <a:ext cx="1698050" cy="523220"/>
          </a:xfrm>
          <a:prstGeom prst="rect">
            <a:avLst/>
          </a:prstGeom>
          <a:noFill/>
        </p:spPr>
        <p:txBody>
          <a:bodyPr wrap="square" lIns="91440" tIns="45720" rIns="91440" bIns="45720" rtlCol="0" anchor="t">
            <a:spAutoFit/>
          </a:bodyPr>
          <a:lstStyle/>
          <a:p>
            <a:pPr marL="182563" indent="-182563">
              <a:spcAft>
                <a:spcPts val="600"/>
              </a:spcAft>
              <a:buClr>
                <a:srgbClr val="00A9A7"/>
              </a:buClr>
              <a:buFont typeface="Arial" panose="020B0604020202020204" pitchFamily="34" charset="0"/>
              <a:buChar char="•"/>
              <a:defRPr/>
            </a:pPr>
            <a:r>
              <a:rPr lang="sv-SE" sz="1400" dirty="0">
                <a:latin typeface="Helvetica"/>
                <a:cs typeface="Helvetica"/>
              </a:rPr>
              <a:t>Sätta lösning i användning</a:t>
            </a:r>
            <a:endParaRPr lang="sv-SE" sz="1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p:txBody>
      </p:sp>
      <p:sp>
        <p:nvSpPr>
          <p:cNvPr id="31" name="textruta 30">
            <a:extLst>
              <a:ext uri="{FF2B5EF4-FFF2-40B4-BE49-F238E27FC236}">
                <a16:creationId xmlns:a16="http://schemas.microsoft.com/office/drawing/2014/main" id="{572E0835-6F2C-440A-AA88-4A9BA6408A68}"/>
              </a:ext>
            </a:extLst>
          </p:cNvPr>
          <p:cNvSpPr txBox="1"/>
          <p:nvPr/>
        </p:nvSpPr>
        <p:spPr>
          <a:xfrm>
            <a:off x="7421630" y="3383899"/>
            <a:ext cx="1326776" cy="307777"/>
          </a:xfrm>
          <a:prstGeom prst="rect">
            <a:avLst/>
          </a:prstGeom>
          <a:noFill/>
        </p:spPr>
        <p:txBody>
          <a:bodyPr wrap="square" lIns="91440" tIns="45720" rIns="91440" bIns="45720" rtlCol="0" anchor="t">
            <a:spAutoFit/>
          </a:bodyPr>
          <a:lstStyle/>
          <a:p>
            <a:pPr marL="182563" marR="0" lvl="0" indent="-182563"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lang="sv-SE" sz="1400" dirty="0">
                <a:latin typeface="Helvetica" panose="020B0604020202020204" pitchFamily="34" charset="0"/>
                <a:cs typeface="Helvetica" panose="020B0604020202020204" pitchFamily="34" charset="0"/>
              </a:rPr>
              <a:t>Prototyper</a:t>
            </a:r>
            <a:endParaRPr lang="sv-SE" sz="14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p:txBody>
      </p:sp>
      <p:sp>
        <p:nvSpPr>
          <p:cNvPr id="4" name="Rektangel 3">
            <a:extLst>
              <a:ext uri="{FF2B5EF4-FFF2-40B4-BE49-F238E27FC236}">
                <a16:creationId xmlns:a16="http://schemas.microsoft.com/office/drawing/2014/main" id="{56428140-1B14-4BB7-9875-27BD7A2B8149}"/>
              </a:ext>
            </a:extLst>
          </p:cNvPr>
          <p:cNvSpPr/>
          <p:nvPr/>
        </p:nvSpPr>
        <p:spPr>
          <a:xfrm>
            <a:off x="323543" y="4945945"/>
            <a:ext cx="2643223" cy="1400383"/>
          </a:xfrm>
          <a:prstGeom prst="rect">
            <a:avLst/>
          </a:prstGeom>
        </p:spPr>
        <p:txBody>
          <a:bodyPr wrap="square" lIns="91440" tIns="45720" rIns="91440" bIns="45720" anchor="t">
            <a:spAutoFit/>
          </a:bodyPr>
          <a:lstStyle/>
          <a:p>
            <a:pPr marL="628650" lvl="1" indent="-171450">
              <a:spcAft>
                <a:spcPts val="600"/>
              </a:spcAft>
              <a:buClr>
                <a:srgbClr val="00A9A7"/>
              </a:buClr>
              <a:buFont typeface="Wingdings" panose="05000000000000000000" pitchFamily="2" charset="2"/>
              <a:buChar char="ü"/>
              <a:defRPr/>
            </a:pPr>
            <a:r>
              <a:rPr lang="sv-SE" sz="1000" dirty="0">
                <a:latin typeface="Helvetica"/>
                <a:cs typeface="Helvetica"/>
              </a:rPr>
              <a:t>Fokusering av undersökningsområde</a:t>
            </a:r>
            <a:endParaRPr lang="sv-SE" sz="1000" dirty="0">
              <a:solidFill>
                <a:prstClr val="black"/>
              </a:solidFill>
              <a:latin typeface="Helvetica" panose="020B0604020202020204" pitchFamily="34" charset="0"/>
              <a:cs typeface="Helvetica" panose="020B0604020202020204" pitchFamily="34" charset="0"/>
            </a:endParaRPr>
          </a:p>
          <a:p>
            <a:pPr marL="628650" lvl="1" indent="-171450">
              <a:spcAft>
                <a:spcPts val="600"/>
              </a:spcAft>
              <a:buClr>
                <a:srgbClr val="00A9A7"/>
              </a:buClr>
              <a:buFont typeface="Wingdings" panose="05000000000000000000" pitchFamily="2" charset="2"/>
              <a:buChar char="ü"/>
              <a:defRPr/>
            </a:pPr>
            <a:r>
              <a:rPr lang="sv-SE" sz="1000" dirty="0">
                <a:latin typeface="Helvetica"/>
                <a:cs typeface="Helvetica"/>
              </a:rPr>
              <a:t>Prioritering av målgrupp</a:t>
            </a:r>
            <a:endParaRPr lang="sv-SE" sz="1000" dirty="0">
              <a:latin typeface="Helvetica" panose="020B0604020202020204" pitchFamily="34" charset="0"/>
              <a:cs typeface="Helvetica" panose="020B0604020202020204" pitchFamily="34" charset="0"/>
            </a:endParaRPr>
          </a:p>
          <a:p>
            <a:pPr marL="628650" lvl="1" indent="-171450">
              <a:spcAft>
                <a:spcPts val="600"/>
              </a:spcAft>
              <a:buClr>
                <a:srgbClr val="00A9A7"/>
              </a:buClr>
              <a:buFont typeface="Wingdings" panose="05000000000000000000" pitchFamily="2" charset="2"/>
              <a:buChar char="ü"/>
              <a:defRPr/>
            </a:pPr>
            <a:r>
              <a:rPr lang="sv-SE" sz="1000" dirty="0">
                <a:latin typeface="Helvetica"/>
                <a:cs typeface="Helvetica"/>
              </a:rPr>
              <a:t>Kunskap och insikter om målgruppen i relation till användning av tjänst</a:t>
            </a:r>
          </a:p>
          <a:p>
            <a:pPr marL="628650" lvl="1" indent="-171450">
              <a:spcAft>
                <a:spcPts val="600"/>
              </a:spcAft>
              <a:buClr>
                <a:srgbClr val="00A9A7"/>
              </a:buClr>
              <a:buFont typeface="Wingdings" panose="05000000000000000000" pitchFamily="2" charset="2"/>
              <a:buChar char="ü"/>
              <a:defRPr/>
            </a:pPr>
            <a:r>
              <a:rPr lang="sv-SE" sz="1000" dirty="0">
                <a:latin typeface="Helvetica"/>
                <a:cs typeface="Helvetica"/>
              </a:rPr>
              <a:t>Tjänstedesign</a:t>
            </a:r>
            <a:endParaRPr lang="sv-SE" sz="1000" dirty="0">
              <a:solidFill>
                <a:prstClr val="black"/>
              </a:solidFill>
              <a:latin typeface="Helvetica" panose="020B0604020202020204" pitchFamily="34" charset="0"/>
              <a:cs typeface="Helvetica" panose="020B0604020202020204" pitchFamily="34" charset="0"/>
            </a:endParaRPr>
          </a:p>
        </p:txBody>
      </p:sp>
      <p:sp>
        <p:nvSpPr>
          <p:cNvPr id="16" name="Rektangel 15">
            <a:extLst>
              <a:ext uri="{FF2B5EF4-FFF2-40B4-BE49-F238E27FC236}">
                <a16:creationId xmlns:a16="http://schemas.microsoft.com/office/drawing/2014/main" id="{4EC2EE06-7931-49AF-8509-46830264253F}"/>
              </a:ext>
            </a:extLst>
          </p:cNvPr>
          <p:cNvSpPr/>
          <p:nvPr/>
        </p:nvSpPr>
        <p:spPr>
          <a:xfrm>
            <a:off x="2504321" y="4945945"/>
            <a:ext cx="2782391" cy="1785104"/>
          </a:xfrm>
          <a:prstGeom prst="rect">
            <a:avLst/>
          </a:prstGeom>
        </p:spPr>
        <p:txBody>
          <a:bodyPr wrap="square" lIns="91440" tIns="45720" rIns="91440" bIns="45720" anchor="t">
            <a:spAutoFit/>
          </a:bodyPr>
          <a:lstStyle/>
          <a:p>
            <a:pPr marL="628650" lvl="1" indent="-171450">
              <a:spcAft>
                <a:spcPts val="600"/>
              </a:spcAft>
              <a:buClr>
                <a:srgbClr val="00A9A7"/>
              </a:buClr>
              <a:buFont typeface="Wingdings" panose="05000000000000000000" pitchFamily="2" charset="2"/>
              <a:buChar char="ü"/>
              <a:defRPr/>
            </a:pPr>
            <a:r>
              <a:rPr lang="sv-SE" sz="1000" dirty="0">
                <a:latin typeface="Helvetica"/>
                <a:cs typeface="Helvetica"/>
              </a:rPr>
              <a:t>Kommunikation</a:t>
            </a:r>
            <a:endParaRPr lang="sv-SE" sz="1000" dirty="0">
              <a:latin typeface="Helvetica" panose="020B0604020202020204" pitchFamily="34" charset="0"/>
              <a:cs typeface="Helvetica" panose="020B0604020202020204" pitchFamily="34" charset="0"/>
            </a:endParaRPr>
          </a:p>
          <a:p>
            <a:pPr marL="628650" lvl="1" indent="-171450">
              <a:spcAft>
                <a:spcPts val="600"/>
              </a:spcAft>
              <a:buClr>
                <a:srgbClr val="00A9A7"/>
              </a:buClr>
              <a:buFont typeface="Wingdings" panose="05000000000000000000" pitchFamily="2" charset="2"/>
              <a:buChar char="ü"/>
              <a:defRPr/>
            </a:pPr>
            <a:r>
              <a:rPr lang="sv-SE" sz="1000" dirty="0">
                <a:latin typeface="Helvetica"/>
                <a:cs typeface="Helvetica"/>
              </a:rPr>
              <a:t>Djup förståelse och tematisering</a:t>
            </a:r>
            <a:endParaRPr lang="sv-SE" sz="1000" dirty="0">
              <a:latin typeface="Helvetica" panose="020B0604020202020204" pitchFamily="34" charset="0"/>
              <a:cs typeface="Helvetica" panose="020B0604020202020204" pitchFamily="34" charset="0"/>
            </a:endParaRPr>
          </a:p>
          <a:p>
            <a:pPr marL="628650" lvl="1" indent="-171450">
              <a:spcAft>
                <a:spcPts val="600"/>
              </a:spcAft>
              <a:buClr>
                <a:srgbClr val="00A9A7"/>
              </a:buClr>
              <a:buFont typeface="Wingdings" panose="05000000000000000000" pitchFamily="2" charset="2"/>
              <a:buChar char="ü"/>
              <a:defRPr/>
            </a:pPr>
            <a:r>
              <a:rPr lang="sv-SE" sz="1000" dirty="0">
                <a:latin typeface="Helvetica"/>
                <a:cs typeface="Helvetica"/>
              </a:rPr>
              <a:t>Förståelse av upplevelser och kvaliteter och drivkrafter för användning</a:t>
            </a:r>
            <a:endParaRPr lang="sv-SE" sz="1000" dirty="0">
              <a:latin typeface="Helvetica" panose="020B0604020202020204" pitchFamily="34" charset="0"/>
              <a:cs typeface="Helvetica" panose="020B0604020202020204" pitchFamily="34" charset="0"/>
            </a:endParaRPr>
          </a:p>
          <a:p>
            <a:pPr marL="628650" lvl="1" indent="-171450">
              <a:spcAft>
                <a:spcPts val="600"/>
              </a:spcAft>
              <a:buClr>
                <a:srgbClr val="00A9A7"/>
              </a:buClr>
              <a:buFont typeface="Wingdings" panose="05000000000000000000" pitchFamily="2" charset="2"/>
              <a:buChar char="ü"/>
              <a:defRPr/>
            </a:pPr>
            <a:r>
              <a:rPr lang="sv-SE" sz="1000" dirty="0">
                <a:latin typeface="Helvetica"/>
                <a:cs typeface="Helvetica"/>
              </a:rPr>
              <a:t>Förståelse av hur verksamhet interagerar och fungerar med användaren</a:t>
            </a:r>
          </a:p>
          <a:p>
            <a:pPr marL="628650" lvl="1" indent="-171450">
              <a:spcAft>
                <a:spcPts val="600"/>
              </a:spcAft>
              <a:buClr>
                <a:srgbClr val="00A9A7"/>
              </a:buClr>
              <a:buFont typeface="Wingdings" panose="05000000000000000000" pitchFamily="2" charset="2"/>
              <a:buChar char="ü"/>
              <a:defRPr/>
            </a:pPr>
            <a:r>
              <a:rPr lang="sv-SE" sz="1000" dirty="0">
                <a:latin typeface="Helvetica"/>
                <a:cs typeface="Helvetica"/>
              </a:rPr>
              <a:t>Segmentering</a:t>
            </a:r>
            <a:endParaRPr lang="sv-SE" sz="1000" dirty="0">
              <a:solidFill>
                <a:prstClr val="black"/>
              </a:solidFill>
              <a:latin typeface="Helvetica" panose="020B0604020202020204" pitchFamily="34" charset="0"/>
              <a:cs typeface="Helvetica" panose="020B0604020202020204" pitchFamily="34" charset="0"/>
            </a:endParaRPr>
          </a:p>
        </p:txBody>
      </p:sp>
      <p:sp>
        <p:nvSpPr>
          <p:cNvPr id="17" name="Rektangel 16">
            <a:extLst>
              <a:ext uri="{FF2B5EF4-FFF2-40B4-BE49-F238E27FC236}">
                <a16:creationId xmlns:a16="http://schemas.microsoft.com/office/drawing/2014/main" id="{43EC155D-A76E-42E0-8B44-5C085E6BECF1}"/>
              </a:ext>
            </a:extLst>
          </p:cNvPr>
          <p:cNvSpPr/>
          <p:nvPr/>
        </p:nvSpPr>
        <p:spPr>
          <a:xfrm>
            <a:off x="5007194" y="4945945"/>
            <a:ext cx="2411845" cy="998190"/>
          </a:xfrm>
          <a:prstGeom prst="rect">
            <a:avLst/>
          </a:prstGeom>
        </p:spPr>
        <p:txBody>
          <a:bodyPr wrap="square">
            <a:spAutoFit/>
          </a:bodyPr>
          <a:lstStyle/>
          <a:p>
            <a:pPr marL="631825" lvl="1" indent="-174625">
              <a:spcAft>
                <a:spcPts val="600"/>
              </a:spcAft>
              <a:buClr>
                <a:srgbClr val="00A9A7"/>
              </a:buClr>
              <a:buFont typeface="Wingdings" panose="05000000000000000000" pitchFamily="2" charset="2"/>
              <a:buChar char="ü"/>
              <a:defRPr/>
            </a:pPr>
            <a:r>
              <a:rPr lang="sv-SE" sz="1000" dirty="0">
                <a:latin typeface="Helvetica"/>
                <a:cs typeface="Helvetica"/>
              </a:rPr>
              <a:t>Idéer kring användning</a:t>
            </a:r>
            <a:endParaRPr lang="sv-SE" sz="1000" dirty="0">
              <a:solidFill>
                <a:prstClr val="black"/>
              </a:solidFill>
              <a:latin typeface="Helvetica" panose="020B0604020202020204" pitchFamily="34" charset="0"/>
              <a:cs typeface="Helvetica" panose="020B0604020202020204" pitchFamily="34" charset="0"/>
            </a:endParaRPr>
          </a:p>
          <a:p>
            <a:pPr marL="631825" lvl="1" indent="-174625">
              <a:spcAft>
                <a:spcPts val="600"/>
              </a:spcAft>
              <a:buClr>
                <a:srgbClr val="00A9A7"/>
              </a:buClr>
              <a:buFont typeface="Wingdings" panose="05000000000000000000" pitchFamily="2" charset="2"/>
              <a:buChar char="ü"/>
              <a:defRPr/>
            </a:pPr>
            <a:r>
              <a:rPr lang="sv-SE" sz="1000" dirty="0">
                <a:latin typeface="Helvetica"/>
                <a:cs typeface="Helvetica"/>
              </a:rPr>
              <a:t>Underlag för prototyper</a:t>
            </a:r>
            <a:endParaRPr lang="sv-SE" sz="1000" dirty="0">
              <a:latin typeface="Helvetica" panose="020B0604020202020204" pitchFamily="34" charset="0"/>
              <a:cs typeface="Helvetica" panose="020B0604020202020204" pitchFamily="34" charset="0"/>
            </a:endParaRPr>
          </a:p>
          <a:p>
            <a:pPr marL="631825" lvl="1" indent="-174625">
              <a:spcAft>
                <a:spcPts val="600"/>
              </a:spcAft>
              <a:buClr>
                <a:srgbClr val="00A9A7"/>
              </a:buClr>
              <a:buFont typeface="Wingdings" panose="05000000000000000000" pitchFamily="2" charset="2"/>
              <a:buChar char="ü"/>
              <a:defRPr/>
            </a:pPr>
            <a:r>
              <a:rPr lang="sv-SE" sz="1000" dirty="0">
                <a:latin typeface="Helvetica"/>
                <a:cs typeface="Helvetica"/>
              </a:rPr>
              <a:t>Prioritering av idéer till möjliga lösningar i verkligheten</a:t>
            </a:r>
            <a:endParaRPr lang="sv-SE" sz="1000" dirty="0">
              <a:solidFill>
                <a:prstClr val="black"/>
              </a:solidFill>
              <a:latin typeface="Helvetica" panose="020B0604020202020204" pitchFamily="34" charset="0"/>
              <a:cs typeface="Helvetica" panose="020B0604020202020204" pitchFamily="34" charset="0"/>
            </a:endParaRPr>
          </a:p>
        </p:txBody>
      </p:sp>
      <p:sp>
        <p:nvSpPr>
          <p:cNvPr id="33" name="Rektangel 32">
            <a:extLst>
              <a:ext uri="{FF2B5EF4-FFF2-40B4-BE49-F238E27FC236}">
                <a16:creationId xmlns:a16="http://schemas.microsoft.com/office/drawing/2014/main" id="{B5EDF389-AA8C-4A78-9ADF-CB280169C352}"/>
              </a:ext>
            </a:extLst>
          </p:cNvPr>
          <p:cNvSpPr/>
          <p:nvPr/>
        </p:nvSpPr>
        <p:spPr>
          <a:xfrm>
            <a:off x="7461180" y="4945945"/>
            <a:ext cx="2043478" cy="1169551"/>
          </a:xfrm>
          <a:prstGeom prst="rect">
            <a:avLst/>
          </a:prstGeom>
        </p:spPr>
        <p:txBody>
          <a:bodyPr wrap="square">
            <a:spAutoFit/>
          </a:bodyPr>
          <a:lstStyle/>
          <a:p>
            <a:pPr marL="631825" lvl="1" indent="-174625">
              <a:spcAft>
                <a:spcPts val="600"/>
              </a:spcAft>
              <a:buClr>
                <a:srgbClr val="00A9A7"/>
              </a:buClr>
              <a:buFont typeface="Wingdings" panose="05000000000000000000" pitchFamily="2" charset="2"/>
              <a:buChar char="ü"/>
              <a:defRPr/>
            </a:pPr>
            <a:r>
              <a:rPr lang="sv-SE" sz="1000" dirty="0">
                <a:latin typeface="Helvetica"/>
                <a:cs typeface="Helvetica"/>
              </a:rPr>
              <a:t>Skapa gemensam förståelse</a:t>
            </a:r>
            <a:endParaRPr lang="sv-SE" sz="1000" dirty="0">
              <a:latin typeface="Helvetica" panose="020B0604020202020204" pitchFamily="34" charset="0"/>
              <a:cs typeface="Helvetica" panose="020B0604020202020204" pitchFamily="34" charset="0"/>
            </a:endParaRPr>
          </a:p>
          <a:p>
            <a:pPr marL="631825" lvl="1" indent="-174625">
              <a:spcAft>
                <a:spcPts val="600"/>
              </a:spcAft>
              <a:buClr>
                <a:srgbClr val="00A9A7"/>
              </a:buClr>
              <a:buFont typeface="Wingdings" panose="05000000000000000000" pitchFamily="2" charset="2"/>
              <a:buChar char="ü"/>
              <a:defRPr/>
            </a:pPr>
            <a:r>
              <a:rPr lang="sv-SE" sz="1000" dirty="0">
                <a:latin typeface="Helvetica"/>
                <a:cs typeface="Helvetica"/>
              </a:rPr>
              <a:t>Ställa mer precisa frågor</a:t>
            </a:r>
          </a:p>
          <a:p>
            <a:pPr marL="631825" lvl="1" indent="-174625">
              <a:spcAft>
                <a:spcPts val="600"/>
              </a:spcAft>
              <a:buClr>
                <a:srgbClr val="00A9A7"/>
              </a:buClr>
              <a:buFont typeface="Wingdings" panose="05000000000000000000" pitchFamily="2" charset="2"/>
              <a:buChar char="ü"/>
              <a:defRPr/>
            </a:pPr>
            <a:r>
              <a:rPr lang="sv-SE" sz="1000" dirty="0">
                <a:latin typeface="Helvetica"/>
                <a:cs typeface="Helvetica"/>
              </a:rPr>
              <a:t>Bygga framtida lösningar</a:t>
            </a:r>
          </a:p>
        </p:txBody>
      </p:sp>
      <p:sp>
        <p:nvSpPr>
          <p:cNvPr id="44" name="Rektangel 43">
            <a:extLst>
              <a:ext uri="{FF2B5EF4-FFF2-40B4-BE49-F238E27FC236}">
                <a16:creationId xmlns:a16="http://schemas.microsoft.com/office/drawing/2014/main" id="{D8097488-DD9B-4E69-B071-58CB730C0710}"/>
              </a:ext>
            </a:extLst>
          </p:cNvPr>
          <p:cNvSpPr/>
          <p:nvPr/>
        </p:nvSpPr>
        <p:spPr>
          <a:xfrm>
            <a:off x="9381493" y="4945945"/>
            <a:ext cx="2216455" cy="938719"/>
          </a:xfrm>
          <a:prstGeom prst="rect">
            <a:avLst/>
          </a:prstGeom>
        </p:spPr>
        <p:txBody>
          <a:bodyPr wrap="square">
            <a:spAutoFit/>
          </a:bodyPr>
          <a:lstStyle/>
          <a:p>
            <a:pPr marL="631825" lvl="1" indent="-174625">
              <a:spcAft>
                <a:spcPts val="600"/>
              </a:spcAft>
              <a:buClr>
                <a:srgbClr val="00A9A7"/>
              </a:buClr>
              <a:buFont typeface="Wingdings" panose="05000000000000000000" pitchFamily="2" charset="2"/>
              <a:buChar char="ü"/>
              <a:defRPr/>
            </a:pPr>
            <a:r>
              <a:rPr lang="sv-SE" sz="1000" dirty="0">
                <a:latin typeface="Helvetica"/>
                <a:cs typeface="Helvetica"/>
              </a:rPr>
              <a:t>Kunskap kring användande av faktisk lösning</a:t>
            </a:r>
            <a:endParaRPr lang="sv-SE" sz="1000" dirty="0">
              <a:latin typeface="Helvetica" panose="020B0604020202020204" pitchFamily="34" charset="0"/>
              <a:cs typeface="Helvetica" panose="020B0604020202020204" pitchFamily="34" charset="0"/>
            </a:endParaRPr>
          </a:p>
          <a:p>
            <a:pPr marL="631825" lvl="1" indent="-174625">
              <a:spcAft>
                <a:spcPts val="600"/>
              </a:spcAft>
              <a:buClr>
                <a:srgbClr val="00A9A7"/>
              </a:buClr>
              <a:buFont typeface="Wingdings" panose="05000000000000000000" pitchFamily="2" charset="2"/>
              <a:buChar char="ü"/>
              <a:defRPr/>
            </a:pPr>
            <a:r>
              <a:rPr lang="sv-SE" sz="1000" dirty="0">
                <a:latin typeface="Helvetica"/>
                <a:cs typeface="Helvetica"/>
              </a:rPr>
              <a:t>Utgångspunkt för iterativ princip</a:t>
            </a:r>
            <a:endParaRPr lang="sv-SE" sz="1000" dirty="0">
              <a:latin typeface="Helvetica" panose="020B0604020202020204" pitchFamily="34" charset="0"/>
              <a:cs typeface="Helvetica" panose="020B0604020202020204" pitchFamily="34" charset="0"/>
            </a:endParaRPr>
          </a:p>
        </p:txBody>
      </p:sp>
      <p:cxnSp>
        <p:nvCxnSpPr>
          <p:cNvPr id="48" name="Rak koppling 47">
            <a:extLst>
              <a:ext uri="{FF2B5EF4-FFF2-40B4-BE49-F238E27FC236}">
                <a16:creationId xmlns:a16="http://schemas.microsoft.com/office/drawing/2014/main" id="{775CBD86-C557-4EA0-90FF-E11CB1A31179}"/>
              </a:ext>
            </a:extLst>
          </p:cNvPr>
          <p:cNvCxnSpPr/>
          <p:nvPr/>
        </p:nvCxnSpPr>
        <p:spPr>
          <a:xfrm flipH="1">
            <a:off x="1480457" y="4276451"/>
            <a:ext cx="452811" cy="584776"/>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Rak koppling 48">
            <a:extLst>
              <a:ext uri="{FF2B5EF4-FFF2-40B4-BE49-F238E27FC236}">
                <a16:creationId xmlns:a16="http://schemas.microsoft.com/office/drawing/2014/main" id="{3F7316D1-AA9E-47B6-B2D0-93F4306D28F9}"/>
              </a:ext>
            </a:extLst>
          </p:cNvPr>
          <p:cNvCxnSpPr>
            <a:cxnSpLocks/>
          </p:cNvCxnSpPr>
          <p:nvPr/>
        </p:nvCxnSpPr>
        <p:spPr>
          <a:xfrm flipH="1">
            <a:off x="4255387" y="4568839"/>
            <a:ext cx="1" cy="561857"/>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Rak koppling 51">
            <a:extLst>
              <a:ext uri="{FF2B5EF4-FFF2-40B4-BE49-F238E27FC236}">
                <a16:creationId xmlns:a16="http://schemas.microsoft.com/office/drawing/2014/main" id="{FE5E0F57-B0B6-4514-A5E7-8CFB059DD15D}"/>
              </a:ext>
            </a:extLst>
          </p:cNvPr>
          <p:cNvCxnSpPr>
            <a:cxnSpLocks/>
            <a:endCxn id="17" idx="0"/>
          </p:cNvCxnSpPr>
          <p:nvPr/>
        </p:nvCxnSpPr>
        <p:spPr>
          <a:xfrm>
            <a:off x="6157034" y="3714585"/>
            <a:ext cx="56083" cy="123136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Rak koppling 53">
            <a:extLst>
              <a:ext uri="{FF2B5EF4-FFF2-40B4-BE49-F238E27FC236}">
                <a16:creationId xmlns:a16="http://schemas.microsoft.com/office/drawing/2014/main" id="{E17D2605-B611-4929-9572-95F7E4A9107D}"/>
              </a:ext>
            </a:extLst>
          </p:cNvPr>
          <p:cNvCxnSpPr>
            <a:cxnSpLocks/>
            <a:endCxn id="33" idx="0"/>
          </p:cNvCxnSpPr>
          <p:nvPr/>
        </p:nvCxnSpPr>
        <p:spPr>
          <a:xfrm>
            <a:off x="8092918" y="3701709"/>
            <a:ext cx="390001" cy="1244236"/>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Rak koppling 55">
            <a:extLst>
              <a:ext uri="{FF2B5EF4-FFF2-40B4-BE49-F238E27FC236}">
                <a16:creationId xmlns:a16="http://schemas.microsoft.com/office/drawing/2014/main" id="{F569278F-4CE1-4C86-8C88-B024368C5AD6}"/>
              </a:ext>
            </a:extLst>
          </p:cNvPr>
          <p:cNvCxnSpPr>
            <a:cxnSpLocks/>
          </p:cNvCxnSpPr>
          <p:nvPr/>
        </p:nvCxnSpPr>
        <p:spPr>
          <a:xfrm>
            <a:off x="9908628" y="3907025"/>
            <a:ext cx="581092" cy="942742"/>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490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 9">
            <a:extLst>
              <a:ext uri="{FF2B5EF4-FFF2-40B4-BE49-F238E27FC236}">
                <a16:creationId xmlns:a16="http://schemas.microsoft.com/office/drawing/2014/main" id="{DB957312-2E68-4FC5-A650-6D643708DC63}"/>
              </a:ext>
            </a:extLst>
          </p:cNvPr>
          <p:cNvSpPr/>
          <p:nvPr/>
        </p:nvSpPr>
        <p:spPr>
          <a:xfrm>
            <a:off x="403905" y="265519"/>
            <a:ext cx="1980000" cy="1980000"/>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ruta 10">
            <a:extLst>
              <a:ext uri="{FF2B5EF4-FFF2-40B4-BE49-F238E27FC236}">
                <a16:creationId xmlns:a16="http://schemas.microsoft.com/office/drawing/2014/main" id="{755F7ED8-0714-403D-827C-81624FB65103}"/>
              </a:ext>
            </a:extLst>
          </p:cNvPr>
          <p:cNvSpPr txBox="1"/>
          <p:nvPr/>
        </p:nvSpPr>
        <p:spPr>
          <a:xfrm>
            <a:off x="718527" y="689512"/>
            <a:ext cx="132440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UNDERSÖKA</a:t>
            </a:r>
            <a:endParaRPr kumimoji="0" lang="sv-SE"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12" name="Bildobjekt 11">
            <a:extLst>
              <a:ext uri="{FF2B5EF4-FFF2-40B4-BE49-F238E27FC236}">
                <a16:creationId xmlns:a16="http://schemas.microsoft.com/office/drawing/2014/main" id="{E3AA4E73-0B2A-4370-85AA-FEE01286AC68}"/>
              </a:ext>
            </a:extLst>
          </p:cNvPr>
          <p:cNvPicPr>
            <a:picLocks noChangeAspect="1"/>
          </p:cNvPicPr>
          <p:nvPr/>
        </p:nvPicPr>
        <p:blipFill rotWithShape="1">
          <a:blip r:embed="rId3">
            <a:extLst>
              <a:ext uri="{28A0092B-C50C-407E-A947-70E740481C1C}">
                <a14:useLocalDpi xmlns:a14="http://schemas.microsoft.com/office/drawing/2010/main" val="0"/>
              </a:ext>
            </a:extLst>
          </a:blip>
          <a:srcRect r="48688"/>
          <a:stretch/>
        </p:blipFill>
        <p:spPr>
          <a:xfrm rot="1231652">
            <a:off x="817701" y="932030"/>
            <a:ext cx="1018025" cy="1116000"/>
          </a:xfrm>
          <a:prstGeom prst="rect">
            <a:avLst/>
          </a:prstGeom>
        </p:spPr>
      </p:pic>
      <p:sp>
        <p:nvSpPr>
          <p:cNvPr id="13" name="textruta 12">
            <a:extLst>
              <a:ext uri="{FF2B5EF4-FFF2-40B4-BE49-F238E27FC236}">
                <a16:creationId xmlns:a16="http://schemas.microsoft.com/office/drawing/2014/main" id="{832C5141-2AFB-43A5-BF83-62B3622BA20C}"/>
              </a:ext>
            </a:extLst>
          </p:cNvPr>
          <p:cNvSpPr txBox="1"/>
          <p:nvPr/>
        </p:nvSpPr>
        <p:spPr>
          <a:xfrm>
            <a:off x="781270" y="3715379"/>
            <a:ext cx="4969298"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2" name="Rektangel 1">
            <a:extLst>
              <a:ext uri="{FF2B5EF4-FFF2-40B4-BE49-F238E27FC236}">
                <a16:creationId xmlns:a16="http://schemas.microsoft.com/office/drawing/2014/main" id="{70C105E4-221C-4046-A4CB-0C655D55216B}"/>
              </a:ext>
            </a:extLst>
          </p:cNvPr>
          <p:cNvSpPr/>
          <p:nvPr/>
        </p:nvSpPr>
        <p:spPr>
          <a:xfrm>
            <a:off x="2698527" y="905255"/>
            <a:ext cx="3919663" cy="584775"/>
          </a:xfrm>
          <a:prstGeom prst="rect">
            <a:avLst/>
          </a:prstGeom>
        </p:spPr>
        <p:txBody>
          <a:bodyPr wrap="none">
            <a:spAutoFit/>
          </a:bodyPr>
          <a:lstStyle/>
          <a:p>
            <a:r>
              <a:rPr lang="sv-SE" sz="3200" dirty="0">
                <a:latin typeface="Helvetica"/>
                <a:cs typeface="Helvetica"/>
              </a:rPr>
              <a:t>Status i vår kommun</a:t>
            </a:r>
            <a:endParaRPr lang="sv-SE" sz="3200" dirty="0"/>
          </a:p>
        </p:txBody>
      </p:sp>
      <p:sp>
        <p:nvSpPr>
          <p:cNvPr id="14" name="Rektangel 13">
            <a:extLst>
              <a:ext uri="{FF2B5EF4-FFF2-40B4-BE49-F238E27FC236}">
                <a16:creationId xmlns:a16="http://schemas.microsoft.com/office/drawing/2014/main" id="{C9113557-B232-4A77-8855-04DB7E06FED3}"/>
              </a:ext>
            </a:extLst>
          </p:cNvPr>
          <p:cNvSpPr/>
          <p:nvPr/>
        </p:nvSpPr>
        <p:spPr>
          <a:xfrm>
            <a:off x="781270" y="2886207"/>
            <a:ext cx="2031518" cy="400110"/>
          </a:xfrm>
          <a:prstGeom prst="rect">
            <a:avLst/>
          </a:prstGeom>
        </p:spPr>
        <p:txBody>
          <a:bodyPr wrap="none">
            <a:spAutoFit/>
          </a:bodyPr>
          <a:lstStyle/>
          <a:p>
            <a:r>
              <a:rPr lang="sv-SE" sz="2000" dirty="0">
                <a:latin typeface="Helvetica"/>
                <a:cs typeface="Helvetica"/>
              </a:rPr>
              <a:t>Vad har vi gjort?</a:t>
            </a:r>
            <a:endParaRPr lang="sv-SE" sz="2000" dirty="0"/>
          </a:p>
        </p:txBody>
      </p:sp>
      <p:sp>
        <p:nvSpPr>
          <p:cNvPr id="15" name="Rektangel 14">
            <a:extLst>
              <a:ext uri="{FF2B5EF4-FFF2-40B4-BE49-F238E27FC236}">
                <a16:creationId xmlns:a16="http://schemas.microsoft.com/office/drawing/2014/main" id="{EA3915F7-5C5B-4C0F-A53B-552F20074DEE}"/>
              </a:ext>
            </a:extLst>
          </p:cNvPr>
          <p:cNvSpPr/>
          <p:nvPr/>
        </p:nvSpPr>
        <p:spPr>
          <a:xfrm>
            <a:off x="6618190" y="2886206"/>
            <a:ext cx="1702902" cy="400110"/>
          </a:xfrm>
          <a:prstGeom prst="rect">
            <a:avLst/>
          </a:prstGeom>
        </p:spPr>
        <p:txBody>
          <a:bodyPr wrap="none">
            <a:spAutoFit/>
          </a:bodyPr>
          <a:lstStyle/>
          <a:p>
            <a:r>
              <a:rPr lang="sv-SE" sz="2000" dirty="0">
                <a:latin typeface="Helvetica"/>
                <a:cs typeface="Helvetica"/>
              </a:rPr>
              <a:t>Vad återstår?</a:t>
            </a:r>
            <a:endParaRPr lang="sv-SE" sz="2000" dirty="0"/>
          </a:p>
        </p:txBody>
      </p:sp>
      <p:sp>
        <p:nvSpPr>
          <p:cNvPr id="16" name="textruta 15">
            <a:extLst>
              <a:ext uri="{FF2B5EF4-FFF2-40B4-BE49-F238E27FC236}">
                <a16:creationId xmlns:a16="http://schemas.microsoft.com/office/drawing/2014/main" id="{095939CC-14FC-41AA-B8A8-9B1D22CC3E1E}"/>
              </a:ext>
            </a:extLst>
          </p:cNvPr>
          <p:cNvSpPr txBox="1"/>
          <p:nvPr/>
        </p:nvSpPr>
        <p:spPr>
          <a:xfrm>
            <a:off x="6618190" y="3672840"/>
            <a:ext cx="4969298"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54048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BBFBC455-3907-45C3-9275-3DC8D35DCD3F}"/>
              </a:ext>
            </a:extLst>
          </p:cNvPr>
          <p:cNvSpPr/>
          <p:nvPr/>
        </p:nvSpPr>
        <p:spPr>
          <a:xfrm>
            <a:off x="286391" y="203982"/>
            <a:ext cx="1980000" cy="1980000"/>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ruta 14">
            <a:extLst>
              <a:ext uri="{FF2B5EF4-FFF2-40B4-BE49-F238E27FC236}">
                <a16:creationId xmlns:a16="http://schemas.microsoft.com/office/drawing/2014/main" id="{AD511802-FD50-4CFF-8EDE-AB3C101652BC}"/>
              </a:ext>
            </a:extLst>
          </p:cNvPr>
          <p:cNvSpPr txBox="1"/>
          <p:nvPr/>
        </p:nvSpPr>
        <p:spPr>
          <a:xfrm>
            <a:off x="775931" y="627975"/>
            <a:ext cx="107221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BESKRIVA</a:t>
            </a:r>
            <a:endParaRPr kumimoji="0" lang="sv-SE"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16" name="Bildobjekt 15" descr="En bild som visar skjorta&#10;&#10;Automatiskt genererad beskrivning">
            <a:extLst>
              <a:ext uri="{FF2B5EF4-FFF2-40B4-BE49-F238E27FC236}">
                <a16:creationId xmlns:a16="http://schemas.microsoft.com/office/drawing/2014/main" id="{B7EECCDF-51A5-4D45-9838-20106F95F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87" y="538255"/>
            <a:ext cx="1214404" cy="1620000"/>
          </a:xfrm>
          <a:prstGeom prst="rect">
            <a:avLst/>
          </a:prstGeom>
        </p:spPr>
      </p:pic>
      <p:sp>
        <p:nvSpPr>
          <p:cNvPr id="17" name="textruta 16">
            <a:extLst>
              <a:ext uri="{FF2B5EF4-FFF2-40B4-BE49-F238E27FC236}">
                <a16:creationId xmlns:a16="http://schemas.microsoft.com/office/drawing/2014/main" id="{F6B37C2D-DFE0-47E4-8A31-D02BE2FA4026}"/>
              </a:ext>
            </a:extLst>
          </p:cNvPr>
          <p:cNvSpPr txBox="1"/>
          <p:nvPr/>
        </p:nvSpPr>
        <p:spPr>
          <a:xfrm>
            <a:off x="781270" y="3715379"/>
            <a:ext cx="4969298"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8" name="Rektangel 17">
            <a:extLst>
              <a:ext uri="{FF2B5EF4-FFF2-40B4-BE49-F238E27FC236}">
                <a16:creationId xmlns:a16="http://schemas.microsoft.com/office/drawing/2014/main" id="{9AE348CC-69FA-4605-A022-DA80A1162E4C}"/>
              </a:ext>
            </a:extLst>
          </p:cNvPr>
          <p:cNvSpPr/>
          <p:nvPr/>
        </p:nvSpPr>
        <p:spPr>
          <a:xfrm>
            <a:off x="2698527" y="905255"/>
            <a:ext cx="3919663" cy="584775"/>
          </a:xfrm>
          <a:prstGeom prst="rect">
            <a:avLst/>
          </a:prstGeom>
        </p:spPr>
        <p:txBody>
          <a:bodyPr wrap="none">
            <a:spAutoFit/>
          </a:bodyPr>
          <a:lstStyle/>
          <a:p>
            <a:r>
              <a:rPr lang="sv-SE" sz="3200" dirty="0">
                <a:latin typeface="Helvetica"/>
                <a:cs typeface="Helvetica"/>
              </a:rPr>
              <a:t>Status i vår kommun</a:t>
            </a:r>
            <a:endParaRPr lang="sv-SE" sz="3200" dirty="0"/>
          </a:p>
        </p:txBody>
      </p:sp>
      <p:sp>
        <p:nvSpPr>
          <p:cNvPr id="19" name="Rektangel 18">
            <a:extLst>
              <a:ext uri="{FF2B5EF4-FFF2-40B4-BE49-F238E27FC236}">
                <a16:creationId xmlns:a16="http://schemas.microsoft.com/office/drawing/2014/main" id="{5E7D868E-1917-4289-8879-4D735B2133B2}"/>
              </a:ext>
            </a:extLst>
          </p:cNvPr>
          <p:cNvSpPr/>
          <p:nvPr/>
        </p:nvSpPr>
        <p:spPr>
          <a:xfrm>
            <a:off x="781270" y="2886207"/>
            <a:ext cx="2031518" cy="400110"/>
          </a:xfrm>
          <a:prstGeom prst="rect">
            <a:avLst/>
          </a:prstGeom>
        </p:spPr>
        <p:txBody>
          <a:bodyPr wrap="none">
            <a:spAutoFit/>
          </a:bodyPr>
          <a:lstStyle/>
          <a:p>
            <a:r>
              <a:rPr lang="sv-SE" sz="2000" dirty="0">
                <a:latin typeface="Helvetica"/>
                <a:cs typeface="Helvetica"/>
              </a:rPr>
              <a:t>Vad har vi gjort?</a:t>
            </a:r>
            <a:endParaRPr lang="sv-SE" sz="2000" dirty="0"/>
          </a:p>
        </p:txBody>
      </p:sp>
      <p:sp>
        <p:nvSpPr>
          <p:cNvPr id="20" name="Rektangel 19">
            <a:extLst>
              <a:ext uri="{FF2B5EF4-FFF2-40B4-BE49-F238E27FC236}">
                <a16:creationId xmlns:a16="http://schemas.microsoft.com/office/drawing/2014/main" id="{5C28F7E6-59B9-4364-83F8-5514ED7D57F6}"/>
              </a:ext>
            </a:extLst>
          </p:cNvPr>
          <p:cNvSpPr/>
          <p:nvPr/>
        </p:nvSpPr>
        <p:spPr>
          <a:xfrm>
            <a:off x="6618190" y="2886206"/>
            <a:ext cx="1702902" cy="400110"/>
          </a:xfrm>
          <a:prstGeom prst="rect">
            <a:avLst/>
          </a:prstGeom>
        </p:spPr>
        <p:txBody>
          <a:bodyPr wrap="none">
            <a:spAutoFit/>
          </a:bodyPr>
          <a:lstStyle/>
          <a:p>
            <a:r>
              <a:rPr lang="sv-SE" sz="2000" dirty="0">
                <a:latin typeface="Helvetica"/>
                <a:cs typeface="Helvetica"/>
              </a:rPr>
              <a:t>Vad återstår?</a:t>
            </a:r>
            <a:endParaRPr lang="sv-SE" sz="2000" dirty="0"/>
          </a:p>
        </p:txBody>
      </p:sp>
      <p:sp>
        <p:nvSpPr>
          <p:cNvPr id="21" name="textruta 20">
            <a:extLst>
              <a:ext uri="{FF2B5EF4-FFF2-40B4-BE49-F238E27FC236}">
                <a16:creationId xmlns:a16="http://schemas.microsoft.com/office/drawing/2014/main" id="{CC4E886B-A778-468A-86BA-2F49A72B39B1}"/>
              </a:ext>
            </a:extLst>
          </p:cNvPr>
          <p:cNvSpPr txBox="1"/>
          <p:nvPr/>
        </p:nvSpPr>
        <p:spPr>
          <a:xfrm>
            <a:off x="6618190" y="3672840"/>
            <a:ext cx="4969298"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404378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 9">
            <a:extLst>
              <a:ext uri="{FF2B5EF4-FFF2-40B4-BE49-F238E27FC236}">
                <a16:creationId xmlns:a16="http://schemas.microsoft.com/office/drawing/2014/main" id="{9429A8C5-5184-4FCE-81B5-392A8F6314EF}"/>
              </a:ext>
            </a:extLst>
          </p:cNvPr>
          <p:cNvSpPr/>
          <p:nvPr/>
        </p:nvSpPr>
        <p:spPr>
          <a:xfrm>
            <a:off x="362131" y="244115"/>
            <a:ext cx="1980000" cy="1980000"/>
          </a:xfrm>
          <a:prstGeom prst="ellipse">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ruta 10">
            <a:extLst>
              <a:ext uri="{FF2B5EF4-FFF2-40B4-BE49-F238E27FC236}">
                <a16:creationId xmlns:a16="http://schemas.microsoft.com/office/drawing/2014/main" id="{DA655596-172B-42CD-98D1-227EA31DC803}"/>
              </a:ext>
            </a:extLst>
          </p:cNvPr>
          <p:cNvSpPr txBox="1"/>
          <p:nvPr/>
        </p:nvSpPr>
        <p:spPr>
          <a:xfrm>
            <a:off x="671997" y="668108"/>
            <a:ext cx="14943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IDÉGENERERA</a:t>
            </a:r>
            <a:endParaRPr kumimoji="0" lang="sv-SE" sz="16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12" name="Bildobjekt 11">
            <a:extLst>
              <a:ext uri="{FF2B5EF4-FFF2-40B4-BE49-F238E27FC236}">
                <a16:creationId xmlns:a16="http://schemas.microsoft.com/office/drawing/2014/main" id="{D7459C2A-7D60-4288-8F29-9A2122717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612" y="922762"/>
            <a:ext cx="900000" cy="1200588"/>
          </a:xfrm>
          <a:prstGeom prst="rect">
            <a:avLst/>
          </a:prstGeom>
        </p:spPr>
      </p:pic>
      <p:sp>
        <p:nvSpPr>
          <p:cNvPr id="15" name="textruta 14">
            <a:extLst>
              <a:ext uri="{FF2B5EF4-FFF2-40B4-BE49-F238E27FC236}">
                <a16:creationId xmlns:a16="http://schemas.microsoft.com/office/drawing/2014/main" id="{68B8B2B4-683F-4F41-A108-AC3A94C7E43E}"/>
              </a:ext>
            </a:extLst>
          </p:cNvPr>
          <p:cNvSpPr txBox="1"/>
          <p:nvPr/>
        </p:nvSpPr>
        <p:spPr>
          <a:xfrm>
            <a:off x="781270" y="3715379"/>
            <a:ext cx="4969298"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6" name="Rektangel 15">
            <a:extLst>
              <a:ext uri="{FF2B5EF4-FFF2-40B4-BE49-F238E27FC236}">
                <a16:creationId xmlns:a16="http://schemas.microsoft.com/office/drawing/2014/main" id="{7259EA25-B514-49CC-A843-F575522D0575}"/>
              </a:ext>
            </a:extLst>
          </p:cNvPr>
          <p:cNvSpPr/>
          <p:nvPr/>
        </p:nvSpPr>
        <p:spPr>
          <a:xfrm>
            <a:off x="2698527" y="905255"/>
            <a:ext cx="3919663" cy="584775"/>
          </a:xfrm>
          <a:prstGeom prst="rect">
            <a:avLst/>
          </a:prstGeom>
        </p:spPr>
        <p:txBody>
          <a:bodyPr wrap="none">
            <a:spAutoFit/>
          </a:bodyPr>
          <a:lstStyle/>
          <a:p>
            <a:r>
              <a:rPr lang="sv-SE" sz="3200" dirty="0">
                <a:latin typeface="Helvetica"/>
                <a:cs typeface="Helvetica"/>
              </a:rPr>
              <a:t>Status i vår kommun</a:t>
            </a:r>
            <a:endParaRPr lang="sv-SE" sz="3200" dirty="0"/>
          </a:p>
        </p:txBody>
      </p:sp>
      <p:sp>
        <p:nvSpPr>
          <p:cNvPr id="17" name="Rektangel 16">
            <a:extLst>
              <a:ext uri="{FF2B5EF4-FFF2-40B4-BE49-F238E27FC236}">
                <a16:creationId xmlns:a16="http://schemas.microsoft.com/office/drawing/2014/main" id="{9640B486-52AA-499C-956E-6C91F59F9CF8}"/>
              </a:ext>
            </a:extLst>
          </p:cNvPr>
          <p:cNvSpPr/>
          <p:nvPr/>
        </p:nvSpPr>
        <p:spPr>
          <a:xfrm>
            <a:off x="781270" y="2886207"/>
            <a:ext cx="2031518" cy="400110"/>
          </a:xfrm>
          <a:prstGeom prst="rect">
            <a:avLst/>
          </a:prstGeom>
        </p:spPr>
        <p:txBody>
          <a:bodyPr wrap="none">
            <a:spAutoFit/>
          </a:bodyPr>
          <a:lstStyle/>
          <a:p>
            <a:r>
              <a:rPr lang="sv-SE" sz="2000" dirty="0">
                <a:latin typeface="Helvetica"/>
                <a:cs typeface="Helvetica"/>
              </a:rPr>
              <a:t>Vad har vi gjort?</a:t>
            </a:r>
            <a:endParaRPr lang="sv-SE" sz="2000" dirty="0"/>
          </a:p>
        </p:txBody>
      </p:sp>
      <p:sp>
        <p:nvSpPr>
          <p:cNvPr id="18" name="Rektangel 17">
            <a:extLst>
              <a:ext uri="{FF2B5EF4-FFF2-40B4-BE49-F238E27FC236}">
                <a16:creationId xmlns:a16="http://schemas.microsoft.com/office/drawing/2014/main" id="{30F07B54-4972-49D6-B004-91817DC77A88}"/>
              </a:ext>
            </a:extLst>
          </p:cNvPr>
          <p:cNvSpPr/>
          <p:nvPr/>
        </p:nvSpPr>
        <p:spPr>
          <a:xfrm>
            <a:off x="6618190" y="2886206"/>
            <a:ext cx="1702902" cy="400110"/>
          </a:xfrm>
          <a:prstGeom prst="rect">
            <a:avLst/>
          </a:prstGeom>
        </p:spPr>
        <p:txBody>
          <a:bodyPr wrap="none">
            <a:spAutoFit/>
          </a:bodyPr>
          <a:lstStyle/>
          <a:p>
            <a:r>
              <a:rPr lang="sv-SE" sz="2000" dirty="0">
                <a:latin typeface="Helvetica"/>
                <a:cs typeface="Helvetica"/>
              </a:rPr>
              <a:t>Vad återstår?</a:t>
            </a:r>
            <a:endParaRPr lang="sv-SE" sz="2000" dirty="0"/>
          </a:p>
        </p:txBody>
      </p:sp>
      <p:sp>
        <p:nvSpPr>
          <p:cNvPr id="19" name="textruta 18">
            <a:extLst>
              <a:ext uri="{FF2B5EF4-FFF2-40B4-BE49-F238E27FC236}">
                <a16:creationId xmlns:a16="http://schemas.microsoft.com/office/drawing/2014/main" id="{AF32C501-3224-4501-9BD6-7146535D0CAC}"/>
              </a:ext>
            </a:extLst>
          </p:cNvPr>
          <p:cNvSpPr txBox="1"/>
          <p:nvPr/>
        </p:nvSpPr>
        <p:spPr>
          <a:xfrm>
            <a:off x="6618190" y="3672840"/>
            <a:ext cx="4969298" cy="7848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r>
              <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a:t>
            </a:r>
          </a:p>
          <a:p>
            <a:pPr marL="285750" marR="0" lvl="0" indent="-285750" algn="l" defTabSz="914400" rtl="0" eaLnBrk="1" fontAlgn="auto" latinLnBrk="0" hangingPunct="1">
              <a:lnSpc>
                <a:spcPct val="100000"/>
              </a:lnSpc>
              <a:spcBef>
                <a:spcPts val="0"/>
              </a:spcBef>
              <a:spcAft>
                <a:spcPts val="600"/>
              </a:spcAft>
              <a:buClr>
                <a:srgbClr val="00A9A7"/>
              </a:buClr>
              <a:buSzTx/>
              <a:buFont typeface="Arial" panose="020B0604020202020204" pitchFamily="34" charset="0"/>
              <a:buChar char="•"/>
              <a:tabLst/>
              <a:defRPr/>
            </a:pPr>
            <a:endParaRPr kumimoji="0" lang="sv-SE" sz="20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spTree>
    <p:extLst>
      <p:ext uri="{BB962C8B-B14F-4D97-AF65-F5344CB8AC3E}">
        <p14:creationId xmlns:p14="http://schemas.microsoft.com/office/powerpoint/2010/main" val="1963173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era">
  <a:themeElements>
    <a:clrScheme name="Inera">
      <a:dk1>
        <a:srgbClr val="382819"/>
      </a:dk1>
      <a:lt1>
        <a:srgbClr val="FFFFFF"/>
      </a:lt1>
      <a:dk2>
        <a:srgbClr val="00A9A7"/>
      </a:dk2>
      <a:lt2>
        <a:srgbClr val="6F5D4C"/>
      </a:lt2>
      <a:accent1>
        <a:srgbClr val="AADEE2"/>
      </a:accent1>
      <a:accent2>
        <a:srgbClr val="F18221"/>
      </a:accent2>
      <a:accent3>
        <a:srgbClr val="F2C65D"/>
      </a:accent3>
      <a:accent4>
        <a:srgbClr val="2E2114"/>
      </a:accent4>
      <a:accent5>
        <a:srgbClr val="D2ECEE"/>
      </a:accent5>
      <a:accent6>
        <a:srgbClr val="DA751D"/>
      </a:accent6>
      <a:hlink>
        <a:srgbClr val="CE5028"/>
      </a:hlink>
      <a:folHlink>
        <a:srgbClr val="52443A"/>
      </a:folHlink>
    </a:clrScheme>
    <a:fontScheme name="Inera-PPTmall-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cap="flat" cmpd="sng" algn="ctr">
          <a:solidFill>
            <a:srgbClr val="00A9A7"/>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noAutofit/>
      </a:bodyPr>
      <a:lstStyle>
        <a:defPPr marL="0" marR="0" indent="0" algn="ctr" defTabSz="957263" rtl="0" eaLnBrk="1" fontAlgn="base" latinLnBrk="0" hangingPunct="1">
          <a:lnSpc>
            <a:spcPct val="100000"/>
          </a:lnSpc>
          <a:spcBef>
            <a:spcPct val="0"/>
          </a:spcBef>
          <a:spcAft>
            <a:spcPct val="0"/>
          </a:spcAft>
          <a:buClrTx/>
          <a:buSzTx/>
          <a:buFontTx/>
          <a:buNone/>
          <a:tabLst/>
          <a:defRPr kumimoji="0" sz="2100" b="0" i="0" u="none" strike="noStrike" cap="none" normalizeH="0" baseline="0" dirty="0" err="1" smtClean="0">
            <a:ln>
              <a:noFill/>
            </a:ln>
            <a:solidFill>
              <a:schemeClr val="tx1"/>
            </a:solidFill>
            <a:effectLst/>
            <a:latin typeface="Arial" charset="0"/>
          </a:defRPr>
        </a:defPPr>
      </a:lstStyle>
    </a:spDef>
    <a:lnDef>
      <a:spPr bwMode="auto">
        <a:noFill/>
        <a:ln w="9525" cap="flat" cmpd="sng" algn="ctr">
          <a:solidFill>
            <a:schemeClr val="tx2"/>
          </a:solidFill>
          <a:prstDash val="solid"/>
          <a:round/>
          <a:headEnd type="none" w="med" len="med"/>
          <a:tailEnd type="none" w="med" len="med"/>
        </a:ln>
        <a:effectLst/>
      </a:spPr>
      <a:bodyPr/>
      <a:lstStyle/>
    </a:lnDef>
    <a:txDef>
      <a:spPr>
        <a:noFill/>
        <a:ln w="19050">
          <a:noFill/>
        </a:ln>
      </a:spPr>
      <a:bodyPr wrap="none" rtlCol="0">
        <a:noAutofit/>
      </a:bodyPr>
      <a:lstStyle>
        <a:defPPr>
          <a:defRPr sz="2100" dirty="0" err="1" smtClean="0">
            <a:solidFill>
              <a:srgbClr val="000000"/>
            </a:solidFill>
          </a:defRPr>
        </a:defPPr>
      </a:lstStyle>
    </a:txDef>
  </a:objectDefaults>
  <a:extraClrSchemeLst>
    <a:extraClrScheme>
      <a:clrScheme name="Inera-PPTmall-2010 1">
        <a:dk1>
          <a:srgbClr val="382819"/>
        </a:dk1>
        <a:lt1>
          <a:srgbClr val="FFFFFF"/>
        </a:lt1>
        <a:dk2>
          <a:srgbClr val="00A9A7"/>
        </a:dk2>
        <a:lt2>
          <a:srgbClr val="6F5D4C"/>
        </a:lt2>
        <a:accent1>
          <a:srgbClr val="AADEE2"/>
        </a:accent1>
        <a:accent2>
          <a:srgbClr val="F18221"/>
        </a:accent2>
        <a:accent3>
          <a:srgbClr val="FFFFFF"/>
        </a:accent3>
        <a:accent4>
          <a:srgbClr val="2E2114"/>
        </a:accent4>
        <a:accent5>
          <a:srgbClr val="D2ECEE"/>
        </a:accent5>
        <a:accent6>
          <a:srgbClr val="DA751D"/>
        </a:accent6>
        <a:hlink>
          <a:srgbClr val="CE5028"/>
        </a:hlink>
        <a:folHlink>
          <a:srgbClr val="52443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era.potx" id="{B42733E8-F69A-4687-8D6F-DDE72D103CD4}" vid="{4C140586-9630-40A5-87AC-3D6BEA09416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DA6EF156D8C4740867404AA45AE0D78" ma:contentTypeVersion="10" ma:contentTypeDescription="Skapa ett nytt dokument." ma:contentTypeScope="" ma:versionID="ebba2b0c99ce9c492cf922f1d8ada29c">
  <xsd:schema xmlns:xsd="http://www.w3.org/2001/XMLSchema" xmlns:xs="http://www.w3.org/2001/XMLSchema" xmlns:p="http://schemas.microsoft.com/office/2006/metadata/properties" xmlns:ns2="c6043fae-ce2a-464e-ae74-f5860b53ac38" targetNamespace="http://schemas.microsoft.com/office/2006/metadata/properties" ma:root="true" ma:fieldsID="9790c7d2710359b74087cfa75a002660" ns2:_="">
    <xsd:import namespace="c6043fae-ce2a-464e-ae74-f5860b53ac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043fae-ce2a-464e-ae74-f5860b53ac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BBA2A1-8F89-4AD6-888E-B1D5DC357DAE}">
  <ds:schemaRefs>
    <ds:schemaRef ds:uri="http://schemas.microsoft.com/office/infopath/2007/PartnerControls"/>
    <ds:schemaRef ds:uri="http://purl.org/dc/terms/"/>
    <ds:schemaRef ds:uri="http://schemas.microsoft.com/office/2006/documentManagement/types"/>
    <ds:schemaRef ds:uri="24b86f04-e599-48bc-bbab-af9e1905bf09"/>
    <ds:schemaRef ds:uri="http://schemas.microsoft.com/office/2006/metadata/properties"/>
    <ds:schemaRef ds:uri="http://purl.org/dc/elements/1.1/"/>
    <ds:schemaRef ds:uri="http://schemas.openxmlformats.org/package/2006/metadata/core-properties"/>
    <ds:schemaRef ds:uri="530183ca-9174-4b3b-bc5c-b3bd9bf546d5"/>
    <ds:schemaRef ds:uri="http://purl.org/dc/dcmitype/"/>
    <ds:schemaRef ds:uri="http://www.w3.org/XML/1998/namespace"/>
  </ds:schemaRefs>
</ds:datastoreItem>
</file>

<file path=customXml/itemProps2.xml><?xml version="1.0" encoding="utf-8"?>
<ds:datastoreItem xmlns:ds="http://schemas.openxmlformats.org/officeDocument/2006/customXml" ds:itemID="{685BF409-C2E1-4D13-8336-999CC0764EF2}">
  <ds:schemaRefs>
    <ds:schemaRef ds:uri="http://schemas.microsoft.com/sharepoint/v3/contenttype/forms"/>
  </ds:schemaRefs>
</ds:datastoreItem>
</file>

<file path=customXml/itemProps3.xml><?xml version="1.0" encoding="utf-8"?>
<ds:datastoreItem xmlns:ds="http://schemas.openxmlformats.org/officeDocument/2006/customXml" ds:itemID="{BAC5CFA5-99A6-44D4-9635-F9DD9A8386D8}"/>
</file>

<file path=docProps/app.xml><?xml version="1.0" encoding="utf-8"?>
<Properties xmlns="http://schemas.openxmlformats.org/officeDocument/2006/extended-properties" xmlns:vt="http://schemas.openxmlformats.org/officeDocument/2006/docPropsVTypes">
  <TotalTime>1029</TotalTime>
  <Words>1107</Words>
  <Application>Microsoft Office PowerPoint</Application>
  <PresentationFormat>Bredbild</PresentationFormat>
  <Paragraphs>172</Paragraphs>
  <Slides>15</Slides>
  <Notes>15</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15</vt:i4>
      </vt:variant>
    </vt:vector>
  </HeadingPairs>
  <TitlesOfParts>
    <vt:vector size="23" baseType="lpstr">
      <vt:lpstr>Arial</vt:lpstr>
      <vt:lpstr>Calibri</vt:lpstr>
      <vt:lpstr>Calibri Light</vt:lpstr>
      <vt:lpstr>Helvetica</vt:lpstr>
      <vt:lpstr>Symbol</vt:lpstr>
      <vt:lpstr>Wingdings</vt:lpstr>
      <vt:lpstr>Office-tema</vt:lpstr>
      <vt:lpstr>Inera</vt:lpstr>
      <vt:lpstr>PowerPoint-presentation</vt:lpstr>
      <vt:lpstr>Utbildningsprogram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Baccarini Daniela</dc:creator>
  <cp:lastModifiedBy>Lindholm Eva</cp:lastModifiedBy>
  <cp:revision>154</cp:revision>
  <dcterms:created xsi:type="dcterms:W3CDTF">2020-09-17T05:56:22Z</dcterms:created>
  <dcterms:modified xsi:type="dcterms:W3CDTF">2020-12-21T14:47:29Z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0x0101000DA6EF156D8C4740867404AA45AE0D78</vt:lpwstr>
  </property>
</Properties>
</file>