
<file path=[Content_Types].xml><?xml version="1.0" encoding="utf-8"?>
<Types xmlns="http://schemas.openxmlformats.org/package/2006/content-types">
  <Default Extension="jpeg" ContentType="image/jpeg"/>
  <Default Extension="jpg" ContentType="image/pn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06" r:id="rId5"/>
  </p:sldMasterIdLst>
  <p:notesMasterIdLst>
    <p:notesMasterId r:id="rId13"/>
  </p:notesMasterIdLst>
  <p:handoutMasterIdLst>
    <p:handoutMasterId r:id="rId14"/>
  </p:handoutMasterIdLst>
  <p:sldIdLst>
    <p:sldId id="294" r:id="rId6"/>
    <p:sldId id="388" r:id="rId7"/>
    <p:sldId id="355" r:id="rId8"/>
    <p:sldId id="328" r:id="rId9"/>
    <p:sldId id="265" r:id="rId10"/>
    <p:sldId id="387" r:id="rId11"/>
    <p:sldId id="389" r:id="rId12"/>
  </p:sldIdLst>
  <p:sldSz cx="12192000" cy="6858000"/>
  <p:notesSz cx="6867525" cy="99949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C2"/>
    <a:srgbClr val="F2BC5D"/>
    <a:srgbClr val="3FC0C2"/>
    <a:srgbClr val="382819"/>
    <a:srgbClr val="000000"/>
    <a:srgbClr val="00A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just format 3 - Dekorfär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9" autoAdjust="0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246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246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58847CB-1649-4DB8-822D-7B10F7AE01D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88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246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8" y="749300"/>
            <a:ext cx="66611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32" y="4748138"/>
            <a:ext cx="5494662" cy="449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246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6374C2A-E21E-4D86-8849-2E48A0AF7CD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037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13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03188" y="749300"/>
            <a:ext cx="6661150" cy="37480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261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6779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404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137627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122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24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 dirty="0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129977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66721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768842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88379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36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24403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1253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F18FE3-0C57-4EDA-BE73-EE7891467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BD1F14-461E-4D4D-9E20-D9D49BE4E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1F229D3-922A-47BE-B53F-A21869EC4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F4F823A-FFFD-4E36-90BC-9533F08AA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5FC341-73A6-4DC4-AFF1-CCCE11746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B392418-A596-4CB4-A96A-34AA307E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41218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A395BD-0592-4457-8E84-669902319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814BF30-D017-40C1-ACDF-243A0D80E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8892AE-BD58-4BA3-8656-FED4F56D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759827-5300-46E5-8F68-B7B7B0271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36D725-5457-42CF-9C22-8B7798AA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14139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EFF639-EE6B-4C13-B084-0D7B08D4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A31701-AB01-40BB-BCC3-D93E3B28A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598FEA-DAFB-4A2B-9FCD-828D5BDF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C2E26B-C7D3-4227-A272-F1461D57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AD6265-94B2-4B9C-A536-043B3084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46809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59A43A-0D12-4553-84E5-1C132FE1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AA1F78-4553-4175-96B9-7DD87A5EF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19042A-A641-4176-A75F-9C4D71AA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4B9D948-B839-4736-8E5E-385F7E46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B8F4F7-6695-417B-B880-50632C2E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617069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01D07-B742-4E00-844A-772A27C4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2B4242-101B-4640-BC91-616CE06E6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8AB2C8F-CCE8-461B-ABE9-CAC38595C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30B0BBA-D8D2-45C3-859E-7A7F63D1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0FE639D-86F1-45F8-BC0D-7AFEC337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BF5B1D-2390-478B-B3DF-C50BDE93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21226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7FBFBF-BE55-489A-A36E-DB403D40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255CD7-E604-41A6-8470-D6436F754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687DFB-775C-4CBC-8D0A-B0F72C64D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F6DF80F-7641-4C99-8C72-201FB13BF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0B9031F-356E-4CE3-88D8-AF982DC7C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BA89941-3700-4560-916D-4F97DB21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721FABB-C638-4B2C-AE95-A7FE1EE7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A793A41-91AF-4352-A7D8-A36E5D2F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47386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B7949D-77B3-457E-8938-AE45558F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60D2329-14CA-43B7-9CB4-0EA287006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4AB4DD-1FA9-4321-9EE2-AECEE521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5D9D023-902A-4F87-A908-3B0DD337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105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FB50FA1-885D-45C2-9748-F127B767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484DDA3-ECFA-49B1-8896-B61959E9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3BD082E-F600-4D55-A6C0-6D72862F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03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6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orient="horz" pos="389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02A4C6-BAB3-43C2-BD1E-3CAE8AE5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C4E7AC-EDF7-4FD2-AE95-1B0E7C202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87F6E33-673D-45EE-B851-B6DEA2D6D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5425AD-2DB8-4161-B69B-5A3B5915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CA9523C-307D-4C93-ABE8-1A9F1853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9BCD813-73CC-4B63-AE9F-2A394250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62761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96F388-2324-4607-8EE2-1B56D924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2B87630-C095-4507-A3EE-279FAA675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434A1A7-A034-4E9B-BAAD-901B48DF2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5B5C5A3-3735-4BD5-AFCC-46546009E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B138B2D-9436-4043-BD22-C1B8B79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444F1C9-E16D-416F-BE7D-EE6821D7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72871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BAEACD-B81B-4205-90C5-DC8B312B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CF87384-3FBF-40CF-A17C-AF2A80B5B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4171F8-4DDE-47CB-A839-F6D883B2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22C708-38F7-48A6-AAF4-2E09F448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963F1B-1E53-4B2F-BCEB-99473B1F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964045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F5D85EC-D401-48B0-9424-996913E77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06ABB50-E508-4684-BC82-C661E9B92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1F6082-BDB9-4E32-9A0A-57A241B1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DACD0B3-9072-4E5D-B04D-94B8E8DF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92C98D-9061-44BC-BDA8-2738AF5F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909278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28551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1924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884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476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424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680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2143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24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 dirty="0"/>
              <a:t>Klicka här för att skriva text</a:t>
            </a:r>
          </a:p>
          <a:p>
            <a:pPr lvl="1"/>
            <a:r>
              <a:rPr lang="sv-SE" dirty="0"/>
              <a:t>Text på nivå två</a:t>
            </a:r>
          </a:p>
          <a:p>
            <a:pPr lvl="2"/>
            <a:r>
              <a:rPr lang="sv-SE" dirty="0"/>
              <a:t>Text på nivå tre</a:t>
            </a:r>
          </a:p>
          <a:p>
            <a:pPr lvl="3"/>
            <a:r>
              <a:rPr lang="sv-SE" dirty="0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 dirty="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4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EB8BA76E-38FF-42B8-A02B-F526ED492377}"/>
              </a:ext>
            </a:extLst>
          </p:cNvPr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87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3" r:id="rId14"/>
    <p:sldLayoutId id="2147483704" r:id="rId15"/>
    <p:sldLayoutId id="2147483681" r:id="rId16"/>
    <p:sldLayoutId id="2147483699" r:id="rId17"/>
    <p:sldLayoutId id="2147483701" r:id="rId18"/>
    <p:sldLayoutId id="2147483682" r:id="rId19"/>
    <p:sldLayoutId id="2147483700" r:id="rId20"/>
    <p:sldLayoutId id="2147483702" r:id="rId21"/>
    <p:sldLayoutId id="2147483705" r:id="rId22"/>
  </p:sldLayoutIdLst>
  <p:hf sldNum="0"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56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883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pos="847" userDrawn="1">
          <p15:clr>
            <a:srgbClr val="F26B43"/>
          </p15:clr>
        </p15:guide>
        <p15:guide id="9" pos="6833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74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A5CA7DA-C3DD-4D88-8544-3EE9BA04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83A667-746A-40E7-AA72-A1D14676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54271E7-A2DD-4594-AA48-2034F262C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14033-44CB-4F70-87E6-F72FB3F02832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6AE5B1-0596-4706-847C-1FF2350AF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28AAF2-4177-4ED7-957D-D05EA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1E3C0-4606-40C7-8E45-49FE203203A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5DDFD4AC-E967-4847-95D4-11A59F9B9DC1}"/>
              </a:ext>
            </a:extLst>
          </p:cNvPr>
          <p:cNvSpPr/>
          <p:nvPr userDrawn="1">
            <p:custDataLst>
              <p:tags r:id="rId15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B8974518-9E35-419F-B977-03FDC3C049FF}"/>
              </a:ext>
            </a:extLst>
          </p:cNvPr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9" r:id="rId12"/>
    <p:sldLayoutId id="214748372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56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883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pos="847" userDrawn="1">
          <p15:clr>
            <a:srgbClr val="F26B43"/>
          </p15:clr>
        </p15:guide>
        <p15:guide id="9" pos="6833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hyperlink" Target="http://gro.nu/core-qualiti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BB19D-7B75-4570-8913-BCC829745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581" y="2221155"/>
            <a:ext cx="9144000" cy="2387600"/>
          </a:xfrm>
        </p:spPr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  <a:cs typeface="Helvetica" panose="020B0604020202020204" pitchFamily="34" charset="0"/>
              </a:rPr>
              <a:t>Förändringsledning</a:t>
            </a:r>
            <a:endParaRPr lang="sv-SE" sz="3600" b="0" dirty="0">
              <a:solidFill>
                <a:schemeClr val="tx1"/>
              </a:solidFill>
              <a:latin typeface="Maja På Näset" pitchFamily="2" charset="0"/>
              <a:cs typeface="Helvetica" panose="020B0604020202020204" pitchFamily="34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96EE1EA-7648-4B4D-A858-F008D0D05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581" y="4700830"/>
            <a:ext cx="9144000" cy="1655762"/>
          </a:xfrm>
        </p:spPr>
        <p:txBody>
          <a:bodyPr>
            <a:norm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Kärnkvaliteter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60BC11-BF92-42E0-A2B5-C3E60AA16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36" y="279544"/>
            <a:ext cx="2910995" cy="3883221"/>
          </a:xfrm>
          <a:prstGeom prst="rect">
            <a:avLst/>
          </a:prstGeom>
        </p:spPr>
      </p:pic>
      <p:pic>
        <p:nvPicPr>
          <p:cNvPr id="8" name="InsertedLogotype">
            <a:extLst>
              <a:ext uri="{FF2B5EF4-FFF2-40B4-BE49-F238E27FC236}">
                <a16:creationId xmlns:a16="http://schemas.microsoft.com/office/drawing/2014/main" id="{773A7E3C-2C49-46DD-9678-98253A4B9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8928" y="5245700"/>
            <a:ext cx="1654982" cy="990000"/>
          </a:xfrm>
          <a:prstGeom prst="rect">
            <a:avLst/>
          </a:prstGeom>
        </p:spPr>
      </p:pic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79542C8B-99E3-42F9-B5C4-EAD5CBB57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1"/>
    </mc:Choice>
    <mc:Fallback>
      <p:transition spd="slow" advTm="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878ACD-FCE8-4DDE-8300-8826240A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latin typeface="Maja På Näset" pitchFamily="2" charset="0"/>
                <a:cs typeface="Helvetica" panose="020B0604020202020204" pitchFamily="34" charset="0"/>
              </a:rPr>
              <a:t>Från automatisk till medveten</a:t>
            </a:r>
          </a:p>
        </p:txBody>
      </p:sp>
      <p:pic>
        <p:nvPicPr>
          <p:cNvPr id="18" name="Bildobjekt 17" descr="En bild som visar klocka&#10;&#10;Automatiskt genererad beskrivning">
            <a:extLst>
              <a:ext uri="{FF2B5EF4-FFF2-40B4-BE49-F238E27FC236}">
                <a16:creationId xmlns:a16="http://schemas.microsoft.com/office/drawing/2014/main" id="{09B402DC-AD59-4CFA-B6C6-F271A8706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78"/>
          <a:stretch/>
        </p:blipFill>
        <p:spPr>
          <a:xfrm>
            <a:off x="2820417" y="3246979"/>
            <a:ext cx="8607948" cy="191143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00FA3FF6-EB0E-4F33-AF33-DC656B066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313" y="1461053"/>
            <a:ext cx="3618673" cy="1556030"/>
          </a:xfrm>
          <a:prstGeom prst="rect">
            <a:avLst/>
          </a:prstGeom>
        </p:spPr>
      </p:pic>
      <p:pic>
        <p:nvPicPr>
          <p:cNvPr id="24" name="Ljud 23">
            <a:hlinkClick r:id="" action="ppaction://media"/>
            <a:extLst>
              <a:ext uri="{FF2B5EF4-FFF2-40B4-BE49-F238E27FC236}">
                <a16:creationId xmlns:a16="http://schemas.microsoft.com/office/drawing/2014/main" id="{7E3A5DE8-A67F-4F83-8E94-1EEFC2591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0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4"/>
    </mc:Choice>
    <mc:Fallback>
      <p:transition spd="slow" advTm="1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9C97352E-8B6C-4904-B6CA-0FC36065B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707" y="3774704"/>
            <a:ext cx="2770829" cy="1191457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647F863-3142-4A97-8B34-B54DC6D07DE3}"/>
              </a:ext>
            </a:extLst>
          </p:cNvPr>
          <p:cNvSpPr txBox="1"/>
          <p:nvPr/>
        </p:nvSpPr>
        <p:spPr>
          <a:xfrm>
            <a:off x="1001873" y="2847624"/>
            <a:ext cx="3220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ja På Näset" pitchFamily="2" charset="0"/>
                <a:cs typeface="Helvetica" panose="020B0604020202020204" pitchFamily="34" charset="0"/>
              </a:rPr>
              <a:t>Tre dimensioner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D4ACEE41-3665-4290-8B41-516331807328}"/>
              </a:ext>
            </a:extLst>
          </p:cNvPr>
          <p:cNvGrpSpPr/>
          <p:nvPr/>
        </p:nvGrpSpPr>
        <p:grpSpPr>
          <a:xfrm>
            <a:off x="4762557" y="432350"/>
            <a:ext cx="5731591" cy="5403868"/>
            <a:chOff x="3067872" y="1454132"/>
            <a:chExt cx="5731591" cy="5403868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1CD88F71-3E0F-4CBC-B1E8-A1F3BC4E4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41063">
              <a:off x="4129713" y="3130823"/>
              <a:ext cx="3727177" cy="3727177"/>
            </a:xfrm>
            <a:prstGeom prst="rect">
              <a:avLst/>
            </a:prstGeom>
          </p:spPr>
        </p:pic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393E2FB3-5779-4B2B-AF93-A93883DF8573}"/>
                </a:ext>
              </a:extLst>
            </p:cNvPr>
            <p:cNvSpPr/>
            <p:nvPr/>
          </p:nvSpPr>
          <p:spPr>
            <a:xfrm>
              <a:off x="4870901" y="3861350"/>
              <a:ext cx="2212680" cy="2266122"/>
            </a:xfrm>
            <a:prstGeom prst="ellipse">
              <a:avLst/>
            </a:prstGeom>
            <a:solidFill>
              <a:srgbClr val="B2E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4C8C405B-1444-45A7-B738-DD339947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983290">
              <a:off x="5072286" y="1454132"/>
              <a:ext cx="3727177" cy="3727177"/>
            </a:xfrm>
            <a:prstGeom prst="rect">
              <a:avLst/>
            </a:prstGeom>
          </p:spPr>
        </p:pic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4D1B12DC-B6B4-47E5-8028-F5B2B37D4DE7}"/>
                </a:ext>
              </a:extLst>
            </p:cNvPr>
            <p:cNvSpPr/>
            <p:nvPr/>
          </p:nvSpPr>
          <p:spPr>
            <a:xfrm>
              <a:off x="5819595" y="2186609"/>
              <a:ext cx="2212680" cy="2266122"/>
            </a:xfrm>
            <a:prstGeom prst="ellipse">
              <a:avLst/>
            </a:prstGeom>
            <a:solidFill>
              <a:srgbClr val="F0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2623C744-4154-40ED-BCE1-BA2498F6B592}"/>
                </a:ext>
              </a:extLst>
            </p:cNvPr>
            <p:cNvSpPr/>
            <p:nvPr/>
          </p:nvSpPr>
          <p:spPr>
            <a:xfrm>
              <a:off x="3800494" y="2216426"/>
              <a:ext cx="2212680" cy="2266122"/>
            </a:xfrm>
            <a:prstGeom prst="ellipse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429AF96A-2F61-4696-8CB1-C6BAA8359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27358">
              <a:off x="3067872" y="1454132"/>
              <a:ext cx="3727177" cy="3727177"/>
            </a:xfrm>
            <a:prstGeom prst="rect">
              <a:avLst/>
            </a:prstGeom>
          </p:spPr>
        </p:pic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FFC8E339-E09D-475E-AA08-299FD1F7488B}"/>
                </a:ext>
              </a:extLst>
            </p:cNvPr>
            <p:cNvSpPr txBox="1"/>
            <p:nvPr/>
          </p:nvSpPr>
          <p:spPr>
            <a:xfrm>
              <a:off x="6336118" y="2994554"/>
              <a:ext cx="1082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JAG</a:t>
              </a: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D0B784E4-2BD6-4AB8-B5CF-850B23E6FFAB}"/>
                </a:ext>
              </a:extLst>
            </p:cNvPr>
            <p:cNvSpPr txBox="1"/>
            <p:nvPr/>
          </p:nvSpPr>
          <p:spPr>
            <a:xfrm>
              <a:off x="4560559" y="2994553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VI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7F42016F-2DAA-4261-862C-D57740562108}"/>
                </a:ext>
              </a:extLst>
            </p:cNvPr>
            <p:cNvSpPr txBox="1"/>
            <p:nvPr/>
          </p:nvSpPr>
          <p:spPr>
            <a:xfrm>
              <a:off x="5406170" y="471978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DET</a:t>
              </a:r>
            </a:p>
          </p:txBody>
        </p:sp>
      </p:grpSp>
      <p:pic>
        <p:nvPicPr>
          <p:cNvPr id="21" name="Bildobjekt 20" descr="En bild som visar klocka&#10;&#10;Automatiskt genererad beskrivning">
            <a:extLst>
              <a:ext uri="{FF2B5EF4-FFF2-40B4-BE49-F238E27FC236}">
                <a16:creationId xmlns:a16="http://schemas.microsoft.com/office/drawing/2014/main" id="{76D5EF50-1F6B-4F50-9874-E96991322D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378"/>
          <a:stretch/>
        </p:blipFill>
        <p:spPr>
          <a:xfrm>
            <a:off x="2549890" y="4954149"/>
            <a:ext cx="6793971" cy="1508629"/>
          </a:xfrm>
          <a:prstGeom prst="rect">
            <a:avLst/>
          </a:prstGeom>
        </p:spPr>
      </p:pic>
      <p:pic>
        <p:nvPicPr>
          <p:cNvPr id="27" name="Ljud 26">
            <a:hlinkClick r:id="" action="ppaction://media"/>
            <a:extLst>
              <a:ext uri="{FF2B5EF4-FFF2-40B4-BE49-F238E27FC236}">
                <a16:creationId xmlns:a16="http://schemas.microsoft.com/office/drawing/2014/main" id="{90A32CA7-CC94-4116-BC04-5846116E0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20"/>
    </mc:Choice>
    <mc:Fallback>
      <p:transition spd="slow" advTm="21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Kärnkvaliteter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5FED254A-D8DA-47ED-8861-C8E0053EA062}"/>
              </a:ext>
            </a:extLst>
          </p:cNvPr>
          <p:cNvSpPr/>
          <p:nvPr/>
        </p:nvSpPr>
        <p:spPr bwMode="auto">
          <a:xfrm>
            <a:off x="2076450" y="4257674"/>
            <a:ext cx="3819525" cy="198120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00A9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8A425B6F-EDE7-4E53-B264-7FCF449B4BA2}"/>
              </a:ext>
            </a:extLst>
          </p:cNvPr>
          <p:cNvSpPr/>
          <p:nvPr/>
        </p:nvSpPr>
        <p:spPr bwMode="auto">
          <a:xfrm>
            <a:off x="6457536" y="2083115"/>
            <a:ext cx="3819525" cy="198120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00A9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D81E847E-DCA4-4749-AD5C-2446DAA276BF}"/>
              </a:ext>
            </a:extLst>
          </p:cNvPr>
          <p:cNvSpPr/>
          <p:nvPr/>
        </p:nvSpPr>
        <p:spPr bwMode="auto">
          <a:xfrm>
            <a:off x="2076450" y="2083115"/>
            <a:ext cx="3819525" cy="198120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00A9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114BBC2-7BE5-4CF8-A939-C0A70ADE539C}"/>
              </a:ext>
            </a:extLst>
          </p:cNvPr>
          <p:cNvSpPr/>
          <p:nvPr/>
        </p:nvSpPr>
        <p:spPr bwMode="auto">
          <a:xfrm>
            <a:off x="6457535" y="4257674"/>
            <a:ext cx="3819525" cy="198120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00A9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CBFE7AE-91D3-4F49-A4B9-8FBEEAE77D3C}"/>
              </a:ext>
            </a:extLst>
          </p:cNvPr>
          <p:cNvSpPr txBox="1"/>
          <p:nvPr/>
        </p:nvSpPr>
        <p:spPr>
          <a:xfrm>
            <a:off x="2495550" y="2124074"/>
            <a:ext cx="45719" cy="457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endParaRPr lang="sv-SE" sz="2100" dirty="0" err="1">
              <a:solidFill>
                <a:srgbClr val="000000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5C33082-1BCD-433E-8564-CA61F84F641C}"/>
              </a:ext>
            </a:extLst>
          </p:cNvPr>
          <p:cNvSpPr txBox="1"/>
          <p:nvPr/>
        </p:nvSpPr>
        <p:spPr>
          <a:xfrm>
            <a:off x="2181225" y="2086606"/>
            <a:ext cx="3097282" cy="170053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Kärnkvalitet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Empatisk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Engagerad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Analytisk</a:t>
            </a:r>
          </a:p>
          <a:p>
            <a:endParaRPr lang="sv-SE" sz="1800" dirty="0">
              <a:solidFill>
                <a:srgbClr val="000000"/>
              </a:solidFill>
            </a:endParaRPr>
          </a:p>
          <a:p>
            <a:endParaRPr lang="sv-SE" sz="1800" dirty="0">
              <a:solidFill>
                <a:srgbClr val="000000"/>
              </a:solidFill>
            </a:endParaRPr>
          </a:p>
          <a:p>
            <a:endParaRPr lang="sv-SE" sz="1800" dirty="0">
              <a:solidFill>
                <a:srgbClr val="000000"/>
              </a:solidFill>
            </a:endParaRPr>
          </a:p>
          <a:p>
            <a:endParaRPr lang="sv-SE" sz="1800" dirty="0">
              <a:solidFill>
                <a:srgbClr val="000000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9B3B262-DB74-4934-9B25-796E2EA58637}"/>
              </a:ext>
            </a:extLst>
          </p:cNvPr>
          <p:cNvSpPr txBox="1"/>
          <p:nvPr/>
        </p:nvSpPr>
        <p:spPr>
          <a:xfrm>
            <a:off x="6696074" y="2159315"/>
            <a:ext cx="1890920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Fallgrop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Mesig otydlig, passiv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Stark, köra över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Bromskloss, dömande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2806C58-C45A-4B59-B959-EC0939913EBA}"/>
              </a:ext>
            </a:extLst>
          </p:cNvPr>
          <p:cNvSpPr txBox="1"/>
          <p:nvPr/>
        </p:nvSpPr>
        <p:spPr>
          <a:xfrm>
            <a:off x="1266825" y="4429125"/>
            <a:ext cx="914400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endParaRPr lang="sv-SE" sz="2100" dirty="0" err="1">
              <a:solidFill>
                <a:srgbClr val="000000"/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E72B579-8411-4966-9671-F381C39DCE20}"/>
              </a:ext>
            </a:extLst>
          </p:cNvPr>
          <p:cNvSpPr txBox="1"/>
          <p:nvPr/>
        </p:nvSpPr>
        <p:spPr>
          <a:xfrm>
            <a:off x="2314574" y="4257674"/>
            <a:ext cx="1704975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Allergi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Dominanta personer – enkelspårigt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Segt, passivt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Ogenomtänkt, klämkäckt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BEF26AA-5594-4E15-BC92-84514D8E02C7}"/>
              </a:ext>
            </a:extLst>
          </p:cNvPr>
          <p:cNvSpPr txBox="1"/>
          <p:nvPr/>
        </p:nvSpPr>
        <p:spPr>
          <a:xfrm>
            <a:off x="6566658" y="4257673"/>
            <a:ext cx="2149751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Utmaning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Rak och tydlig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Tålmodig och lyssnande</a:t>
            </a:r>
          </a:p>
          <a:p>
            <a:r>
              <a:rPr lang="sv-SE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Öppen, utforskande och accepterande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75AFE4BC-4339-4DFB-9A27-D84741422B7B}"/>
              </a:ext>
            </a:extLst>
          </p:cNvPr>
          <p:cNvSpPr txBox="1"/>
          <p:nvPr/>
        </p:nvSpPr>
        <p:spPr>
          <a:xfrm>
            <a:off x="180976" y="2314254"/>
            <a:ext cx="1733963" cy="112871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andra uppskattar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hos mig.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tar för givet hos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mig själv.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förväntar   mig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 andra</a:t>
            </a:r>
            <a:r>
              <a:rPr lang="sv-SE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760D9138-DD94-4E54-86AF-DC7919D386EB}"/>
              </a:ext>
            </a:extLst>
          </p:cNvPr>
          <p:cNvSpPr txBox="1"/>
          <p:nvPr/>
        </p:nvSpPr>
        <p:spPr>
          <a:xfrm>
            <a:off x="233363" y="4648198"/>
            <a:ext cx="914400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minst av   allt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vill vara själv.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föraktar hos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andra.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andra ber mig  ha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överseende med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0509B40-3B84-487B-923F-12F266B28577}"/>
              </a:ext>
            </a:extLst>
          </p:cNvPr>
          <p:cNvSpPr txBox="1"/>
          <p:nvPr/>
        </p:nvSpPr>
        <p:spPr>
          <a:xfrm>
            <a:off x="10515600" y="2421413"/>
            <a:ext cx="914400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andra stör sig på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 mig.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Det jag tenderar att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överse hos andra.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rättfärdigar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 mig</a:t>
            </a:r>
            <a:r>
              <a:rPr lang="sv-SE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2BBAF5A-7A4D-41DC-B343-C85FF06F054B}"/>
              </a:ext>
            </a:extLst>
          </p:cNvPr>
          <p:cNvSpPr txBox="1"/>
          <p:nvPr/>
        </p:nvSpPr>
        <p:spPr>
          <a:xfrm>
            <a:off x="10467975" y="4651564"/>
            <a:ext cx="914400" cy="9144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saknar hos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mig själv.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Det andra önskar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att jag hade mer av. 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jag beundrar</a:t>
            </a:r>
          </a:p>
          <a:p>
            <a:r>
              <a:rPr lang="sv-SE" sz="1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hos andra</a:t>
            </a:r>
          </a:p>
        </p:txBody>
      </p:sp>
      <p:pic>
        <p:nvPicPr>
          <p:cNvPr id="31" name="Ljud 30">
            <a:hlinkClick r:id="" action="ppaction://media"/>
            <a:extLst>
              <a:ext uri="{FF2B5EF4-FFF2-40B4-BE49-F238E27FC236}">
                <a16:creationId xmlns:a16="http://schemas.microsoft.com/office/drawing/2014/main" id="{22D251E8-7246-4378-9055-A381730C9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8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83"/>
    </mc:Choice>
    <mc:Fallback>
      <p:transition spd="slow" advTm="20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4E1A3BA8-33CC-483F-9E8F-01CC93CD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812165"/>
            <a:ext cx="10515600" cy="1325563"/>
          </a:xfrm>
        </p:spPr>
        <p:txBody>
          <a:bodyPr>
            <a:normAutofit/>
          </a:bodyPr>
          <a:lstStyle/>
          <a:p>
            <a:r>
              <a:rPr lang="sv-SE" sz="36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Kärnkvaliteter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B68F2859-50E7-49D7-84E6-3F5BA464E2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474534"/>
            <a:ext cx="9503833" cy="4943475"/>
          </a:xfrm>
        </p:spPr>
        <p:txBody>
          <a:bodyPr>
            <a:normAutofit/>
          </a:bodyPr>
          <a:lstStyle/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Vilka kvaliteter och egenskaper skulle personer som jobbat med dig(och känner dig) lyfta fram om dem skulle beskriva dig i positiva ordalag?</a:t>
            </a:r>
          </a:p>
          <a:p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Vilka kvaliteter och egenskaper på din lista kommer naturligt och känns lätt för dig?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2223F63-F1BA-458E-84E9-09399057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257">
            <a:off x="5818390" y="385770"/>
            <a:ext cx="3040682" cy="17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1AB9C508-A221-4167-B4AA-83372F0E2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8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36"/>
    </mc:Choice>
    <mc:Fallback>
      <p:transition spd="slow" advTm="4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0D018B-E292-47ED-82A0-7C2C6499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41" y="515938"/>
            <a:ext cx="9503833" cy="935038"/>
          </a:xfrm>
        </p:spPr>
        <p:txBody>
          <a:bodyPr>
            <a:normAutofit/>
          </a:bodyPr>
          <a:lstStyle/>
          <a:p>
            <a:r>
              <a:rPr lang="sv-SE" sz="36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Att tänka på…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368502-14BC-4F25-AA78-1A9EABB616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6641" y="1914525"/>
            <a:ext cx="4656000" cy="4943475"/>
          </a:xfrm>
        </p:spPr>
        <p:txBody>
          <a:bodyPr>
            <a:normAutofit/>
          </a:bodyPr>
          <a:lstStyle/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Allergin triggar fallgrop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Sök klonkorden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Använd magkänslan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Det som gör oss mest sårbara är våra allergier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Kärnkvalitet och utmaning kompletterar varandra</a:t>
            </a:r>
          </a:p>
          <a:p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Tänka både och, både kvalitet och utmaning</a:t>
            </a:r>
          </a:p>
          <a:p>
            <a:endParaRPr lang="sv-SE" sz="20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3B0E107-C976-48FF-BF07-3BF1C545AFC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42267" b="4651"/>
          <a:stretch/>
        </p:blipFill>
        <p:spPr>
          <a:xfrm>
            <a:off x="7686592" y="2195227"/>
            <a:ext cx="2689861" cy="3315123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6D7E4549-4466-4F70-8328-39A46A9A9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48"/>
    </mc:Choice>
    <mc:Fallback>
      <p:transition spd="slow" advTm="5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C0C2A3-33C6-4963-AE44-1E1F4A09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438"/>
            <a:ext cx="9503833" cy="935038"/>
          </a:xfrm>
        </p:spPr>
        <p:txBody>
          <a:bodyPr>
            <a:normAutofit/>
          </a:bodyPr>
          <a:lstStyle/>
          <a:p>
            <a:r>
              <a:rPr lang="sv-SE" sz="3600" b="0" dirty="0">
                <a:solidFill>
                  <a:schemeClr val="tx1"/>
                </a:solidFill>
                <a:latin typeface="Maja På Näset" pitchFamily="2" charset="0"/>
                <a:cs typeface="Helvetica" panose="020B0604020202020204" pitchFamily="34" charset="0"/>
              </a:rPr>
              <a:t>Eget arbete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C16214-D0D7-447C-B4F8-8B35EBB838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914525"/>
            <a:ext cx="4656000" cy="4943475"/>
          </a:xfrm>
        </p:spPr>
        <p:txBody>
          <a:bodyPr/>
          <a:lstStyle/>
          <a:p>
            <a:pPr marL="0" indent="0">
              <a:buNone/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Undersök olika situationer i din vardag när det här får betydelse.</a:t>
            </a:r>
          </a:p>
          <a:p>
            <a:pPr marL="0" indent="0">
              <a:buNone/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Hitta exempel!</a:t>
            </a:r>
          </a:p>
          <a:p>
            <a:pPr marL="0" indent="0">
              <a:buNone/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Två förmågor som jag vill undersöka, träna och utveckla är:</a:t>
            </a:r>
          </a:p>
          <a:p>
            <a:pPr marL="0" indent="0">
              <a:buNone/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1______________________________________</a:t>
            </a:r>
          </a:p>
          <a:p>
            <a:pPr marL="0" indent="0">
              <a:buNone/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2______________________________________</a:t>
            </a:r>
          </a:p>
          <a:p>
            <a:pPr marL="0" indent="0">
              <a:buNone/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När ska jag träna?(möjliga situationer på arbetet, vilka relationer? osv.)</a:t>
            </a:r>
          </a:p>
          <a:p>
            <a:pPr marL="0" indent="0">
              <a:buNone/>
            </a:pPr>
            <a:r>
              <a:rPr lang="sv-SE" sz="1800" dirty="0"/>
              <a:t>_______________________________________</a:t>
            </a:r>
          </a:p>
          <a:p>
            <a:pPr marL="0" indent="0">
              <a:buNone/>
            </a:pPr>
            <a:r>
              <a:rPr lang="sv-SE" sz="2400" dirty="0">
                <a:hlinkClick r:id="rId4"/>
              </a:rPr>
              <a:t>http://gro.nu/core-qualities/</a:t>
            </a:r>
            <a:endParaRPr lang="sv-SE" sz="2400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2BF037-E763-4F31-8DFE-B9736AE1F329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257">
            <a:off x="6434617" y="890586"/>
            <a:ext cx="5212819" cy="3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638DFE65-78FE-4A65-8324-5FFF28877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6"/>
    </mc:Choice>
    <mc:Fallback>
      <p:transition spd="slow" advTm="3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A6EF156D8C4740867404AA45AE0D78" ma:contentTypeVersion="10" ma:contentTypeDescription="Skapa ett nytt dokument." ma:contentTypeScope="" ma:versionID="ebba2b0c99ce9c492cf922f1d8ada29c">
  <xsd:schema xmlns:xsd="http://www.w3.org/2001/XMLSchema" xmlns:xs="http://www.w3.org/2001/XMLSchema" xmlns:p="http://schemas.microsoft.com/office/2006/metadata/properties" xmlns:ns2="c6043fae-ce2a-464e-ae74-f5860b53ac38" targetNamespace="http://schemas.microsoft.com/office/2006/metadata/properties" ma:root="true" ma:fieldsID="9790c7d2710359b74087cfa75a002660" ns2:_="">
    <xsd:import namespace="c6043fae-ce2a-464e-ae74-f5860b53a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43fae-ce2a-464e-ae74-f5860b53a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051FAB-B931-4012-8986-AFB6ABA9103B}"/>
</file>

<file path=customXml/itemProps2.xml><?xml version="1.0" encoding="utf-8"?>
<ds:datastoreItem xmlns:ds="http://schemas.openxmlformats.org/officeDocument/2006/customXml" ds:itemID="{7E1F515B-6475-449E-89B1-A5E4E0AB49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A0A6C8-7AD0-4606-9298-6101FCA2584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28acb98c-1e5a-4e94-8464-0d2310061c9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9529</TotalTime>
  <Words>281</Words>
  <Application>Microsoft Office PowerPoint</Application>
  <PresentationFormat>Bredbild</PresentationFormat>
  <Paragraphs>71</Paragraphs>
  <Slides>7</Slides>
  <Notes>2</Notes>
  <HiddenSlides>0</HiddenSlides>
  <MMClips>7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Maja På Näset</vt:lpstr>
      <vt:lpstr>Symbol</vt:lpstr>
      <vt:lpstr>Inera</vt:lpstr>
      <vt:lpstr>Office-tema</vt:lpstr>
      <vt:lpstr>Förändringsledning</vt:lpstr>
      <vt:lpstr>Från automatisk till medveten</vt:lpstr>
      <vt:lpstr>PowerPoint-presentation</vt:lpstr>
      <vt:lpstr>Kärnkvaliteter</vt:lpstr>
      <vt:lpstr>Kärnkvaliteter</vt:lpstr>
      <vt:lpstr>Att tänka på…</vt:lpstr>
      <vt:lpstr>Eget arbete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Rabarber</dc:creator>
  <cp:lastModifiedBy>Jonsson Pia</cp:lastModifiedBy>
  <cp:revision>92</cp:revision>
  <cp:lastPrinted>2012-03-24T12:24:06Z</cp:lastPrinted>
  <dcterms:created xsi:type="dcterms:W3CDTF">2015-12-15T11:16:10Z</dcterms:created>
  <dcterms:modified xsi:type="dcterms:W3CDTF">2021-01-10T22:51:23Z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0x0101000DA6EF156D8C4740867404AA45AE0D78</vt:lpwstr>
  </property>
</Properties>
</file>