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0.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9" r:id="rId4"/>
    <p:sldMasterId id="2147483896" r:id="rId5"/>
    <p:sldMasterId id="2147483840" r:id="rId6"/>
    <p:sldMasterId id="2147483847" r:id="rId7"/>
    <p:sldMasterId id="2147483861" r:id="rId8"/>
    <p:sldMasterId id="2147483854" r:id="rId9"/>
    <p:sldMasterId id="2147483875" r:id="rId10"/>
    <p:sldMasterId id="2147483868" r:id="rId11"/>
    <p:sldMasterId id="2147483882" r:id="rId12"/>
    <p:sldMasterId id="2147483833" r:id="rId13"/>
    <p:sldMasterId id="2147483771" r:id="rId14"/>
    <p:sldMasterId id="2147483812" r:id="rId15"/>
    <p:sldMasterId id="2147483819" r:id="rId16"/>
    <p:sldMasterId id="2147483826" r:id="rId17"/>
  </p:sldMasterIdLst>
  <p:notesMasterIdLst>
    <p:notesMasterId r:id="rId32"/>
  </p:notesMasterIdLst>
  <p:handoutMasterIdLst>
    <p:handoutMasterId r:id="rId33"/>
  </p:handoutMasterIdLst>
  <p:sldIdLst>
    <p:sldId id="257" r:id="rId18"/>
    <p:sldId id="258" r:id="rId19"/>
    <p:sldId id="259" r:id="rId20"/>
    <p:sldId id="265" r:id="rId21"/>
    <p:sldId id="274" r:id="rId22"/>
    <p:sldId id="264" r:id="rId23"/>
    <p:sldId id="261" r:id="rId24"/>
    <p:sldId id="268" r:id="rId25"/>
    <p:sldId id="269" r:id="rId26"/>
    <p:sldId id="271" r:id="rId27"/>
    <p:sldId id="272" r:id="rId28"/>
    <p:sldId id="277" r:id="rId29"/>
    <p:sldId id="273" r:id="rId30"/>
    <p:sldId id="275" r:id="rId31"/>
  </p:sldIdLst>
  <p:sldSz cx="12192000" cy="6858000"/>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0" userDrawn="1">
          <p15:clr>
            <a:srgbClr val="A4A3A4"/>
          </p15:clr>
        </p15:guide>
        <p15:guide id="2" orient="horz"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CECEC"/>
    <a:srgbClr val="13567D"/>
    <a:srgbClr val="8F2970"/>
    <a:srgbClr val="4D7579"/>
    <a:srgbClr val="623D5A"/>
    <a:srgbClr val="8F286F"/>
    <a:srgbClr val="81786B"/>
    <a:srgbClr val="6D665B"/>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2C177B-4A35-49DA-BC84-0102F3CF9DFB}" v="2" dt="2020-09-30T09:54:10.253"/>
    <p1510:client id="{C60637D2-54B1-49B4-8857-268547C983BA}" v="6" dt="2020-09-29T12:49:48.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0567" autoAdjust="0"/>
  </p:normalViewPr>
  <p:slideViewPr>
    <p:cSldViewPr snapToObjects="1" showGuides="1">
      <p:cViewPr varScale="1">
        <p:scale>
          <a:sx n="54" d="100"/>
          <a:sy n="54" d="100"/>
        </p:scale>
        <p:origin x="1148" y="40"/>
      </p:cViewPr>
      <p:guideLst>
        <p:guide orient="horz" pos="2890"/>
        <p:guide orient="horz"/>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notesViewPr>
    <p:cSldViewPr snapToObjects="1">
      <p:cViewPr varScale="1">
        <p:scale>
          <a:sx n="53" d="100"/>
          <a:sy n="53" d="100"/>
        </p:scale>
        <p:origin x="22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microsoft.com/office/2015/10/relationships/revisionInfo" Target="revisionInfo.xml"/><Relationship Id="rId21" Type="http://schemas.openxmlformats.org/officeDocument/2006/relationships/slide" Target="slides/slide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 Lundgren" userId="S::stefan.lundgren_mala.se#ext#@ineraab.onmicrosoft.com::06e8cc9a-c4d2-4c01-b7c8-e61cc942845d" providerId="AD" clId="Web-{662C177B-4A35-49DA-BC84-0102F3CF9DFB}"/>
    <pc:docChg chg="modSld">
      <pc:chgData name="stefan Lundgren" userId="S::stefan.lundgren_mala.se#ext#@ineraab.onmicrosoft.com::06e8cc9a-c4d2-4c01-b7c8-e61cc942845d" providerId="AD" clId="Web-{662C177B-4A35-49DA-BC84-0102F3CF9DFB}" dt="2020-09-30T09:54:10.253" v="1" actId="1076"/>
      <pc:docMkLst>
        <pc:docMk/>
      </pc:docMkLst>
      <pc:sldChg chg="modSp">
        <pc:chgData name="stefan Lundgren" userId="S::stefan.lundgren_mala.se#ext#@ineraab.onmicrosoft.com::06e8cc9a-c4d2-4c01-b7c8-e61cc942845d" providerId="AD" clId="Web-{662C177B-4A35-49DA-BC84-0102F3CF9DFB}" dt="2020-09-30T09:54:10.253" v="1" actId="1076"/>
        <pc:sldMkLst>
          <pc:docMk/>
          <pc:sldMk cId="4184736624" sldId="257"/>
        </pc:sldMkLst>
        <pc:picChg chg="mod">
          <ac:chgData name="stefan Lundgren" userId="S::stefan.lundgren_mala.se#ext#@ineraab.onmicrosoft.com::06e8cc9a-c4d2-4c01-b7c8-e61cc942845d" providerId="AD" clId="Web-{662C177B-4A35-49DA-BC84-0102F3CF9DFB}" dt="2020-09-30T09:54:10.253" v="1" actId="1076"/>
          <ac:picMkLst>
            <pc:docMk/>
            <pc:sldMk cId="4184736624" sldId="257"/>
            <ac:picMk id="5" creationId="{60D34DE8-E0D3-4B7A-A4C5-B6F389AE05A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1AECAC-653B-48AE-A358-3A697BE33C9F}" type="datetimeFigureOut">
              <a:rPr lang="sv-SE" smtClean="0"/>
              <a:t>2020-09-30</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21783-9DFF-4445-BF7A-AB5326FAAB1D}" type="slidenum">
              <a:rPr lang="sv-SE" smtClean="0"/>
              <a:t>‹#›</a:t>
            </a:fld>
            <a:endParaRPr lang="sv-SE"/>
          </a:p>
        </p:txBody>
      </p:sp>
    </p:spTree>
    <p:extLst>
      <p:ext uri="{BB962C8B-B14F-4D97-AF65-F5344CB8AC3E}">
        <p14:creationId xmlns:p14="http://schemas.microsoft.com/office/powerpoint/2010/main" val="1247208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03068-D66A-40C9-82F9-656160FB7124}" type="datetimeFigureOut">
              <a:rPr lang="sv-SE" smtClean="0"/>
              <a:t>2020-09-30</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7307B5-53E0-410B-9BE0-8C5E15048987}" type="slidenum">
              <a:rPr lang="sv-SE" smtClean="0"/>
              <a:t>‹#›</a:t>
            </a:fld>
            <a:endParaRPr lang="sv-SE"/>
          </a:p>
        </p:txBody>
      </p:sp>
    </p:spTree>
    <p:extLst>
      <p:ext uri="{BB962C8B-B14F-4D97-AF65-F5344CB8AC3E}">
        <p14:creationId xmlns:p14="http://schemas.microsoft.com/office/powerpoint/2010/main" val="3558777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67307B5-53E0-410B-9BE0-8C5E15048987}" type="slidenum">
              <a:rPr lang="sv-SE" smtClean="0"/>
              <a:t>1</a:t>
            </a:fld>
            <a:endParaRPr lang="sv-SE"/>
          </a:p>
        </p:txBody>
      </p:sp>
    </p:spTree>
    <p:extLst>
      <p:ext uri="{BB962C8B-B14F-4D97-AF65-F5344CB8AC3E}">
        <p14:creationId xmlns:p14="http://schemas.microsoft.com/office/powerpoint/2010/main" val="4018230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67307B5-53E0-410B-9BE0-8C5E15048987}" type="slidenum">
              <a:rPr lang="sv-SE" smtClean="0"/>
              <a:t>10</a:t>
            </a:fld>
            <a:endParaRPr lang="sv-SE"/>
          </a:p>
        </p:txBody>
      </p:sp>
    </p:spTree>
    <p:extLst>
      <p:ext uri="{BB962C8B-B14F-4D97-AF65-F5344CB8AC3E}">
        <p14:creationId xmlns:p14="http://schemas.microsoft.com/office/powerpoint/2010/main" val="4071743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Sammanfattningsvis: Vi har en input – som är ett behov av verksamheten att kartlägga sina arbetssätt. Vi har en output där en processkartläggning över förändrat arbetssätt som ska förvaltas.</a:t>
            </a:r>
          </a:p>
        </p:txBody>
      </p:sp>
      <p:sp>
        <p:nvSpPr>
          <p:cNvPr id="4" name="Platshållare för bildnummer 3"/>
          <p:cNvSpPr>
            <a:spLocks noGrp="1"/>
          </p:cNvSpPr>
          <p:nvPr>
            <p:ph type="sldNum" sz="quarter" idx="5"/>
          </p:nvPr>
        </p:nvSpPr>
        <p:spPr/>
        <p:txBody>
          <a:bodyPr/>
          <a:lstStyle/>
          <a:p>
            <a:fld id="{267307B5-53E0-410B-9BE0-8C5E15048987}" type="slidenum">
              <a:rPr lang="sv-SE" smtClean="0"/>
              <a:t>11</a:t>
            </a:fld>
            <a:endParaRPr lang="sv-SE"/>
          </a:p>
        </p:txBody>
      </p:sp>
    </p:spTree>
    <p:extLst>
      <p:ext uri="{BB962C8B-B14F-4D97-AF65-F5344CB8AC3E}">
        <p14:creationId xmlns:p14="http://schemas.microsoft.com/office/powerpoint/2010/main" val="1158774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krångla till det lite extra så har jag en till kartläggning med, som i grund och botten beskriver samma process. Vad som är de största </a:t>
            </a:r>
            <a:r>
              <a:rPr lang="sv-SE" dirty="0" err="1"/>
              <a:t>skillanderna</a:t>
            </a:r>
            <a:r>
              <a:rPr lang="sv-SE" dirty="0"/>
              <a:t> mellan kartorna är att denna har med arbetet som vi även gör ”runtomkring” processkartläggningen och att den har fått med det iterativa arbetssätt under kartläggningen som vi har. </a:t>
            </a:r>
          </a:p>
          <a:p>
            <a:endParaRPr lang="sv-SE" dirty="0"/>
          </a:p>
          <a:p>
            <a:r>
              <a:rPr lang="sv-SE" dirty="0"/>
              <a:t>Anledningen till att processkartläggningarna ser olika ut är för att de har olika syften. Den tidigare ska visa på hur vi arbetar i 80% av fallen som vi </a:t>
            </a:r>
            <a:r>
              <a:rPr lang="sv-SE" dirty="0" err="1"/>
              <a:t>processkartlägger</a:t>
            </a:r>
            <a:r>
              <a:rPr lang="sv-SE" dirty="0"/>
              <a:t> och vilka som är inblandade under en kartläggning. -&gt; För att visa hur ni skulle kunna arbeta rent praktiskt.</a:t>
            </a:r>
          </a:p>
          <a:p>
            <a:endParaRPr lang="sv-SE" dirty="0"/>
          </a:p>
          <a:p>
            <a:r>
              <a:rPr lang="sv-SE" dirty="0"/>
              <a:t>Syftet med DENNA kartläggning är att visa på just det iterativa arbetet och hur behovsanalys hos invånarna och kommunikationsinsatser, tillsammans med verksamhetsutveckling och digitala verktyg, kan leda till digital transformation. </a:t>
            </a:r>
          </a:p>
        </p:txBody>
      </p:sp>
      <p:sp>
        <p:nvSpPr>
          <p:cNvPr id="4" name="Platshållare för bildnummer 3"/>
          <p:cNvSpPr>
            <a:spLocks noGrp="1"/>
          </p:cNvSpPr>
          <p:nvPr>
            <p:ph type="sldNum" sz="quarter" idx="5"/>
          </p:nvPr>
        </p:nvSpPr>
        <p:spPr/>
        <p:txBody>
          <a:bodyPr/>
          <a:lstStyle/>
          <a:p>
            <a:fld id="{267307B5-53E0-410B-9BE0-8C5E15048987}" type="slidenum">
              <a:rPr lang="sv-SE" smtClean="0"/>
              <a:t>12</a:t>
            </a:fld>
            <a:endParaRPr lang="sv-SE"/>
          </a:p>
        </p:txBody>
      </p:sp>
    </p:spTree>
    <p:extLst>
      <p:ext uri="{BB962C8B-B14F-4D97-AF65-F5344CB8AC3E}">
        <p14:creationId xmlns:p14="http://schemas.microsoft.com/office/powerpoint/2010/main" val="3658062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anteckningar 1">
            <a:extLst>
              <a:ext uri="{FF2B5EF4-FFF2-40B4-BE49-F238E27FC236}">
                <a16:creationId xmlns:a16="http://schemas.microsoft.com/office/drawing/2014/main" id="{DD2222F8-6663-42D3-802F-C6BAC315BD43}"/>
              </a:ext>
            </a:extLst>
          </p:cNvPr>
          <p:cNvSpPr>
            <a:spLocks noGrp="1"/>
          </p:cNvSpPr>
          <p:nvPr>
            <p:ph type="body" idx="1"/>
          </p:nvPr>
        </p:nvSpPr>
        <p:spPr/>
        <p:txBody>
          <a:bodyPr/>
          <a:lstStyle/>
          <a:p>
            <a:r>
              <a:rPr lang="sv-SE" dirty="0"/>
              <a:t>Avslutningsvis så vill jag komma med lite matnyttiga tips till de som kanske kommer att göra egna </a:t>
            </a:r>
            <a:r>
              <a:rPr lang="sv-SE" dirty="0" err="1"/>
              <a:t>sånahär</a:t>
            </a:r>
            <a:r>
              <a:rPr lang="sv-SE" dirty="0"/>
              <a:t> processkartläggningar!</a:t>
            </a:r>
          </a:p>
          <a:p>
            <a:endParaRPr lang="sv-SE" dirty="0"/>
          </a:p>
          <a:p>
            <a:pPr marL="171450" indent="-171450">
              <a:buFontTx/>
              <a:buChar char="-"/>
            </a:pPr>
            <a:r>
              <a:rPr lang="sv-SE" dirty="0"/>
              <a:t>Din roll som workshopledare är att stötta gruppen mot att nå sina gemensamt satta mål. Det är din uppgift att påminna om syftet med </a:t>
            </a:r>
            <a:r>
              <a:rPr lang="sv-SE" dirty="0" err="1"/>
              <a:t>kartläggingen</a:t>
            </a:r>
            <a:r>
              <a:rPr lang="sv-SE" dirty="0"/>
              <a:t>, vilket ibland kan innebära att du är lite jobbig </a:t>
            </a:r>
            <a:r>
              <a:rPr lang="sv-SE" dirty="0">
                <a:sym typeface="Wingdings" panose="05000000000000000000" pitchFamily="2" charset="2"/>
              </a:rPr>
              <a:t> </a:t>
            </a:r>
          </a:p>
          <a:p>
            <a:pPr marL="171450" indent="-171450">
              <a:buFontTx/>
              <a:buChar char="-"/>
            </a:pPr>
            <a:r>
              <a:rPr lang="sv-SE" dirty="0">
                <a:sym typeface="Wingdings" panose="05000000000000000000" pitchFamily="2" charset="2"/>
              </a:rPr>
              <a:t>Om du som mig sällan vet någonting alls om verksamheten som jag går in och kartlägger hos, kommer det ganska naturligt att ställa en miljard frågor. Gillar att peppra med dumma frågor, för vågar jag fråga dem så vågar dem fråga mig och varandra mer!</a:t>
            </a:r>
          </a:p>
          <a:p>
            <a:pPr marL="171450" indent="-171450">
              <a:buFontTx/>
              <a:buChar char="-"/>
            </a:pPr>
            <a:r>
              <a:rPr lang="sv-SE" dirty="0">
                <a:sym typeface="Wingdings" panose="05000000000000000000" pitchFamily="2" charset="2"/>
              </a:rPr>
              <a:t>Vi ritar alltid kartan iterativt – alltså att vi leker mycket med de olika </a:t>
            </a:r>
            <a:r>
              <a:rPr lang="sv-SE" dirty="0" err="1">
                <a:sym typeface="Wingdings" panose="05000000000000000000" pitchFamily="2" charset="2"/>
              </a:rPr>
              <a:t>aktiviterna</a:t>
            </a:r>
            <a:r>
              <a:rPr lang="sv-SE" dirty="0">
                <a:sym typeface="Wingdings" panose="05000000000000000000" pitchFamily="2" charset="2"/>
              </a:rPr>
              <a:t> genom att flytta runt, sätter in en streckad ruta med någon kommentar bara för att leka med tanken. Så var inte rätt att gå tillbaka i </a:t>
            </a:r>
            <a:r>
              <a:rPr lang="sv-SE" dirty="0" err="1">
                <a:sym typeface="Wingdings" panose="05000000000000000000" pitchFamily="2" charset="2"/>
              </a:rPr>
              <a:t>kartläggingen</a:t>
            </a:r>
            <a:r>
              <a:rPr lang="sv-SE" dirty="0">
                <a:sym typeface="Wingdings" panose="05000000000000000000" pitchFamily="2" charset="2"/>
              </a:rPr>
              <a:t> och rita om något.</a:t>
            </a:r>
          </a:p>
          <a:p>
            <a:pPr marL="171450" indent="-171450">
              <a:buFontTx/>
              <a:buChar char="-"/>
            </a:pPr>
            <a:r>
              <a:rPr lang="sv-SE" dirty="0">
                <a:sym typeface="Wingdings" panose="05000000000000000000" pitchFamily="2" charset="2"/>
              </a:rPr>
              <a:t>Gör det enkelt – använd </a:t>
            </a:r>
            <a:r>
              <a:rPr lang="sv-SE" dirty="0" err="1">
                <a:sym typeface="Wingdings" panose="05000000000000000000" pitchFamily="2" charset="2"/>
              </a:rPr>
              <a:t>postitlappar</a:t>
            </a:r>
            <a:r>
              <a:rPr lang="sv-SE" dirty="0">
                <a:sym typeface="Wingdings" panose="05000000000000000000" pitchFamily="2" charset="2"/>
              </a:rPr>
              <a:t>, </a:t>
            </a:r>
            <a:r>
              <a:rPr lang="sv-SE" dirty="0" err="1">
                <a:sym typeface="Wingdings" panose="05000000000000000000" pitchFamily="2" charset="2"/>
              </a:rPr>
              <a:t>whiteboards</a:t>
            </a:r>
            <a:r>
              <a:rPr lang="sv-SE" dirty="0">
                <a:sym typeface="Wingdings" panose="05000000000000000000" pitchFamily="2" charset="2"/>
              </a:rPr>
              <a:t>, kort som man lägger ut på bordet. Mycket av det pedagogiska är att få gruppen att delta och inte fokusera på hur man jobbar i ett program.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sym typeface="Wingdings" panose="05000000000000000000" pitchFamily="2" charset="2"/>
              </a:rPr>
              <a:t>Det förenklar också att bjuda in deltagarna till dans! Det blir oftast så att vi som är vana med </a:t>
            </a:r>
            <a:r>
              <a:rPr lang="sv-SE" dirty="0" err="1">
                <a:sym typeface="Wingdings" panose="05000000000000000000" pitchFamily="2" charset="2"/>
              </a:rPr>
              <a:t>kartläggingen</a:t>
            </a:r>
            <a:r>
              <a:rPr lang="sv-SE" dirty="0">
                <a:sym typeface="Wingdings" panose="05000000000000000000" pitchFamily="2" charset="2"/>
              </a:rPr>
              <a:t> står framme vid en </a:t>
            </a:r>
            <a:r>
              <a:rPr lang="sv-SE" dirty="0" err="1">
                <a:sym typeface="Wingdings" panose="05000000000000000000" pitchFamily="2" charset="2"/>
              </a:rPr>
              <a:t>whiteboard</a:t>
            </a:r>
            <a:r>
              <a:rPr lang="sv-SE" dirty="0">
                <a:sym typeface="Wingdings" panose="05000000000000000000" pitchFamily="2" charset="2"/>
              </a:rPr>
              <a:t> och ritar. Men ställgärna frågan och försök få deltagarna att kanske rita lite själva också. För att rita på en </a:t>
            </a:r>
            <a:r>
              <a:rPr lang="sv-SE" dirty="0" err="1">
                <a:sym typeface="Wingdings" panose="05000000000000000000" pitchFamily="2" charset="2"/>
              </a:rPr>
              <a:t>whiteboard</a:t>
            </a:r>
            <a:r>
              <a:rPr lang="sv-SE" dirty="0">
                <a:sym typeface="Wingdings" panose="05000000000000000000" pitchFamily="2" charset="2"/>
              </a:rPr>
              <a:t> är ju inte raketforskning!</a:t>
            </a:r>
          </a:p>
          <a:p>
            <a:pPr marL="171450" indent="-171450">
              <a:buFontTx/>
              <a:buChar char="-"/>
            </a:pPr>
            <a:endParaRPr lang="sv-SE" dirty="0">
              <a:sym typeface="Wingdings" panose="05000000000000000000" pitchFamily="2" charset="2"/>
            </a:endParaRPr>
          </a:p>
          <a:p>
            <a:pPr marL="171450" indent="-171450">
              <a:buFontTx/>
              <a:buChar char="-"/>
            </a:pPr>
            <a:r>
              <a:rPr lang="sv-SE" dirty="0">
                <a:sym typeface="Wingdings" panose="05000000000000000000" pitchFamily="2" charset="2"/>
              </a:rPr>
              <a:t>Anpassa verktyg – använder </a:t>
            </a:r>
            <a:r>
              <a:rPr lang="sv-SE" dirty="0" err="1">
                <a:sym typeface="Wingdings" panose="05000000000000000000" pitchFamily="2" charset="2"/>
              </a:rPr>
              <a:t>oliak</a:t>
            </a:r>
            <a:r>
              <a:rPr lang="sv-SE" dirty="0">
                <a:sym typeface="Wingdings" panose="05000000000000000000" pitchFamily="2" charset="2"/>
              </a:rPr>
              <a:t> metoder för att gruppen ska funka bra ihop och ändrar efter vad som passar. Finns inget sätt </a:t>
            </a:r>
            <a:r>
              <a:rPr lang="sv-SE" dirty="0" err="1">
                <a:sym typeface="Wingdings" panose="05000000000000000000" pitchFamily="2" charset="2"/>
              </a:rPr>
              <a:t>osm</a:t>
            </a:r>
            <a:r>
              <a:rPr lang="sv-SE" dirty="0">
                <a:sym typeface="Wingdings" panose="05000000000000000000" pitchFamily="2" charset="2"/>
              </a:rPr>
              <a:t> passar alla utan det handlar om att </a:t>
            </a:r>
            <a:r>
              <a:rPr lang="sv-SE" dirty="0" err="1">
                <a:sym typeface="Wingdings" panose="05000000000000000000" pitchFamily="2" charset="2"/>
              </a:rPr>
              <a:t>dse</a:t>
            </a:r>
            <a:r>
              <a:rPr lang="sv-SE" dirty="0">
                <a:sym typeface="Wingdings" panose="05000000000000000000" pitchFamily="2" charset="2"/>
              </a:rPr>
              <a:t> hur de tillsammans skapar resultat!</a:t>
            </a:r>
          </a:p>
          <a:p>
            <a:pPr marL="0" indent="0">
              <a:buFontTx/>
              <a:buNone/>
            </a:pPr>
            <a:endParaRPr lang="sv-SE" dirty="0">
              <a:sym typeface="Wingdings" panose="05000000000000000000" pitchFamily="2" charset="2"/>
            </a:endParaRPr>
          </a:p>
          <a:p>
            <a:endParaRPr lang="sv-SE" dirty="0"/>
          </a:p>
        </p:txBody>
      </p:sp>
    </p:spTree>
    <p:extLst>
      <p:ext uri="{BB962C8B-B14F-4D97-AF65-F5344CB8AC3E}">
        <p14:creationId xmlns:p14="http://schemas.microsoft.com/office/powerpoint/2010/main" val="2330846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anteckningar 1">
            <a:extLst>
              <a:ext uri="{FF2B5EF4-FFF2-40B4-BE49-F238E27FC236}">
                <a16:creationId xmlns:a16="http://schemas.microsoft.com/office/drawing/2014/main" id="{DD2222F8-6663-42D3-802F-C6BAC315BD43}"/>
              </a:ext>
            </a:extLst>
          </p:cNvPr>
          <p:cNvSpPr>
            <a:spLocks noGrp="1"/>
          </p:cNvSpPr>
          <p:nvPr>
            <p:ph type="body" idx="1"/>
          </p:nvPr>
        </p:nvSpPr>
        <p:spPr/>
        <p:txBody>
          <a:bodyPr/>
          <a:lstStyle/>
          <a:p>
            <a:r>
              <a:rPr lang="sv-SE" dirty="0"/>
              <a:t>Avslutningsvis så vill jag komma med lite matnyttiga tips till de som kanske kommer att göra egna </a:t>
            </a:r>
            <a:r>
              <a:rPr lang="sv-SE" dirty="0" err="1"/>
              <a:t>sånahär</a:t>
            </a:r>
            <a:r>
              <a:rPr lang="sv-SE" dirty="0"/>
              <a:t> processkartläggningar!</a:t>
            </a:r>
          </a:p>
          <a:p>
            <a:endParaRPr lang="sv-SE" dirty="0"/>
          </a:p>
          <a:p>
            <a:pPr marL="171450" indent="-171450">
              <a:buFontTx/>
              <a:buChar char="-"/>
            </a:pPr>
            <a:r>
              <a:rPr lang="sv-SE" dirty="0"/>
              <a:t>Din roll som workshopledare är att stötta gruppen mot att nå sina gemensamt satta mål. Det är din uppgift att påminna om syftet med </a:t>
            </a:r>
            <a:r>
              <a:rPr lang="sv-SE" dirty="0" err="1"/>
              <a:t>kartläggingen</a:t>
            </a:r>
            <a:r>
              <a:rPr lang="sv-SE" dirty="0"/>
              <a:t>, vilket ibland kan innebära att du är lite jobbig </a:t>
            </a:r>
            <a:r>
              <a:rPr lang="sv-SE" dirty="0">
                <a:sym typeface="Wingdings" panose="05000000000000000000" pitchFamily="2" charset="2"/>
              </a:rPr>
              <a:t> </a:t>
            </a:r>
          </a:p>
          <a:p>
            <a:pPr marL="171450" indent="-171450">
              <a:buFontTx/>
              <a:buChar char="-"/>
            </a:pPr>
            <a:r>
              <a:rPr lang="sv-SE" dirty="0">
                <a:sym typeface="Wingdings" panose="05000000000000000000" pitchFamily="2" charset="2"/>
              </a:rPr>
              <a:t>Om du som mig sällan vet någonting alls om verksamheten som jag går in och kartlägger hos, kommer det ganska naturligt att ställa en miljard frågor. Gillar att peppra med dumma frågor, för vågar jag fråga dem så vågar dem fråga mig och varandra mer!</a:t>
            </a:r>
          </a:p>
          <a:p>
            <a:pPr marL="171450" indent="-171450">
              <a:buFontTx/>
              <a:buChar char="-"/>
            </a:pPr>
            <a:r>
              <a:rPr lang="sv-SE" dirty="0">
                <a:sym typeface="Wingdings" panose="05000000000000000000" pitchFamily="2" charset="2"/>
              </a:rPr>
              <a:t>Vi ritar alltid kartan iterativt – alltså att vi leker mycket med de olika </a:t>
            </a:r>
            <a:r>
              <a:rPr lang="sv-SE" dirty="0" err="1">
                <a:sym typeface="Wingdings" panose="05000000000000000000" pitchFamily="2" charset="2"/>
              </a:rPr>
              <a:t>aktiviterna</a:t>
            </a:r>
            <a:r>
              <a:rPr lang="sv-SE" dirty="0">
                <a:sym typeface="Wingdings" panose="05000000000000000000" pitchFamily="2" charset="2"/>
              </a:rPr>
              <a:t> genom att flytta runt, sätter in en streckad ruta med någon kommentar bara för att leka med tanken. Så var inte rätt att gå tillbaka i </a:t>
            </a:r>
            <a:r>
              <a:rPr lang="sv-SE" dirty="0" err="1">
                <a:sym typeface="Wingdings" panose="05000000000000000000" pitchFamily="2" charset="2"/>
              </a:rPr>
              <a:t>kartläggingen</a:t>
            </a:r>
            <a:r>
              <a:rPr lang="sv-SE" dirty="0">
                <a:sym typeface="Wingdings" panose="05000000000000000000" pitchFamily="2" charset="2"/>
              </a:rPr>
              <a:t> och rita om något.</a:t>
            </a:r>
          </a:p>
          <a:p>
            <a:pPr marL="171450" indent="-171450">
              <a:buFontTx/>
              <a:buChar char="-"/>
            </a:pPr>
            <a:r>
              <a:rPr lang="sv-SE" dirty="0">
                <a:sym typeface="Wingdings" panose="05000000000000000000" pitchFamily="2" charset="2"/>
              </a:rPr>
              <a:t>Gör det enkelt – använd </a:t>
            </a:r>
            <a:r>
              <a:rPr lang="sv-SE" dirty="0" err="1">
                <a:sym typeface="Wingdings" panose="05000000000000000000" pitchFamily="2" charset="2"/>
              </a:rPr>
              <a:t>postitlappar</a:t>
            </a:r>
            <a:r>
              <a:rPr lang="sv-SE" dirty="0">
                <a:sym typeface="Wingdings" panose="05000000000000000000" pitchFamily="2" charset="2"/>
              </a:rPr>
              <a:t>, </a:t>
            </a:r>
            <a:r>
              <a:rPr lang="sv-SE" dirty="0" err="1">
                <a:sym typeface="Wingdings" panose="05000000000000000000" pitchFamily="2" charset="2"/>
              </a:rPr>
              <a:t>whiteboards</a:t>
            </a:r>
            <a:r>
              <a:rPr lang="sv-SE" dirty="0">
                <a:sym typeface="Wingdings" panose="05000000000000000000" pitchFamily="2" charset="2"/>
              </a:rPr>
              <a:t>, kort som man lägger ut på bordet. Mycket av det pedagogiska är att få gruppen att delta och inte fokusera på hur man jobbar i ett program.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sym typeface="Wingdings" panose="05000000000000000000" pitchFamily="2" charset="2"/>
              </a:rPr>
              <a:t>Det förenklar också att bjuda in deltagarna till dans! Det blir oftast så att vi som är vana med </a:t>
            </a:r>
            <a:r>
              <a:rPr lang="sv-SE" dirty="0" err="1">
                <a:sym typeface="Wingdings" panose="05000000000000000000" pitchFamily="2" charset="2"/>
              </a:rPr>
              <a:t>kartläggingen</a:t>
            </a:r>
            <a:r>
              <a:rPr lang="sv-SE" dirty="0">
                <a:sym typeface="Wingdings" panose="05000000000000000000" pitchFamily="2" charset="2"/>
              </a:rPr>
              <a:t> står framme vid en </a:t>
            </a:r>
            <a:r>
              <a:rPr lang="sv-SE" dirty="0" err="1">
                <a:sym typeface="Wingdings" panose="05000000000000000000" pitchFamily="2" charset="2"/>
              </a:rPr>
              <a:t>whiteboard</a:t>
            </a:r>
            <a:r>
              <a:rPr lang="sv-SE" dirty="0">
                <a:sym typeface="Wingdings" panose="05000000000000000000" pitchFamily="2" charset="2"/>
              </a:rPr>
              <a:t> och ritar. Men ställgärna frågan och försök få deltagarna att kanske rita lite själva också. För att rita på en </a:t>
            </a:r>
            <a:r>
              <a:rPr lang="sv-SE" dirty="0" err="1">
                <a:sym typeface="Wingdings" panose="05000000000000000000" pitchFamily="2" charset="2"/>
              </a:rPr>
              <a:t>whiteboard</a:t>
            </a:r>
            <a:r>
              <a:rPr lang="sv-SE" dirty="0">
                <a:sym typeface="Wingdings" panose="05000000000000000000" pitchFamily="2" charset="2"/>
              </a:rPr>
              <a:t> är ju inte raketforskning!</a:t>
            </a:r>
          </a:p>
          <a:p>
            <a:pPr marL="171450" indent="-171450">
              <a:buFontTx/>
              <a:buChar char="-"/>
            </a:pPr>
            <a:endParaRPr lang="sv-SE" dirty="0">
              <a:sym typeface="Wingdings" panose="05000000000000000000" pitchFamily="2" charset="2"/>
            </a:endParaRPr>
          </a:p>
          <a:p>
            <a:pPr marL="171450" indent="-171450">
              <a:buFontTx/>
              <a:buChar char="-"/>
            </a:pPr>
            <a:r>
              <a:rPr lang="sv-SE" dirty="0">
                <a:sym typeface="Wingdings" panose="05000000000000000000" pitchFamily="2" charset="2"/>
              </a:rPr>
              <a:t>Anpassa verktyg – använder </a:t>
            </a:r>
            <a:r>
              <a:rPr lang="sv-SE" dirty="0" err="1">
                <a:sym typeface="Wingdings" panose="05000000000000000000" pitchFamily="2" charset="2"/>
              </a:rPr>
              <a:t>oliak</a:t>
            </a:r>
            <a:r>
              <a:rPr lang="sv-SE" dirty="0">
                <a:sym typeface="Wingdings" panose="05000000000000000000" pitchFamily="2" charset="2"/>
              </a:rPr>
              <a:t> metoder för att gruppen ska funka bra ihop och ändrar efter vad som passar. Finns inget sätt </a:t>
            </a:r>
            <a:r>
              <a:rPr lang="sv-SE" dirty="0" err="1">
                <a:sym typeface="Wingdings" panose="05000000000000000000" pitchFamily="2" charset="2"/>
              </a:rPr>
              <a:t>osm</a:t>
            </a:r>
            <a:r>
              <a:rPr lang="sv-SE" dirty="0">
                <a:sym typeface="Wingdings" panose="05000000000000000000" pitchFamily="2" charset="2"/>
              </a:rPr>
              <a:t> passar alla utan det handlar om att </a:t>
            </a:r>
            <a:r>
              <a:rPr lang="sv-SE" dirty="0" err="1">
                <a:sym typeface="Wingdings" panose="05000000000000000000" pitchFamily="2" charset="2"/>
              </a:rPr>
              <a:t>dse</a:t>
            </a:r>
            <a:r>
              <a:rPr lang="sv-SE" dirty="0">
                <a:sym typeface="Wingdings" panose="05000000000000000000" pitchFamily="2" charset="2"/>
              </a:rPr>
              <a:t> hur de tillsammans skapar resultat!</a:t>
            </a:r>
          </a:p>
          <a:p>
            <a:pPr marL="0" indent="0">
              <a:buFontTx/>
              <a:buNone/>
            </a:pPr>
            <a:endParaRPr lang="sv-SE" dirty="0">
              <a:sym typeface="Wingdings" panose="05000000000000000000" pitchFamily="2" charset="2"/>
            </a:endParaRPr>
          </a:p>
          <a:p>
            <a:endParaRPr lang="sv-SE" dirty="0"/>
          </a:p>
        </p:txBody>
      </p:sp>
    </p:spTree>
    <p:extLst>
      <p:ext uri="{BB962C8B-B14F-4D97-AF65-F5344CB8AC3E}">
        <p14:creationId xmlns:p14="http://schemas.microsoft.com/office/powerpoint/2010/main" val="290325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67307B5-53E0-410B-9BE0-8C5E15048987}" type="slidenum">
              <a:rPr lang="sv-SE" smtClean="0"/>
              <a:t>2</a:t>
            </a:fld>
            <a:endParaRPr lang="sv-SE"/>
          </a:p>
        </p:txBody>
      </p:sp>
    </p:spTree>
    <p:extLst>
      <p:ext uri="{BB962C8B-B14F-4D97-AF65-F5344CB8AC3E}">
        <p14:creationId xmlns:p14="http://schemas.microsoft.com/office/powerpoint/2010/main" val="3345112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Att jobba med processkartläggning </a:t>
            </a:r>
            <a:r>
              <a:rPr lang="sv-SE" dirty="0"/>
              <a:t>handlar om att visualisera ett arbetssätt, arbetsuppgifter, kommunikationen funktioner och verksamheter emellan, system. </a:t>
            </a:r>
          </a:p>
          <a:p>
            <a:r>
              <a:rPr lang="sv-SE" dirty="0"/>
              <a:t>Att jobba med processkartläggning med kundperspektiv, handlar om att man även tar med kunden som en aktör. Då får man även med kontaktpunkter som verksamheten har med kunden och utgår ifrån kundens behov som start att kartläggningen. </a:t>
            </a:r>
          </a:p>
          <a:p>
            <a:endParaRPr lang="sv-SE" dirty="0"/>
          </a:p>
          <a:p>
            <a:r>
              <a:rPr lang="sv-SE" dirty="0"/>
              <a:t>Så: den interna processen är central, men lika viktigt är att undersöka det runtomkring, eftersom det också påverkar processen.</a:t>
            </a:r>
          </a:p>
          <a:p>
            <a:r>
              <a:rPr lang="sv-SE" dirty="0"/>
              <a:t>Kunden kan vara jättesvår att komma ihåg när man själv ”befinner sig inuti förutsättningarna”. Du jobbar med ett visst system, du vet lagarna bakom en viss typ av ansökan, du vet allt som sker i bakgrunden. Då kan det vara nyttigt att faktiskt se hur kunden involveras, när kunden kontaktas och titta på vad som kan vara krångligt. </a:t>
            </a:r>
          </a:p>
          <a:p>
            <a:endParaRPr lang="sv-SE" dirty="0"/>
          </a:p>
          <a:p>
            <a:r>
              <a:rPr lang="sv-SE" b="1" dirty="0" err="1"/>
              <a:t>Processkartläggninen</a:t>
            </a:r>
            <a:r>
              <a:rPr lang="sv-SE" b="1" dirty="0"/>
              <a:t> ser olika ut beroende på vad syftet är med den. </a:t>
            </a:r>
            <a:r>
              <a:rPr lang="sv-SE" b="0" dirty="0"/>
              <a:t>S</a:t>
            </a:r>
            <a:r>
              <a:rPr lang="sv-SE" dirty="0"/>
              <a:t>om processkartläggare handlar det om att ställa frågor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på olika abstraktionsnivå för att i slutändan kunna rita upp en karta som är </a:t>
            </a:r>
            <a:r>
              <a:rPr lang="sv-SE" dirty="0" err="1"/>
              <a:t>lagomt</a:t>
            </a:r>
            <a:r>
              <a:rPr lang="sv-SE" dirty="0"/>
              <a:t> detaljerad. Vad som är ”lagom” är ju alltid svårt att definiera, men i slutändan handlar det om att man ska ha en kartläggning som är begriplig för mottagaren. Processkartläggningen ska kunna användas och en som är för detaljerad eller en som är för övergripande kommer att bli en hyllvärmare. Kopplat till Eva om hur unikt eller standardiserat behov som finns. </a:t>
            </a:r>
          </a:p>
          <a:p>
            <a:pPr marL="171450" indent="-171450">
              <a:buFontTx/>
              <a:buChar char="-"/>
            </a:pPr>
            <a:r>
              <a:rPr lang="sv-SE" dirty="0"/>
              <a:t>Processens omfång påverkas också av vilka frågor som man ställer. Vart vill man att processen ska börja? Beroende på vilken aktör som man pratar om, kommer start och avslut av processen att hamna på olika ställen. En grundregel som vi har i Skellefteå är att processen alltid startar hos kundens behov.</a:t>
            </a:r>
          </a:p>
          <a:p>
            <a:endParaRPr lang="sv-SE" dirty="0"/>
          </a:p>
        </p:txBody>
      </p:sp>
      <p:sp>
        <p:nvSpPr>
          <p:cNvPr id="4" name="Platshållare för bildnummer 3"/>
          <p:cNvSpPr>
            <a:spLocks noGrp="1"/>
          </p:cNvSpPr>
          <p:nvPr>
            <p:ph type="sldNum" sz="quarter" idx="5"/>
          </p:nvPr>
        </p:nvSpPr>
        <p:spPr/>
        <p:txBody>
          <a:bodyPr/>
          <a:lstStyle/>
          <a:p>
            <a:fld id="{267307B5-53E0-410B-9BE0-8C5E15048987}" type="slidenum">
              <a:rPr lang="sv-SE" smtClean="0"/>
              <a:t>3</a:t>
            </a:fld>
            <a:endParaRPr lang="sv-SE"/>
          </a:p>
        </p:txBody>
      </p:sp>
    </p:spTree>
    <p:extLst>
      <p:ext uri="{BB962C8B-B14F-4D97-AF65-F5344CB8AC3E}">
        <p14:creationId xmlns:p14="http://schemas.microsoft.com/office/powerpoint/2010/main" val="2503179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Utmaning 1</a:t>
            </a:r>
            <a:br>
              <a:rPr lang="sv-SE" sz="1200" b="1" dirty="0"/>
            </a:br>
            <a:r>
              <a:rPr lang="sv-SE" sz="1200" b="0" dirty="0"/>
              <a:t>Hos oss är det många som är nya inför processkartläggning med kundperspektivet. Många har sett processer innehållande några få faser som har beskrivning i text vad som ska göras i varje fas (den klassiska), men att alla aktiviteter som görs finns med i en kartläggning är ofta nytt och gör att den ser stor och komplex ut.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Vissa personer låter </a:t>
            </a:r>
            <a:r>
              <a:rPr lang="sv-SE" sz="1200" b="0" dirty="0" err="1"/>
              <a:t>ganka</a:t>
            </a:r>
            <a:r>
              <a:rPr lang="sv-SE" sz="1200" b="0" dirty="0"/>
              <a:t> stolta när de ser hur mycket de hinner med på jobbet, men det är många som blir överväldigade.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För att hantera det arbetar vi </a:t>
            </a:r>
            <a:r>
              <a:rPr lang="sv-SE" sz="1200" b="1" dirty="0"/>
              <a:t>alltid tillsammans med verksamheten </a:t>
            </a:r>
            <a:r>
              <a:rPr lang="sv-SE" sz="1200" b="0" dirty="0"/>
              <a:t>för att rita upp processen. Då lär de sig tänket och anledningen till att den ser komplex ut under tiden som vi ritar den. Jämför detta med till exempel intervjuer med enstaka personer eller att vi på digitala kontoret ritar upp processer hos oss och sedan visar upp för verksamheten. Ibland har man inte möjlighet att ha en hel grupp på workshop och då måste man vara noga med att förklara kartläggningen innan den lämnas över.</a:t>
            </a:r>
            <a:br>
              <a:rPr lang="sv-SE" sz="1200" dirty="0"/>
            </a:br>
            <a:endParaRPr lang="sv-SE" sz="1200" dirty="0"/>
          </a:p>
          <a:p>
            <a:pPr marL="0" indent="0">
              <a:buNone/>
            </a:pPr>
            <a:r>
              <a:rPr lang="sv-SE" sz="1200" b="1" dirty="0"/>
              <a:t>Utmaning 2</a:t>
            </a:r>
            <a:r>
              <a:rPr lang="sv-SE" sz="1200" dirty="0"/>
              <a:t> </a:t>
            </a:r>
            <a:br>
              <a:rPr lang="sv-SE" sz="1200" dirty="0"/>
            </a:br>
            <a:r>
              <a:rPr lang="sv-SE" sz="1200" dirty="0"/>
              <a:t>Som jag nämnde tidigare så finns det ju alltid en risk att processen som vi ritar upp blir en hyllvärmare som så mycket annat, speciellt om det handlar om ett nytt arbetssätt och det är skönt och bekvämt att falla tillbaka till gamla arbetssätt. </a:t>
            </a:r>
          </a:p>
          <a:p>
            <a:pPr marL="228600" indent="-228600">
              <a:buAutoNum type="arabicPeriod"/>
            </a:pPr>
            <a:r>
              <a:rPr lang="sv-SE" sz="1200" dirty="0"/>
              <a:t>Därför vill vi gärna rita upp kartorna som en slags manual. Tänk en enklare lathund. Ett enkelt knep för att de ska se syftet med den och ha den framför sig framförallt under den första tiden med det förändrade arbetssättet. </a:t>
            </a:r>
          </a:p>
          <a:p>
            <a:pPr marL="228600" indent="-228600">
              <a:buAutoNum type="arabicPeriod"/>
            </a:pPr>
            <a:r>
              <a:rPr lang="sv-SE" sz="1200" dirty="0"/>
              <a:t>Vi ser också till att sätta en ägare av processkartläggningen. Den personen får ansvaret att följa upp arbetssätten och rita om processkartläggningen vid behov. Om en person har yttersta ansvaret så ökar chansen att det omhändertas. Sen är det ju självklart även en kultur och ledningsfråga. </a:t>
            </a:r>
          </a:p>
          <a:p>
            <a:pPr marL="0" indent="0">
              <a:buNone/>
            </a:pPr>
            <a:endParaRPr lang="sv-SE" sz="1200" dirty="0"/>
          </a:p>
          <a:p>
            <a:pPr marL="0" indent="0">
              <a:buNone/>
            </a:pPr>
            <a:r>
              <a:rPr lang="sv-SE" sz="1200" b="1" dirty="0"/>
              <a:t>Utmaning 3</a:t>
            </a:r>
            <a:br>
              <a:rPr lang="sv-SE" sz="1200" b="1" dirty="0"/>
            </a:br>
            <a:r>
              <a:rPr lang="sv-SE" sz="1200" dirty="0"/>
              <a:t>Det är svårt att veta var man ska starta och avsluta en process. Jag fortfarande svårt att veta ibland och har ändå gjort ett par kartläggningar varje månad i 2 års tid. Om man bara frågar verksamheten och inte har gjort ett insiktsarbete inför </a:t>
            </a:r>
            <a:r>
              <a:rPr lang="sv-SE" sz="1200" dirty="0" err="1"/>
              <a:t>kartläggingen</a:t>
            </a:r>
            <a:r>
              <a:rPr lang="sv-SE" sz="1200" dirty="0"/>
              <a:t> är det desto svårare, och då blir det lätt så att processkartläggningen inte har ett omfång som visualiserar kundens resa tillräckligt mycket. Det i sig leder till mer ”inåt-tänk” eller internt tänk när man sedan tittar på hur man kan utveckla processen för framtiden. </a:t>
            </a:r>
          </a:p>
          <a:p>
            <a:pPr marL="0" indent="0">
              <a:buNone/>
            </a:pPr>
            <a:endParaRPr lang="sv-SE" sz="1200" dirty="0"/>
          </a:p>
          <a:p>
            <a:pPr marL="0" indent="0">
              <a:buNone/>
            </a:pPr>
            <a:r>
              <a:rPr lang="sv-SE" sz="1200" dirty="0"/>
              <a:t>Då är det bättre att backa tillbaka i processen, alltså till när kunden får sin första tanke om att t.ex. en ansökan behöver göras till kommunen. Då brukar vi helt enkelt påbörja en processkartläggning genom att fråga ”vem är kunden?”. Därefter kan man backa ännu mer i tiden och fråga ”Vad är det som gör att kunden hör av sig till er?” ”Varför då?”. Frågar det tills vi ser att vi har fått ett slags grundbehov hos kunden men som fortfarande är relevant för denna kartläggning. </a:t>
            </a:r>
          </a:p>
          <a:p>
            <a:pPr marL="0" indent="0">
              <a:buNone/>
            </a:pPr>
            <a:endParaRPr lang="sv-SE" sz="1200" dirty="0"/>
          </a:p>
        </p:txBody>
      </p:sp>
      <p:sp>
        <p:nvSpPr>
          <p:cNvPr id="4" name="Platshållare för bildnummer 3"/>
          <p:cNvSpPr>
            <a:spLocks noGrp="1"/>
          </p:cNvSpPr>
          <p:nvPr>
            <p:ph type="sldNum" sz="quarter" idx="5"/>
          </p:nvPr>
        </p:nvSpPr>
        <p:spPr/>
        <p:txBody>
          <a:bodyPr/>
          <a:lstStyle/>
          <a:p>
            <a:fld id="{267307B5-53E0-410B-9BE0-8C5E15048987}" type="slidenum">
              <a:rPr lang="sv-SE" smtClean="0"/>
              <a:t>4</a:t>
            </a:fld>
            <a:endParaRPr lang="sv-SE"/>
          </a:p>
        </p:txBody>
      </p:sp>
    </p:spTree>
    <p:extLst>
      <p:ext uri="{BB962C8B-B14F-4D97-AF65-F5344CB8AC3E}">
        <p14:creationId xmlns:p14="http://schemas.microsoft.com/office/powerpoint/2010/main" val="1541780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anteckningar 1">
            <a:extLst>
              <a:ext uri="{FF2B5EF4-FFF2-40B4-BE49-F238E27FC236}">
                <a16:creationId xmlns:a16="http://schemas.microsoft.com/office/drawing/2014/main" id="{E44069F8-0F5C-4944-A11A-D360C8FE3F9B}"/>
              </a:ext>
            </a:extLst>
          </p:cNvPr>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80934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Trots att det kan finnas utmaningar med processkartläggning så håller vi ju på med det av en anledning: för att det oftast är värt det! </a:t>
            </a:r>
          </a:p>
          <a:p>
            <a:endParaRPr lang="sv-SE" dirty="0"/>
          </a:p>
          <a:p>
            <a:r>
              <a:rPr lang="sv-SE" b="1" dirty="0"/>
              <a:t>Kartläggningen ger ökade verksamhetskunskaper, </a:t>
            </a:r>
            <a:r>
              <a:rPr lang="sv-SE" dirty="0"/>
              <a:t>där man visualiserar kontaktpunkter med andra aktörer, som andra enheter eller kunden, du får bättre överblick över informationsflöden, system som används, hur många personer som är iblandade i processen etc. Du lär dig vad en tjänst innebär konkret för verksamheten.</a:t>
            </a:r>
          </a:p>
          <a:p>
            <a:endParaRPr lang="sv-SE" dirty="0"/>
          </a:p>
          <a:p>
            <a:r>
              <a:rPr lang="sv-SE" b="1" dirty="0"/>
              <a:t>Kartläggningen är ett jättebra underlag för att skapa problemställningar och se förbättringsområden. </a:t>
            </a:r>
            <a:r>
              <a:rPr lang="sv-SE" dirty="0"/>
              <a:t>Kan vi till exempel ta bort några aktiviteter, blir det mer effektivt att byta plats på någon aktivitet, kan vi lägga till något för att förbättra kundens upplevelse? Och sist men inte minst: behöver vi några digitala verktyg för att förbättra processen? Det finns alla möjligheter att mixtra och flytta om och spekulera tills att man kommer fram till något som man vill testa. </a:t>
            </a:r>
          </a:p>
          <a:p>
            <a:endParaRPr lang="sv-SE" dirty="0"/>
          </a:p>
          <a:p>
            <a:r>
              <a:rPr lang="sv-SE" b="1" dirty="0"/>
              <a:t>Processkartläggningar med kundperspektiv</a:t>
            </a:r>
            <a:r>
              <a:rPr lang="sv-SE" dirty="0"/>
              <a:t> öppnar upp för att verkligen prata om kunden och att se saker ur kundens perspektiv. Om vi ser att kundens kontaktpunkter med verksamheten är noll under tiden som kommunen hanterar ett ärende, har man ett bra underlag för att testa involvera kunden mer. Eller om vi ser att kunden tvingas göra saker själv som kommunen är bättre på, kan vi ta över lite av kundens uppgifter? </a:t>
            </a:r>
          </a:p>
          <a:p>
            <a:endParaRPr lang="sv-SE" dirty="0"/>
          </a:p>
          <a:p>
            <a:r>
              <a:rPr lang="sv-SE" b="1" dirty="0"/>
              <a:t>Kartläggningen skapar samsyn och gemensamt språk </a:t>
            </a:r>
            <a:r>
              <a:rPr lang="sv-SE" dirty="0"/>
              <a:t>När man kartlägger tillsammans med en grupp personer som jobbar med precis samma sak, kommer det ofta fram att de </a:t>
            </a:r>
            <a:r>
              <a:rPr lang="sv-SE" b="1" dirty="0"/>
              <a:t>inte alls </a:t>
            </a:r>
            <a:r>
              <a:rPr lang="sv-SE" dirty="0"/>
              <a:t>gör precis samma sak. Personer tar genvägar, ger bättre och sämre service till invånaren, de gör saker i olika ordning. Genom att gå igenom det och komma överens om ett flöde som man ritar upp tillsammans får man diskutera alla dessa saker och komma fram till den bästa processen. </a:t>
            </a:r>
          </a:p>
          <a:p>
            <a:endParaRPr lang="sv-SE" dirty="0"/>
          </a:p>
          <a:p>
            <a:r>
              <a:rPr lang="sv-SE" b="1" dirty="0"/>
              <a:t>Med processkartläggningen kan man ofta jobba </a:t>
            </a:r>
            <a:r>
              <a:rPr lang="sv-SE" dirty="0"/>
              <a:t>med ett nuläge och ett </a:t>
            </a:r>
            <a:r>
              <a:rPr lang="sv-SE" dirty="0" err="1"/>
              <a:t>nyläge</a:t>
            </a:r>
            <a:r>
              <a:rPr lang="sv-SE" dirty="0"/>
              <a:t>, alltså hur man jobbat innan processkartläggningen och hur man ska jobba enligt de förändringar som man gör enligt sina mål för att förbättra processen. Det innebär att man har konkret beskrivning av nu och då, och därefter kan man jobba med uppföljning. Effekthemtagning sker inte alltid genom utvecklade verktyg, utan genom att man använder verktyget på bästa sätt. </a:t>
            </a:r>
          </a:p>
        </p:txBody>
      </p:sp>
      <p:sp>
        <p:nvSpPr>
          <p:cNvPr id="4" name="Platshållare för bildnummer 3"/>
          <p:cNvSpPr>
            <a:spLocks noGrp="1"/>
          </p:cNvSpPr>
          <p:nvPr>
            <p:ph type="sldNum" sz="quarter" idx="5"/>
          </p:nvPr>
        </p:nvSpPr>
        <p:spPr/>
        <p:txBody>
          <a:bodyPr/>
          <a:lstStyle/>
          <a:p>
            <a:fld id="{267307B5-53E0-410B-9BE0-8C5E15048987}" type="slidenum">
              <a:rPr lang="sv-SE" smtClean="0"/>
              <a:t>6</a:t>
            </a:fld>
            <a:endParaRPr lang="sv-SE"/>
          </a:p>
        </p:txBody>
      </p:sp>
    </p:spTree>
    <p:extLst>
      <p:ext uri="{BB962C8B-B14F-4D97-AF65-F5344CB8AC3E}">
        <p14:creationId xmlns:p14="http://schemas.microsoft.com/office/powerpoint/2010/main" val="724907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vidare till lite kort teoripass!</a:t>
            </a:r>
          </a:p>
          <a:p>
            <a:endParaRPr lang="sv-SE" dirty="0"/>
          </a:p>
          <a:p>
            <a:r>
              <a:rPr lang="sv-SE" b="1" dirty="0"/>
              <a:t>En processkartläggning behöver alltid ha ett start och ett avslut</a:t>
            </a:r>
            <a:r>
              <a:rPr lang="sv-SE" dirty="0"/>
              <a:t>, vilket innebär att processen startar med en input. Det kan handla om ett behov eller en händelse som aktiverar processen. När man ska </a:t>
            </a:r>
            <a:r>
              <a:rPr lang="sv-SE" dirty="0" err="1"/>
              <a:t>processkartlägga</a:t>
            </a:r>
            <a:r>
              <a:rPr lang="sv-SE" dirty="0"/>
              <a:t> med kundperspektivet är det i ytterst få fall som att en process startas av verksamheten internt, utan i grund och botten är det en invånare/kund som har gjort något eller vill ha något. </a:t>
            </a:r>
          </a:p>
          <a:p>
            <a:endParaRPr lang="sv-SE" dirty="0"/>
          </a:p>
          <a:p>
            <a:r>
              <a:rPr lang="sv-SE" dirty="0"/>
              <a:t>Outputen kan däremot variera mer. Ska kunden vara helt i centrum så behöver man ju rent krasst inte rita processen längre än till att kunden har fått sitt behov uppfyllt. Men när vi ritar så tar vi även med eftergöra, eftersom det är den interna processen som är central och ett av målen är att förbättra den interna processen på olika sätt.</a:t>
            </a:r>
          </a:p>
          <a:p>
            <a:endParaRPr lang="sv-SE" dirty="0"/>
          </a:p>
          <a:p>
            <a:r>
              <a:rPr lang="sv-SE" dirty="0"/>
              <a:t>Utan en input och en output finns ingen process. Det är inget som sätter igång den och det finns inget som alla aktiviteter syftar till att skapa eller resultera i. </a:t>
            </a:r>
          </a:p>
          <a:p>
            <a:endParaRPr lang="sv-SE" dirty="0"/>
          </a:p>
          <a:p>
            <a:r>
              <a:rPr lang="sv-SE" b="1" dirty="0"/>
              <a:t>För att enklare räkna ut vad som är input och output </a:t>
            </a:r>
            <a:r>
              <a:rPr lang="sv-SE" dirty="0"/>
              <a:t>kan det hjälpa att fundera över vilket värde det är som ska förändras genom processen. Är det en träbit som ska bli till en dalahäst kan man börja med att kunden vill ha en dekoration som livar upp sin bokhylla, för att sedan avsluta med att dalahästen är producerad, köpt av kunden och faktiskt står på hemma på bokhyllan. </a:t>
            </a:r>
          </a:p>
        </p:txBody>
      </p:sp>
      <p:sp>
        <p:nvSpPr>
          <p:cNvPr id="4" name="Platshållare för bildnummer 3"/>
          <p:cNvSpPr>
            <a:spLocks noGrp="1"/>
          </p:cNvSpPr>
          <p:nvPr>
            <p:ph type="sldNum" sz="quarter" idx="5"/>
          </p:nvPr>
        </p:nvSpPr>
        <p:spPr/>
        <p:txBody>
          <a:bodyPr/>
          <a:lstStyle/>
          <a:p>
            <a:fld id="{267307B5-53E0-410B-9BE0-8C5E15048987}" type="slidenum">
              <a:rPr lang="sv-SE" smtClean="0"/>
              <a:t>7</a:t>
            </a:fld>
            <a:endParaRPr lang="sv-SE"/>
          </a:p>
        </p:txBody>
      </p:sp>
    </p:spTree>
    <p:extLst>
      <p:ext uri="{BB962C8B-B14F-4D97-AF65-F5344CB8AC3E}">
        <p14:creationId xmlns:p14="http://schemas.microsoft.com/office/powerpoint/2010/main" val="260243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Aktiviteterna kan ha olika abstraktionsnivåer, men försök att ha samma abstraktionsnivå i hela kartläggningen. Så att det är konsekvent där. </a:t>
            </a:r>
          </a:p>
          <a:p>
            <a:r>
              <a:rPr lang="sv-SE" dirty="0"/>
              <a:t>När en aktivitet kan leda till olika utfall. Ett konkret exempel är till exempel att en ansökan granskas och får avslag eller beviljat.</a:t>
            </a:r>
          </a:p>
          <a:p>
            <a:endParaRPr lang="sv-SE" dirty="0"/>
          </a:p>
          <a:p>
            <a:r>
              <a:rPr lang="sv-SE" dirty="0"/>
              <a:t>System – är lite lösaktiga med det, lägger endast in det när det är någon aktivt som görs i systemet. </a:t>
            </a:r>
          </a:p>
          <a:p>
            <a:endParaRPr lang="sv-SE" dirty="0"/>
          </a:p>
        </p:txBody>
      </p:sp>
      <p:sp>
        <p:nvSpPr>
          <p:cNvPr id="4" name="Platshållare för bildnummer 3"/>
          <p:cNvSpPr>
            <a:spLocks noGrp="1"/>
          </p:cNvSpPr>
          <p:nvPr>
            <p:ph type="sldNum" sz="quarter" idx="5"/>
          </p:nvPr>
        </p:nvSpPr>
        <p:spPr/>
        <p:txBody>
          <a:bodyPr/>
          <a:lstStyle/>
          <a:p>
            <a:fld id="{267307B5-53E0-410B-9BE0-8C5E15048987}" type="slidenum">
              <a:rPr lang="sv-SE" smtClean="0"/>
              <a:t>8</a:t>
            </a:fld>
            <a:endParaRPr lang="sv-SE"/>
          </a:p>
        </p:txBody>
      </p:sp>
    </p:spTree>
    <p:extLst>
      <p:ext uri="{BB962C8B-B14F-4D97-AF65-F5344CB8AC3E}">
        <p14:creationId xmlns:p14="http://schemas.microsoft.com/office/powerpoint/2010/main" val="1925731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anteckningar 1">
            <a:extLst>
              <a:ext uri="{FF2B5EF4-FFF2-40B4-BE49-F238E27FC236}">
                <a16:creationId xmlns:a16="http://schemas.microsoft.com/office/drawing/2014/main" id="{612DC3B7-4338-4C04-9B4C-EA5FB0558A28}"/>
              </a:ext>
            </a:extLst>
          </p:cNvPr>
          <p:cNvSpPr>
            <a:spLocks noGrp="1"/>
          </p:cNvSpPr>
          <p:nvPr>
            <p:ph type="body" idx="1"/>
          </p:nvPr>
        </p:nvSpPr>
        <p:spPr/>
        <p:txBody>
          <a:bodyPr/>
          <a:lstStyle/>
          <a:p>
            <a:r>
              <a:rPr lang="sv-SE" b="0" dirty="0"/>
              <a:t>Hur fungerar det här då i praktiken, när jag eller en kollega ska göra en processkartläggning</a:t>
            </a:r>
          </a:p>
          <a:p>
            <a:r>
              <a:rPr lang="sv-SE" b="0" dirty="0"/>
              <a:t>Vi får oftast en förfrågan av någon av våra kunder, som är verksamheter inom kommunen. Ibland kan vi själva vända oss till verksamheter efter att ha fått tips om att de kan behöva se över sina rutiner och arbetssätt. Vi kan även komma till dem om vi ser behov hos invånarna. </a:t>
            </a:r>
          </a:p>
          <a:p>
            <a:endParaRPr lang="sv-SE" b="0" dirty="0"/>
          </a:p>
          <a:p>
            <a:r>
              <a:rPr lang="sv-SE" b="0" dirty="0"/>
              <a:t>Sedan bokar vi in workshops tillsammans med ett gäng från verksamheten för att göra en kartläggning tillsammans med dem. Vi kan ibland ha intervjuer med enstaka personer, men om det finns tid till workshops så gör vi alltid det. </a:t>
            </a:r>
          </a:p>
          <a:p>
            <a:endParaRPr lang="sv-SE" b="0" dirty="0"/>
          </a:p>
          <a:p>
            <a:r>
              <a:rPr lang="sv-SE" b="0" dirty="0"/>
              <a:t>Upplägget har vi format eftersom vi har sett att det är pedagogiskt.</a:t>
            </a:r>
          </a:p>
          <a:p>
            <a:r>
              <a:rPr lang="sv-SE" b="0" dirty="0"/>
              <a:t>- Vi startar alltid upp med att de får beskriva ett nuläge – alltså hur de jobbar idag. Då får de starta på en nivå som är bekväm för dem. De får prata om det som de är experter på vilket ger självförtroende!</a:t>
            </a:r>
          </a:p>
          <a:p>
            <a:r>
              <a:rPr lang="sv-SE" b="0" dirty="0"/>
              <a:t>- Med bakgrund av diskussioner, problemformuleringar och förbättringspunkter i nuläget, kan vi därefter sätta upp mål för ett framtida </a:t>
            </a:r>
            <a:r>
              <a:rPr lang="sv-SE" b="0" dirty="0" err="1"/>
              <a:t>arbetsätt</a:t>
            </a:r>
            <a:r>
              <a:rPr lang="sv-SE" b="0" dirty="0"/>
              <a:t>, alltså </a:t>
            </a:r>
            <a:r>
              <a:rPr lang="sv-SE" b="0" dirty="0" err="1"/>
              <a:t>nyläget</a:t>
            </a:r>
            <a:r>
              <a:rPr lang="sv-SE" b="0" dirty="0"/>
              <a:t>.</a:t>
            </a:r>
          </a:p>
          <a:p>
            <a:r>
              <a:rPr lang="sv-SE" b="0" dirty="0"/>
              <a:t>Där ser jag och mina kollegor till att få med kundperspektivet och att ta upp punkter som de kommenterat under diskussionerna.</a:t>
            </a:r>
          </a:p>
          <a:p>
            <a:pPr marL="171450" indent="-171450">
              <a:buFontTx/>
              <a:buChar char="-"/>
            </a:pPr>
            <a:r>
              <a:rPr lang="sv-SE" b="0" dirty="0"/>
              <a:t>Sedan går vi vidare och ritar upp ett </a:t>
            </a:r>
            <a:r>
              <a:rPr lang="sv-SE" b="0" dirty="0" err="1"/>
              <a:t>nyläge</a:t>
            </a:r>
            <a:r>
              <a:rPr lang="sv-SE" b="0" dirty="0"/>
              <a:t>. </a:t>
            </a:r>
            <a:r>
              <a:rPr lang="sv-SE" b="0" dirty="0" err="1"/>
              <a:t>Nyläget</a:t>
            </a:r>
            <a:r>
              <a:rPr lang="sv-SE" b="0" dirty="0"/>
              <a:t> är ofta mer detaljerat än nuläget, just eftersom vi vill använda den nya kartläggningen som en manual eller lathund. Det innebär oftast att vi lägger till digitalt verktyg. </a:t>
            </a:r>
            <a:r>
              <a:rPr lang="sv-SE" b="0" dirty="0" err="1"/>
              <a:t>Beroden</a:t>
            </a:r>
            <a:r>
              <a:rPr lang="sv-SE" b="0" dirty="0"/>
              <a:t> på hur innovativa vi vill vara, så brukar vi antingen ha </a:t>
            </a:r>
            <a:r>
              <a:rPr lang="sv-SE" b="0" dirty="0" err="1"/>
              <a:t>NUläget</a:t>
            </a:r>
            <a:r>
              <a:rPr lang="sv-SE" b="0" dirty="0"/>
              <a:t> framme så att man kan spana på det när man ritar upp </a:t>
            </a:r>
            <a:r>
              <a:rPr lang="sv-SE" b="0" dirty="0" err="1"/>
              <a:t>NYläget</a:t>
            </a:r>
            <a:r>
              <a:rPr lang="sv-SE" b="0" dirty="0"/>
              <a:t>. Det går också bra att skriva en lista med de väsentliga aktiviteterna och sedan lägga in dem i </a:t>
            </a:r>
            <a:r>
              <a:rPr lang="sv-SE" b="0" dirty="0" err="1"/>
              <a:t>nyläget</a:t>
            </a:r>
            <a:r>
              <a:rPr lang="sv-SE" b="0" dirty="0"/>
              <a:t>.</a:t>
            </a:r>
          </a:p>
          <a:p>
            <a:endParaRPr lang="sv-SE" b="0" dirty="0"/>
          </a:p>
          <a:p>
            <a:r>
              <a:rPr lang="sv-SE" b="0" dirty="0"/>
              <a:t>Och jag har SÅKLART ritat upp en processkarta för visa för er hur detta arbete går till mer i detalj!</a:t>
            </a:r>
            <a:endParaRPr lang="sv-SE" b="1" dirty="0"/>
          </a:p>
          <a:p>
            <a:endParaRPr lang="sv-SE" b="1" dirty="0"/>
          </a:p>
          <a:p>
            <a:endParaRPr lang="sv-SE" b="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267582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sida, ljuslila">
    <p:bg>
      <p:bgPr>
        <a:solidFill>
          <a:schemeClr val="accent3"/>
        </a:solidFill>
        <a:effectLst/>
      </p:bgPr>
    </p:bg>
    <p:spTree>
      <p:nvGrpSpPr>
        <p:cNvPr id="1" name=""/>
        <p:cNvGrpSpPr/>
        <p:nvPr/>
      </p:nvGrpSpPr>
      <p:grpSpPr>
        <a:xfrm>
          <a:off x="0" y="0"/>
          <a:ext cx="0" cy="0"/>
          <a:chOff x="0" y="0"/>
          <a:chExt cx="0" cy="0"/>
        </a:xfrm>
      </p:grpSpPr>
      <p:pic>
        <p:nvPicPr>
          <p:cNvPr id="4"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
        <p:nvSpPr>
          <p:cNvPr id="7" name="Rubrik 1"/>
          <p:cNvSpPr>
            <a:spLocks noGrp="1"/>
          </p:cNvSpPr>
          <p:nvPr>
            <p:ph type="title" hasCustomPrompt="1"/>
          </p:nvPr>
        </p:nvSpPr>
        <p:spPr>
          <a:xfrm>
            <a:off x="623392" y="1412776"/>
            <a:ext cx="10813025" cy="2700000"/>
          </a:xfrm>
        </p:spPr>
        <p:txBody>
          <a:bodyPr anchor="b" anchorCtr="0"/>
          <a:lstStyle>
            <a:lvl1pPr algn="ctr">
              <a:defRPr sz="7200" baseline="0">
                <a:solidFill>
                  <a:srgbClr val="FFFFFF"/>
                </a:solidFill>
                <a:latin typeface="+mj-lt"/>
                <a:ea typeface="Open Sans Light" panose="020B0306030504020204" pitchFamily="34" charset="0"/>
                <a:cs typeface="Open Sans Light" panose="020B0306030504020204" pitchFamily="34" charset="0"/>
              </a:defRPr>
            </a:lvl1pPr>
          </a:lstStyle>
          <a:p>
            <a:r>
              <a:rPr lang="sv-SE" i="0" dirty="0"/>
              <a:t>Klicka här för att lägga till h</a:t>
            </a:r>
            <a:r>
              <a:rPr lang="sv-SE" dirty="0"/>
              <a:t>uvudrubrik</a:t>
            </a:r>
          </a:p>
        </p:txBody>
      </p:sp>
      <p:sp>
        <p:nvSpPr>
          <p:cNvPr id="8" name="Platshållare för text 3"/>
          <p:cNvSpPr>
            <a:spLocks noGrp="1"/>
          </p:cNvSpPr>
          <p:nvPr>
            <p:ph type="body" sz="quarter" idx="11" hasCustomPrompt="1"/>
          </p:nvPr>
        </p:nvSpPr>
        <p:spPr>
          <a:xfrm>
            <a:off x="623392" y="4264064"/>
            <a:ext cx="10813025" cy="677104"/>
          </a:xfrm>
        </p:spPr>
        <p:txBody>
          <a:bodyPr/>
          <a:lstStyle>
            <a:lvl1pPr algn="ctr">
              <a:defRPr sz="2800" baseline="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FFFFFF"/>
                </a:solidFill>
                <a:latin typeface="+mj-lt"/>
              </a:defRPr>
            </a:lvl5pPr>
          </a:lstStyle>
          <a:p>
            <a:pPr lvl="0"/>
            <a:r>
              <a:rPr lang="sv-SE" dirty="0"/>
              <a:t>Klicka här för att lägga till underrubrik</a:t>
            </a:r>
          </a:p>
        </p:txBody>
      </p:sp>
    </p:spTree>
    <p:extLst>
      <p:ext uri="{BB962C8B-B14F-4D97-AF65-F5344CB8AC3E}">
        <p14:creationId xmlns:p14="http://schemas.microsoft.com/office/powerpoint/2010/main" val="5904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3 text, logo">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3365880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chemeClr val="bg2"/>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3165165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chemeClr val="bg2"/>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1569220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chemeClr val="bg2"/>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2435045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 text">
    <p:bg>
      <p:bgPr>
        <a:solidFill>
          <a:schemeClr val="bg2"/>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1737414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chemeClr val="bg2"/>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2884015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chemeClr val="bg2"/>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42229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4B4B4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3751058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4B4B4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356226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a:t>Klicka på ikonen för att lägga till en bild</a:t>
            </a:r>
            <a:endParaRPr lang="sv-SE" dirty="0"/>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375645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4B4B4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77199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4B4B4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4192977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4B4B4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3781941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4B4B4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5974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2990145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1430502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6"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9010" y="5746964"/>
            <a:ext cx="1565428" cy="489530"/>
          </a:xfrm>
          <a:prstGeom prst="rect">
            <a:avLst/>
          </a:prstGeom>
        </p:spPr>
      </p:pic>
    </p:spTree>
    <p:extLst>
      <p:ext uri="{BB962C8B-B14F-4D97-AF65-F5344CB8AC3E}">
        <p14:creationId xmlns:p14="http://schemas.microsoft.com/office/powerpoint/2010/main" val="1413530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3027364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3749377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65478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6"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1691084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81786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2150326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81786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413692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81786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24351651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81786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3611017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81786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4095726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81786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825422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13567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777170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13567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2625608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13567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3624356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13567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205278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18769900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13567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83772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13567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32791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006EB6"/>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2437329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006EB6"/>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2763861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006EB6"/>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35091100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006EB6"/>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229833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006EB6"/>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36551332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006EB6"/>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20989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CB511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8509042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CB511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277704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a:t>Klicka på ikonen för att lägga till en bild</a:t>
            </a:r>
            <a:endParaRPr lang="sv-SE" dirty="0"/>
          </a:p>
        </p:txBody>
      </p:sp>
    </p:spTree>
    <p:extLst>
      <p:ext uri="{BB962C8B-B14F-4D97-AF65-F5344CB8AC3E}">
        <p14:creationId xmlns:p14="http://schemas.microsoft.com/office/powerpoint/2010/main" val="4123055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CB511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12659114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CB511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5440326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CB511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30235481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CB511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956266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FFC01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783551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FFC01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38930805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FFC01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6"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9010" y="5746964"/>
            <a:ext cx="1565428" cy="489530"/>
          </a:xfrm>
          <a:prstGeom prst="rect">
            <a:avLst/>
          </a:prstGeom>
        </p:spPr>
      </p:pic>
    </p:spTree>
    <p:extLst>
      <p:ext uri="{BB962C8B-B14F-4D97-AF65-F5344CB8AC3E}">
        <p14:creationId xmlns:p14="http://schemas.microsoft.com/office/powerpoint/2010/main" val="26309658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FFC01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19732201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FFC01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9274495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FFC01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14832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2542035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623D5A"/>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34008659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623D5A"/>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41144084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623D5A"/>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22125556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623D5A"/>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10660185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623D5A"/>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5813794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623D5A"/>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77272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8F2970"/>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706357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8F2970"/>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39984281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8F2970"/>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25902909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8F2970"/>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344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sida, orange">
    <p:bg>
      <p:bgPr>
        <a:solidFill>
          <a:schemeClr val="accent1"/>
        </a:solidFill>
        <a:effectLst/>
      </p:bgPr>
    </p:bg>
    <p:spTree>
      <p:nvGrpSpPr>
        <p:cNvPr id="1" name=""/>
        <p:cNvGrpSpPr/>
        <p:nvPr/>
      </p:nvGrpSpPr>
      <p:grpSpPr>
        <a:xfrm>
          <a:off x="0" y="0"/>
          <a:ext cx="0" cy="0"/>
          <a:chOff x="0" y="0"/>
          <a:chExt cx="0" cy="0"/>
        </a:xfrm>
      </p:grpSpPr>
      <p:sp>
        <p:nvSpPr>
          <p:cNvPr id="7" name="Rubrik 1"/>
          <p:cNvSpPr>
            <a:spLocks noGrp="1"/>
          </p:cNvSpPr>
          <p:nvPr>
            <p:ph type="title" hasCustomPrompt="1"/>
          </p:nvPr>
        </p:nvSpPr>
        <p:spPr>
          <a:xfrm>
            <a:off x="623392" y="1411200"/>
            <a:ext cx="10813025" cy="2700000"/>
          </a:xfrm>
        </p:spPr>
        <p:txBody>
          <a:bodyPr anchor="b" anchorCtr="0"/>
          <a:lstStyle>
            <a:lvl1pPr algn="ctr">
              <a:defRPr sz="7200" baseline="0">
                <a:solidFill>
                  <a:srgbClr val="FFFFFF"/>
                </a:solidFill>
                <a:latin typeface="+mj-lt"/>
                <a:ea typeface="Open Sans Light" panose="020B0306030504020204" pitchFamily="34" charset="0"/>
                <a:cs typeface="Open Sans Light" panose="020B0306030504020204" pitchFamily="34" charset="0"/>
              </a:defRPr>
            </a:lvl1pPr>
          </a:lstStyle>
          <a:p>
            <a:r>
              <a:rPr lang="sv-SE" i="0" dirty="0"/>
              <a:t>Klicka här för att lägga till h</a:t>
            </a:r>
            <a:r>
              <a:rPr lang="sv-SE" dirty="0"/>
              <a:t>uvudrubrik</a:t>
            </a:r>
          </a:p>
        </p:txBody>
      </p:sp>
      <p:sp>
        <p:nvSpPr>
          <p:cNvPr id="8" name="Platshållare för text 3"/>
          <p:cNvSpPr>
            <a:spLocks noGrp="1"/>
          </p:cNvSpPr>
          <p:nvPr>
            <p:ph type="body" sz="quarter" idx="11" hasCustomPrompt="1"/>
          </p:nvPr>
        </p:nvSpPr>
        <p:spPr>
          <a:xfrm>
            <a:off x="623392" y="4264064"/>
            <a:ext cx="10813025" cy="677104"/>
          </a:xfrm>
        </p:spPr>
        <p:txBody>
          <a:bodyPr/>
          <a:lstStyle>
            <a:lvl1pPr algn="ctr">
              <a:defRPr sz="2800" baseline="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FFFFFF"/>
                </a:solidFill>
                <a:latin typeface="+mj-lt"/>
              </a:defRPr>
            </a:lvl5pPr>
          </a:lstStyle>
          <a:p>
            <a:pPr lvl="0"/>
            <a:r>
              <a:rPr lang="sv-SE" dirty="0"/>
              <a:t>Klicka här för att lägga till underrubrik</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35103971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8F2970"/>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7118528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8F2970"/>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089068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4D7579"/>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2782046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4D7579"/>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17221386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4D7579"/>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2520707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4D7579"/>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34467076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4D7579"/>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15322759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4D7579"/>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6596114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72AE9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13856645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72AE9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467495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sida, grå">
    <p:bg>
      <p:bgPr>
        <a:solidFill>
          <a:srgbClr val="ECECEC"/>
        </a:solidFill>
        <a:effectLst/>
      </p:bgPr>
    </p:bg>
    <p:spTree>
      <p:nvGrpSpPr>
        <p:cNvPr id="1" name=""/>
        <p:cNvGrpSpPr/>
        <p:nvPr/>
      </p:nvGrpSpPr>
      <p:grpSpPr>
        <a:xfrm>
          <a:off x="0" y="0"/>
          <a:ext cx="0" cy="0"/>
          <a:chOff x="0" y="0"/>
          <a:chExt cx="0" cy="0"/>
        </a:xfrm>
      </p:grpSpPr>
      <p:sp>
        <p:nvSpPr>
          <p:cNvPr id="7" name="Rubrik 1"/>
          <p:cNvSpPr>
            <a:spLocks noGrp="1"/>
          </p:cNvSpPr>
          <p:nvPr>
            <p:ph type="title" hasCustomPrompt="1"/>
          </p:nvPr>
        </p:nvSpPr>
        <p:spPr>
          <a:xfrm>
            <a:off x="623392" y="1411200"/>
            <a:ext cx="10813025" cy="2700000"/>
          </a:xfrm>
        </p:spPr>
        <p:txBody>
          <a:bodyPr anchor="b" anchorCtr="0"/>
          <a:lstStyle>
            <a:lvl1pPr algn="ctr">
              <a:defRPr sz="7200" baseline="0">
                <a:solidFill>
                  <a:srgbClr val="13567D"/>
                </a:solidFill>
                <a:latin typeface="+mj-lt"/>
                <a:ea typeface="Open Sans Light" panose="020B0306030504020204" pitchFamily="34" charset="0"/>
                <a:cs typeface="Open Sans Light" panose="020B0306030504020204" pitchFamily="34" charset="0"/>
              </a:defRPr>
            </a:lvl1pPr>
          </a:lstStyle>
          <a:p>
            <a:r>
              <a:rPr lang="sv-SE" i="0" dirty="0"/>
              <a:t>Klicka här för att lägga till h</a:t>
            </a:r>
            <a:r>
              <a:rPr lang="sv-SE" dirty="0"/>
              <a:t>uvudrubrik</a:t>
            </a:r>
          </a:p>
        </p:txBody>
      </p:sp>
      <p:sp>
        <p:nvSpPr>
          <p:cNvPr id="8" name="Platshållare för text 3"/>
          <p:cNvSpPr>
            <a:spLocks noGrp="1"/>
          </p:cNvSpPr>
          <p:nvPr>
            <p:ph type="body" sz="quarter" idx="11" hasCustomPrompt="1"/>
          </p:nvPr>
        </p:nvSpPr>
        <p:spPr>
          <a:xfrm>
            <a:off x="623392" y="4264064"/>
            <a:ext cx="10813025" cy="677104"/>
          </a:xfrm>
        </p:spPr>
        <p:txBody>
          <a:bodyPr/>
          <a:lstStyle>
            <a:lvl1pPr algn="ctr">
              <a:defRPr sz="2800" baseline="0">
                <a:solidFill>
                  <a:srgbClr val="13567D"/>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FFFFFF"/>
                </a:solidFill>
                <a:latin typeface="+mj-lt"/>
              </a:defRPr>
            </a:lvl5pPr>
          </a:lstStyle>
          <a:p>
            <a:pPr lvl="0"/>
            <a:r>
              <a:rPr lang="sv-SE" dirty="0"/>
              <a:t>Klicka här för att lägga till underrubrik</a:t>
            </a:r>
          </a:p>
        </p:txBody>
      </p:sp>
      <p:pic>
        <p:nvPicPr>
          <p:cNvPr id="5" name="Logotype" descr="Skellefteå kommun_SVART.eps"/>
          <p:cNvPicPr>
            <a:picLocks noChangeAspect="1"/>
          </p:cNvPicPr>
          <p:nvPr userDrawn="1"/>
        </p:nvPicPr>
        <p:blipFill>
          <a:blip r:embed="rId2"/>
          <a:stretch>
            <a:fillRect/>
          </a:stretch>
        </p:blipFill>
        <p:spPr>
          <a:xfrm>
            <a:off x="9867600" y="5745600"/>
            <a:ext cx="1565428" cy="491166"/>
          </a:xfrm>
          <a:prstGeom prst="rect">
            <a:avLst/>
          </a:prstGeom>
        </p:spPr>
      </p:pic>
    </p:spTree>
    <p:extLst>
      <p:ext uri="{BB962C8B-B14F-4D97-AF65-F5344CB8AC3E}">
        <p14:creationId xmlns:p14="http://schemas.microsoft.com/office/powerpoint/2010/main" val="41137131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72AE9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24523145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72AE9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5611708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72AE9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3175826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72AE9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50392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sida, mörkblå">
    <p:bg>
      <p:bgPr>
        <a:solidFill>
          <a:srgbClr val="13567D"/>
        </a:solidFill>
        <a:effectLst/>
      </p:bgPr>
    </p:bg>
    <p:spTree>
      <p:nvGrpSpPr>
        <p:cNvPr id="1" name=""/>
        <p:cNvGrpSpPr/>
        <p:nvPr/>
      </p:nvGrpSpPr>
      <p:grpSpPr>
        <a:xfrm>
          <a:off x="0" y="0"/>
          <a:ext cx="0" cy="0"/>
          <a:chOff x="0" y="0"/>
          <a:chExt cx="0" cy="0"/>
        </a:xfrm>
      </p:grpSpPr>
      <p:sp>
        <p:nvSpPr>
          <p:cNvPr id="7" name="Rubrik 1"/>
          <p:cNvSpPr>
            <a:spLocks noGrp="1"/>
          </p:cNvSpPr>
          <p:nvPr>
            <p:ph type="title" hasCustomPrompt="1"/>
          </p:nvPr>
        </p:nvSpPr>
        <p:spPr>
          <a:xfrm>
            <a:off x="623392" y="1411200"/>
            <a:ext cx="10813025" cy="2700000"/>
          </a:xfrm>
        </p:spPr>
        <p:txBody>
          <a:bodyPr anchor="b" anchorCtr="0"/>
          <a:lstStyle>
            <a:lvl1pPr algn="ctr">
              <a:defRPr sz="7200" baseline="0">
                <a:solidFill>
                  <a:srgbClr val="FFFFFF"/>
                </a:solidFill>
                <a:latin typeface="+mj-lt"/>
                <a:ea typeface="Open Sans Light" panose="020B0306030504020204" pitchFamily="34" charset="0"/>
                <a:cs typeface="Open Sans Light" panose="020B0306030504020204" pitchFamily="34" charset="0"/>
              </a:defRPr>
            </a:lvl1pPr>
          </a:lstStyle>
          <a:p>
            <a:r>
              <a:rPr lang="sv-SE" i="0" dirty="0"/>
              <a:t>Klicka här för att lägga till h</a:t>
            </a:r>
            <a:r>
              <a:rPr lang="sv-SE" dirty="0"/>
              <a:t>uvudrubrik</a:t>
            </a:r>
          </a:p>
        </p:txBody>
      </p:sp>
      <p:sp>
        <p:nvSpPr>
          <p:cNvPr id="8" name="Platshållare för text 3"/>
          <p:cNvSpPr>
            <a:spLocks noGrp="1"/>
          </p:cNvSpPr>
          <p:nvPr>
            <p:ph type="body" sz="quarter" idx="11" hasCustomPrompt="1"/>
          </p:nvPr>
        </p:nvSpPr>
        <p:spPr>
          <a:xfrm>
            <a:off x="623392" y="4264064"/>
            <a:ext cx="10813025" cy="677104"/>
          </a:xfrm>
        </p:spPr>
        <p:txBody>
          <a:bodyPr/>
          <a:lstStyle>
            <a:lvl1pPr algn="ctr">
              <a:defRPr sz="2800" baseline="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FFFFFF"/>
                </a:solidFill>
                <a:latin typeface="+mj-lt"/>
              </a:defRPr>
            </a:lvl5pPr>
          </a:lstStyle>
          <a:p>
            <a:pPr lvl="0"/>
            <a:r>
              <a:rPr lang="sv-SE" dirty="0"/>
              <a:t>Klicka här för att lägga till underrubrik</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2664137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theme" Target="../theme/theme1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2.xml"/><Relationship Id="rId7" Type="http://schemas.openxmlformats.org/officeDocument/2006/relationships/theme" Target="../theme/theme1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theme" Target="../theme/theme1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theme" Target="../theme/theme1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theme" Target="../theme/theme1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theme" Target="../theme/theme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theme" Target="../theme/theme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theme" Target="../theme/theme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2020-09-30</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1751943405"/>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Lst>
  <p:txStyles>
    <p:titleStyle>
      <a:lvl1pPr algn="l" defTabSz="457200" rtl="0" eaLnBrk="1" latinLnBrk="0" hangingPunct="1">
        <a:spcBef>
          <a:spcPct val="0"/>
        </a:spcBef>
        <a:buNone/>
        <a:defRPr sz="3000" kern="1200">
          <a:solidFill>
            <a:schemeClr val="tx1"/>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chemeClr val="tx1"/>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chemeClr val="tx1"/>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chemeClr val="tx1"/>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chemeClr val="tx1"/>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chemeClr val="tx1"/>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chemeClr val="tx1"/>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chemeClr val="tx1"/>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chemeClr val="tx1"/>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C01D"/>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2020-09-30</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274398317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Lst>
  <p:txStyles>
    <p:titleStyle>
      <a:lvl1pPr algn="l" defTabSz="457200" rtl="0" eaLnBrk="1" latinLnBrk="0" hangingPunct="1">
        <a:spcBef>
          <a:spcPct val="0"/>
        </a:spcBef>
        <a:buNone/>
        <a:defRPr sz="3000" kern="1200">
          <a:solidFill>
            <a:schemeClr val="tx1"/>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chemeClr val="tx1"/>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chemeClr val="tx1"/>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chemeClr val="tx1"/>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chemeClr val="tx1"/>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chemeClr val="tx1"/>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chemeClr val="tx1"/>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chemeClr val="tx1"/>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chemeClr val="tx1"/>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623D5A"/>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2020-09-30</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316347614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774" r:id="rId3"/>
    <p:sldLayoutId id="2147483809" r:id="rId4"/>
    <p:sldLayoutId id="2147483810" r:id="rId5"/>
    <p:sldLayoutId id="2147483811"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8F2970"/>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2020-09-30</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152767928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4D7579"/>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2020-09-30</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84307189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72AE9F"/>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2020-09-30</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154497245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2020-09-30</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2324484103"/>
      </p:ext>
    </p:extLst>
  </p:cSld>
  <p:clrMap bg1="lt1" tx1="dk1" bg2="lt2" tx2="dk2" accent1="accent1" accent2="accent2" accent3="accent3" accent4="accent4" accent5="accent5" accent6="accent6" hlink="hlink" folHlink="folHlink"/>
  <p:sldLayoutIdLst>
    <p:sldLayoutId id="2147483899" r:id="rId1"/>
    <p:sldLayoutId id="2147483923" r:id="rId2"/>
    <p:sldLayoutId id="2147483924" r:id="rId3"/>
    <p:sldLayoutId id="2147483922" r:id="rId4"/>
    <p:sldLayoutId id="2147483925" r:id="rId5"/>
  </p:sldLayoutIdLst>
  <p:txStyles>
    <p:titleStyle>
      <a:lvl1pPr algn="l" defTabSz="457200" rtl="0" eaLnBrk="1" latinLnBrk="0" hangingPunct="1">
        <a:spcBef>
          <a:spcPct val="0"/>
        </a:spcBef>
        <a:buNone/>
        <a:defRPr sz="3000" kern="1200">
          <a:solidFill>
            <a:schemeClr val="tx1"/>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chemeClr val="tx1"/>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chemeClr val="tx1"/>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chemeClr val="tx1"/>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chemeClr val="tx1"/>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chemeClr val="tx1"/>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chemeClr val="tx1"/>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chemeClr val="tx1"/>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chemeClr val="tx1"/>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2020-09-30</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41265428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4B4B4B"/>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2020-09-30</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360738810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CECEC"/>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2020-09-30</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377193629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Lst>
  <p:txStyles>
    <p:titleStyle>
      <a:lvl1pPr algn="l" defTabSz="457200" rtl="0" eaLnBrk="1" latinLnBrk="0" hangingPunct="1">
        <a:spcBef>
          <a:spcPct val="0"/>
        </a:spcBef>
        <a:buNone/>
        <a:defRPr sz="3000" kern="1200">
          <a:solidFill>
            <a:schemeClr val="tx1"/>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chemeClr val="tx1"/>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chemeClr val="tx1"/>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chemeClr val="tx1"/>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chemeClr val="tx1"/>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chemeClr val="tx1"/>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chemeClr val="tx1"/>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chemeClr val="tx1"/>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chemeClr val="tx1"/>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1786B"/>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2020-09-30</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36374367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3567D"/>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2020-09-30</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1113071887"/>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6EB6"/>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2020-09-30</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238357141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CB511C"/>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2020-09-30</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2506927249"/>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jp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a:xfrm>
            <a:off x="609600" y="4892029"/>
            <a:ext cx="10972800" cy="1143000"/>
          </a:xfrm>
        </p:spPr>
        <p:txBody>
          <a:bodyPr/>
          <a:lstStyle/>
          <a:p>
            <a:r>
              <a:rPr lang="sv-SE" dirty="0"/>
              <a:t>Utbildningspass om processkartläggning</a:t>
            </a:r>
            <a:br>
              <a:rPr lang="sv-SE" dirty="0"/>
            </a:br>
            <a:r>
              <a:rPr lang="sv-SE" dirty="0"/>
              <a:t>e-tjänstesamverkan</a:t>
            </a:r>
          </a:p>
        </p:txBody>
      </p:sp>
      <p:pic>
        <p:nvPicPr>
          <p:cNvPr id="1026" name="Picture 2">
            <a:extLst>
              <a:ext uri="{FF2B5EF4-FFF2-40B4-BE49-F238E27FC236}">
                <a16:creationId xmlns:a16="http://schemas.microsoft.com/office/drawing/2014/main" id="{89D298BA-0A3C-4F48-8E55-08EA2C02B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744853"/>
            <a:ext cx="1509737" cy="517489"/>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descr="En bild som visar byggnad, foto, luft, flyger&#10;&#10;Automatiskt genererad beskrivning">
            <a:extLst>
              <a:ext uri="{FF2B5EF4-FFF2-40B4-BE49-F238E27FC236}">
                <a16:creationId xmlns:a16="http://schemas.microsoft.com/office/drawing/2014/main" id="{60D34DE8-E0D3-4B7A-A4C5-B6F389AE05A5}"/>
              </a:ext>
            </a:extLst>
          </p:cNvPr>
          <p:cNvPicPr>
            <a:picLocks noChangeAspect="1"/>
          </p:cNvPicPr>
          <p:nvPr/>
        </p:nvPicPr>
        <p:blipFill rotWithShape="1">
          <a:blip r:embed="rId4"/>
          <a:srcRect l="-76" t="25567" r="4215" b="20093"/>
          <a:stretch/>
        </p:blipFill>
        <p:spPr>
          <a:xfrm>
            <a:off x="0" y="-4248"/>
            <a:ext cx="12192000" cy="4581128"/>
          </a:xfrm>
          <a:prstGeom prst="rect">
            <a:avLst/>
          </a:prstGeom>
        </p:spPr>
      </p:pic>
    </p:spTree>
    <p:extLst>
      <p:ext uri="{BB962C8B-B14F-4D97-AF65-F5344CB8AC3E}">
        <p14:creationId xmlns:p14="http://schemas.microsoft.com/office/powerpoint/2010/main" val="4184736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Rak koppling 107">
            <a:extLst>
              <a:ext uri="{FF2B5EF4-FFF2-40B4-BE49-F238E27FC236}">
                <a16:creationId xmlns:a16="http://schemas.microsoft.com/office/drawing/2014/main" id="{708FC9F0-6ACB-480C-92E5-E4B7F9099DF7}"/>
              </a:ext>
            </a:extLst>
          </p:cNvPr>
          <p:cNvCxnSpPr/>
          <p:nvPr/>
        </p:nvCxnSpPr>
        <p:spPr>
          <a:xfrm>
            <a:off x="267552" y="3068960"/>
            <a:ext cx="11928648"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ubrik 1">
            <a:extLst>
              <a:ext uri="{FF2B5EF4-FFF2-40B4-BE49-F238E27FC236}">
                <a16:creationId xmlns:a16="http://schemas.microsoft.com/office/drawing/2014/main" id="{6E413FBA-41AB-4C2B-84AA-47CB9FA48595}"/>
              </a:ext>
            </a:extLst>
          </p:cNvPr>
          <p:cNvSpPr>
            <a:spLocks noGrp="1"/>
          </p:cNvSpPr>
          <p:nvPr>
            <p:ph type="title"/>
          </p:nvPr>
        </p:nvSpPr>
        <p:spPr>
          <a:xfrm>
            <a:off x="653589" y="524788"/>
            <a:ext cx="10972800" cy="1143000"/>
          </a:xfrm>
        </p:spPr>
        <p:txBody>
          <a:bodyPr/>
          <a:lstStyle/>
          <a:p>
            <a:r>
              <a:rPr lang="sv-SE" dirty="0"/>
              <a:t>Att </a:t>
            </a:r>
            <a:r>
              <a:rPr lang="sv-SE" dirty="0" err="1"/>
              <a:t>processkartlägga</a:t>
            </a:r>
            <a:r>
              <a:rPr lang="sv-SE" dirty="0"/>
              <a:t> med oss</a:t>
            </a:r>
          </a:p>
        </p:txBody>
      </p:sp>
      <p:pic>
        <p:nvPicPr>
          <p:cNvPr id="5" name="Picture 2">
            <a:extLst>
              <a:ext uri="{FF2B5EF4-FFF2-40B4-BE49-F238E27FC236}">
                <a16:creationId xmlns:a16="http://schemas.microsoft.com/office/drawing/2014/main" id="{89CBA533-2C69-4846-B64E-58F762B6D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0928" y="5805264"/>
            <a:ext cx="1174240" cy="39108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pic>
      <p:sp>
        <p:nvSpPr>
          <p:cNvPr id="6" name="Rektangel 5">
            <a:extLst>
              <a:ext uri="{FF2B5EF4-FFF2-40B4-BE49-F238E27FC236}">
                <a16:creationId xmlns:a16="http://schemas.microsoft.com/office/drawing/2014/main" id="{AD92273B-1603-400A-BB60-91AD466840EE}"/>
              </a:ext>
            </a:extLst>
          </p:cNvPr>
          <p:cNvSpPr/>
          <p:nvPr/>
        </p:nvSpPr>
        <p:spPr>
          <a:xfrm>
            <a:off x="5591944" y="2685751"/>
            <a:ext cx="1200444" cy="755975"/>
          </a:xfrm>
          <a:prstGeom prst="rect">
            <a:avLst/>
          </a:prstGeom>
          <a:solidFill>
            <a:schemeClr val="accent1"/>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a:solidFill>
                  <a:schemeClr val="tx1"/>
                </a:solidFill>
              </a:rPr>
              <a:t>Kund och workshopledare kartlägger nuläge</a:t>
            </a:r>
          </a:p>
        </p:txBody>
      </p:sp>
      <p:sp>
        <p:nvSpPr>
          <p:cNvPr id="7" name="Flödesschema: Begränsare 6">
            <a:extLst>
              <a:ext uri="{FF2B5EF4-FFF2-40B4-BE49-F238E27FC236}">
                <a16:creationId xmlns:a16="http://schemas.microsoft.com/office/drawing/2014/main" id="{C073B1FF-EFBF-415C-B8EA-C0F68ED7EEFB}"/>
              </a:ext>
            </a:extLst>
          </p:cNvPr>
          <p:cNvSpPr/>
          <p:nvPr/>
        </p:nvSpPr>
        <p:spPr>
          <a:xfrm>
            <a:off x="1357527" y="2236547"/>
            <a:ext cx="847462" cy="440691"/>
          </a:xfrm>
          <a:prstGeom prst="flowChartTerminator">
            <a:avLst/>
          </a:prstGeom>
          <a:solidFill>
            <a:schemeClr val="accent2"/>
          </a:solidFill>
          <a:ln>
            <a:solidFill>
              <a:schemeClr val="accent2">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a:solidFill>
                  <a:schemeClr val="tx1"/>
                </a:solidFill>
              </a:rPr>
              <a:t>Start</a:t>
            </a:r>
          </a:p>
        </p:txBody>
      </p:sp>
      <p:sp>
        <p:nvSpPr>
          <p:cNvPr id="9" name="Flödesschema: Lagring med direkt åtkomst 8">
            <a:extLst>
              <a:ext uri="{FF2B5EF4-FFF2-40B4-BE49-F238E27FC236}">
                <a16:creationId xmlns:a16="http://schemas.microsoft.com/office/drawing/2014/main" id="{451EBE4E-DE81-426A-B888-862E7115FE04}"/>
              </a:ext>
            </a:extLst>
          </p:cNvPr>
          <p:cNvSpPr/>
          <p:nvPr/>
        </p:nvSpPr>
        <p:spPr>
          <a:xfrm>
            <a:off x="10452967" y="4515581"/>
            <a:ext cx="1280371" cy="524604"/>
          </a:xfrm>
          <a:prstGeom prst="flowChartMagneticDrum">
            <a:avLst/>
          </a:prstGeom>
          <a:solidFill>
            <a:schemeClr val="accent1"/>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a:solidFill>
                  <a:schemeClr val="tx1"/>
                </a:solidFill>
              </a:rPr>
              <a:t>Power-</a:t>
            </a:r>
            <a:r>
              <a:rPr lang="sv-SE" sz="900" dirty="0" err="1">
                <a:solidFill>
                  <a:schemeClr val="tx1"/>
                </a:solidFill>
              </a:rPr>
              <a:t>point</a:t>
            </a:r>
            <a:endParaRPr lang="sv-SE" sz="900" dirty="0">
              <a:solidFill>
                <a:schemeClr val="tx1"/>
              </a:solidFill>
            </a:endParaRPr>
          </a:p>
        </p:txBody>
      </p:sp>
      <p:sp>
        <p:nvSpPr>
          <p:cNvPr id="15" name="Rektangel 14">
            <a:extLst>
              <a:ext uri="{FF2B5EF4-FFF2-40B4-BE49-F238E27FC236}">
                <a16:creationId xmlns:a16="http://schemas.microsoft.com/office/drawing/2014/main" id="{E58A2AB0-358A-4B8F-9C07-CDA0A8B5491C}"/>
              </a:ext>
            </a:extLst>
          </p:cNvPr>
          <p:cNvSpPr/>
          <p:nvPr/>
        </p:nvSpPr>
        <p:spPr>
          <a:xfrm>
            <a:off x="4079776" y="2684947"/>
            <a:ext cx="1224136" cy="755975"/>
          </a:xfrm>
          <a:prstGeom prst="rect">
            <a:avLst/>
          </a:prstGeom>
          <a:solidFill>
            <a:schemeClr val="accent1"/>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a:solidFill>
                  <a:schemeClr val="tx1"/>
                </a:solidFill>
              </a:rPr>
              <a:t>Beställnings-process </a:t>
            </a:r>
          </a:p>
          <a:p>
            <a:pPr algn="ctr"/>
            <a:r>
              <a:rPr lang="sv-SE" sz="900" dirty="0">
                <a:solidFill>
                  <a:schemeClr val="tx1"/>
                </a:solidFill>
              </a:rPr>
              <a:t>e-tjänst</a:t>
            </a:r>
          </a:p>
        </p:txBody>
      </p:sp>
      <p:cxnSp>
        <p:nvCxnSpPr>
          <p:cNvPr id="16" name="Rak koppling 15">
            <a:extLst>
              <a:ext uri="{FF2B5EF4-FFF2-40B4-BE49-F238E27FC236}">
                <a16:creationId xmlns:a16="http://schemas.microsoft.com/office/drawing/2014/main" id="{2937D996-9BAA-4082-8673-DC72C2F2FEF0}"/>
              </a:ext>
            </a:extLst>
          </p:cNvPr>
          <p:cNvCxnSpPr>
            <a:cxnSpLocks/>
          </p:cNvCxnSpPr>
          <p:nvPr/>
        </p:nvCxnSpPr>
        <p:spPr>
          <a:xfrm>
            <a:off x="4223792" y="2697495"/>
            <a:ext cx="0" cy="747734"/>
          </a:xfrm>
          <a:prstGeom prst="line">
            <a:avLst/>
          </a:prstGeom>
          <a:solidFill>
            <a:schemeClr val="accent1"/>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cxnSp>
      <p:cxnSp>
        <p:nvCxnSpPr>
          <p:cNvPr id="17" name="Rak koppling 16">
            <a:extLst>
              <a:ext uri="{FF2B5EF4-FFF2-40B4-BE49-F238E27FC236}">
                <a16:creationId xmlns:a16="http://schemas.microsoft.com/office/drawing/2014/main" id="{0825AD8D-1927-4B74-A236-64FB45975321}"/>
              </a:ext>
            </a:extLst>
          </p:cNvPr>
          <p:cNvCxnSpPr>
            <a:cxnSpLocks/>
          </p:cNvCxnSpPr>
          <p:nvPr/>
        </p:nvCxnSpPr>
        <p:spPr>
          <a:xfrm>
            <a:off x="5140385" y="2684947"/>
            <a:ext cx="0" cy="745534"/>
          </a:xfrm>
          <a:prstGeom prst="line">
            <a:avLst/>
          </a:prstGeom>
          <a:ln>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sp>
        <p:nvSpPr>
          <p:cNvPr id="19" name="Rektangel 18">
            <a:extLst>
              <a:ext uri="{FF2B5EF4-FFF2-40B4-BE49-F238E27FC236}">
                <a16:creationId xmlns:a16="http://schemas.microsoft.com/office/drawing/2014/main" id="{FBC3F578-04BE-418F-82FC-3CD2F17609D5}"/>
              </a:ext>
            </a:extLst>
          </p:cNvPr>
          <p:cNvSpPr/>
          <p:nvPr/>
        </p:nvSpPr>
        <p:spPr>
          <a:xfrm>
            <a:off x="7248128" y="2096961"/>
            <a:ext cx="1224136" cy="755975"/>
          </a:xfrm>
          <a:prstGeom prst="rect">
            <a:avLst/>
          </a:prstGeom>
          <a:solidFill>
            <a:schemeClr val="accent2"/>
          </a:solidFill>
          <a:ln>
            <a:solidFill>
              <a:schemeClr val="accent2">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a:solidFill>
                  <a:schemeClr val="tx1"/>
                </a:solidFill>
              </a:rPr>
              <a:t>Kund reder ut frågor kopplat till arbetssätt</a:t>
            </a:r>
          </a:p>
        </p:txBody>
      </p:sp>
      <p:sp>
        <p:nvSpPr>
          <p:cNvPr id="20" name="Rektangel 19">
            <a:extLst>
              <a:ext uri="{FF2B5EF4-FFF2-40B4-BE49-F238E27FC236}">
                <a16:creationId xmlns:a16="http://schemas.microsoft.com/office/drawing/2014/main" id="{2AEEA59B-9274-42A1-9E7B-434F00A56BB0}"/>
              </a:ext>
            </a:extLst>
          </p:cNvPr>
          <p:cNvSpPr/>
          <p:nvPr/>
        </p:nvSpPr>
        <p:spPr>
          <a:xfrm>
            <a:off x="8904312" y="2693445"/>
            <a:ext cx="1224136" cy="755975"/>
          </a:xfrm>
          <a:prstGeom prst="rect">
            <a:avLst/>
          </a:prstGeom>
          <a:solidFill>
            <a:schemeClr val="accent1"/>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a:solidFill>
                  <a:schemeClr val="tx1"/>
                </a:solidFill>
              </a:rPr>
              <a:t>Kund och workshopledare kartlägger </a:t>
            </a:r>
            <a:r>
              <a:rPr lang="sv-SE" sz="900" dirty="0" err="1">
                <a:solidFill>
                  <a:schemeClr val="tx1"/>
                </a:solidFill>
              </a:rPr>
              <a:t>nyläge</a:t>
            </a:r>
            <a:endParaRPr lang="sv-SE" sz="900" dirty="0">
              <a:solidFill>
                <a:schemeClr val="tx1"/>
              </a:solidFill>
            </a:endParaRPr>
          </a:p>
        </p:txBody>
      </p:sp>
      <p:sp>
        <p:nvSpPr>
          <p:cNvPr id="23" name="Rektangel 22">
            <a:extLst>
              <a:ext uri="{FF2B5EF4-FFF2-40B4-BE49-F238E27FC236}">
                <a16:creationId xmlns:a16="http://schemas.microsoft.com/office/drawing/2014/main" id="{6E6A2A49-44D0-463A-B34F-A36FF893234D}"/>
              </a:ext>
            </a:extLst>
          </p:cNvPr>
          <p:cNvSpPr/>
          <p:nvPr/>
        </p:nvSpPr>
        <p:spPr>
          <a:xfrm>
            <a:off x="10481084" y="3356992"/>
            <a:ext cx="1224136" cy="755975"/>
          </a:xfrm>
          <a:prstGeom prst="rect">
            <a:avLst/>
          </a:prstGeom>
          <a:solidFill>
            <a:schemeClr val="accent1"/>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a:solidFill>
                  <a:schemeClr val="tx1"/>
                </a:solidFill>
              </a:rPr>
              <a:t>Workshopledare renritar </a:t>
            </a:r>
            <a:r>
              <a:rPr lang="sv-SE" sz="900" dirty="0" err="1">
                <a:solidFill>
                  <a:schemeClr val="tx1"/>
                </a:solidFill>
              </a:rPr>
              <a:t>nyläge</a:t>
            </a:r>
            <a:endParaRPr lang="sv-SE" sz="900" dirty="0">
              <a:solidFill>
                <a:schemeClr val="tx1"/>
              </a:solidFill>
            </a:endParaRPr>
          </a:p>
        </p:txBody>
      </p:sp>
      <p:sp>
        <p:nvSpPr>
          <p:cNvPr id="109" name="textruta 108">
            <a:extLst>
              <a:ext uri="{FF2B5EF4-FFF2-40B4-BE49-F238E27FC236}">
                <a16:creationId xmlns:a16="http://schemas.microsoft.com/office/drawing/2014/main" id="{D3083326-3949-44BF-8C88-0F3C9C1143E5}"/>
              </a:ext>
            </a:extLst>
          </p:cNvPr>
          <p:cNvSpPr txBox="1"/>
          <p:nvPr/>
        </p:nvSpPr>
        <p:spPr>
          <a:xfrm>
            <a:off x="164496" y="2318393"/>
            <a:ext cx="595035" cy="276999"/>
          </a:xfrm>
          <a:prstGeom prst="rect">
            <a:avLst/>
          </a:prstGeom>
          <a:noFill/>
        </p:spPr>
        <p:txBody>
          <a:bodyPr wrap="none" rtlCol="0">
            <a:spAutoFit/>
          </a:bodyPr>
          <a:lstStyle/>
          <a:p>
            <a:r>
              <a:rPr lang="sv-SE" sz="1200" dirty="0">
                <a:latin typeface="+mj-lt"/>
              </a:rPr>
              <a:t>Kund</a:t>
            </a:r>
          </a:p>
        </p:txBody>
      </p:sp>
      <p:cxnSp>
        <p:nvCxnSpPr>
          <p:cNvPr id="110" name="Rak koppling 109">
            <a:extLst>
              <a:ext uri="{FF2B5EF4-FFF2-40B4-BE49-F238E27FC236}">
                <a16:creationId xmlns:a16="http://schemas.microsoft.com/office/drawing/2014/main" id="{168A4512-9DE7-4D2D-AC35-B06AC5E19DD0}"/>
              </a:ext>
            </a:extLst>
          </p:cNvPr>
          <p:cNvCxnSpPr/>
          <p:nvPr/>
        </p:nvCxnSpPr>
        <p:spPr>
          <a:xfrm>
            <a:off x="267552" y="4377593"/>
            <a:ext cx="11928648"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1" name="Rak koppling 110">
            <a:extLst>
              <a:ext uri="{FF2B5EF4-FFF2-40B4-BE49-F238E27FC236}">
                <a16:creationId xmlns:a16="http://schemas.microsoft.com/office/drawing/2014/main" id="{8BDCAE75-55F3-4C29-AF97-54A035401C58}"/>
              </a:ext>
            </a:extLst>
          </p:cNvPr>
          <p:cNvCxnSpPr/>
          <p:nvPr/>
        </p:nvCxnSpPr>
        <p:spPr>
          <a:xfrm>
            <a:off x="263352" y="1844824"/>
            <a:ext cx="11928648"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5" name="textruta 114">
            <a:extLst>
              <a:ext uri="{FF2B5EF4-FFF2-40B4-BE49-F238E27FC236}">
                <a16:creationId xmlns:a16="http://schemas.microsoft.com/office/drawing/2014/main" id="{09929C6F-829D-4419-A879-819C8A184F82}"/>
              </a:ext>
            </a:extLst>
          </p:cNvPr>
          <p:cNvSpPr txBox="1"/>
          <p:nvPr/>
        </p:nvSpPr>
        <p:spPr>
          <a:xfrm>
            <a:off x="251103" y="3488199"/>
            <a:ext cx="1156214" cy="276999"/>
          </a:xfrm>
          <a:prstGeom prst="rect">
            <a:avLst/>
          </a:prstGeom>
          <a:noFill/>
        </p:spPr>
        <p:txBody>
          <a:bodyPr wrap="none" rtlCol="0">
            <a:spAutoFit/>
          </a:bodyPr>
          <a:lstStyle/>
          <a:p>
            <a:r>
              <a:rPr lang="sv-SE" sz="1200" dirty="0">
                <a:latin typeface="+mj-lt"/>
              </a:rPr>
              <a:t>Verksamhet</a:t>
            </a:r>
          </a:p>
        </p:txBody>
      </p:sp>
      <p:sp>
        <p:nvSpPr>
          <p:cNvPr id="116" name="textruta 115">
            <a:extLst>
              <a:ext uri="{FF2B5EF4-FFF2-40B4-BE49-F238E27FC236}">
                <a16:creationId xmlns:a16="http://schemas.microsoft.com/office/drawing/2014/main" id="{6D0D5058-984C-477D-AFE5-C299C74D08E1}"/>
              </a:ext>
            </a:extLst>
          </p:cNvPr>
          <p:cNvSpPr txBox="1"/>
          <p:nvPr/>
        </p:nvSpPr>
        <p:spPr>
          <a:xfrm>
            <a:off x="267552" y="4725144"/>
            <a:ext cx="768159" cy="276999"/>
          </a:xfrm>
          <a:prstGeom prst="rect">
            <a:avLst/>
          </a:prstGeom>
          <a:noFill/>
        </p:spPr>
        <p:txBody>
          <a:bodyPr wrap="none" rtlCol="0">
            <a:spAutoFit/>
          </a:bodyPr>
          <a:lstStyle/>
          <a:p>
            <a:r>
              <a:rPr lang="sv-SE" sz="1200" dirty="0">
                <a:latin typeface="+mj-lt"/>
              </a:rPr>
              <a:t>System</a:t>
            </a:r>
          </a:p>
        </p:txBody>
      </p:sp>
      <p:cxnSp>
        <p:nvCxnSpPr>
          <p:cNvPr id="117" name="Rak koppling 116">
            <a:extLst>
              <a:ext uri="{FF2B5EF4-FFF2-40B4-BE49-F238E27FC236}">
                <a16:creationId xmlns:a16="http://schemas.microsoft.com/office/drawing/2014/main" id="{D8984CC4-644D-4ED8-82E1-C45111C31F11}"/>
              </a:ext>
            </a:extLst>
          </p:cNvPr>
          <p:cNvCxnSpPr/>
          <p:nvPr/>
        </p:nvCxnSpPr>
        <p:spPr>
          <a:xfrm>
            <a:off x="263352" y="5229200"/>
            <a:ext cx="11928648"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Koppling: vinklad 9">
            <a:extLst>
              <a:ext uri="{FF2B5EF4-FFF2-40B4-BE49-F238E27FC236}">
                <a16:creationId xmlns:a16="http://schemas.microsoft.com/office/drawing/2014/main" id="{2DA35EED-DC03-47EC-8663-E1487440EC65}"/>
              </a:ext>
            </a:extLst>
          </p:cNvPr>
          <p:cNvCxnSpPr>
            <a:cxnSpLocks/>
            <a:stCxn id="78" idx="3"/>
            <a:endCxn id="15" idx="1"/>
          </p:cNvCxnSpPr>
          <p:nvPr/>
        </p:nvCxnSpPr>
        <p:spPr>
          <a:xfrm>
            <a:off x="3696044" y="2454189"/>
            <a:ext cx="383732" cy="608746"/>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3" name="Koppling: vinklad 12">
            <a:extLst>
              <a:ext uri="{FF2B5EF4-FFF2-40B4-BE49-F238E27FC236}">
                <a16:creationId xmlns:a16="http://schemas.microsoft.com/office/drawing/2014/main" id="{C59BA91D-CEAE-42B6-9657-AFA18285A3CF}"/>
              </a:ext>
            </a:extLst>
          </p:cNvPr>
          <p:cNvCxnSpPr>
            <a:cxnSpLocks/>
            <a:stCxn id="15" idx="3"/>
            <a:endCxn id="6" idx="1"/>
          </p:cNvCxnSpPr>
          <p:nvPr/>
        </p:nvCxnSpPr>
        <p:spPr>
          <a:xfrm>
            <a:off x="5303912" y="3062935"/>
            <a:ext cx="288032" cy="804"/>
          </a:xfrm>
          <a:prstGeom prst="bent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8" name="Koppling: vinklad 17">
            <a:extLst>
              <a:ext uri="{FF2B5EF4-FFF2-40B4-BE49-F238E27FC236}">
                <a16:creationId xmlns:a16="http://schemas.microsoft.com/office/drawing/2014/main" id="{DE277000-1F10-4EAE-85CD-D2CE057AFB01}"/>
              </a:ext>
            </a:extLst>
          </p:cNvPr>
          <p:cNvCxnSpPr>
            <a:stCxn id="6" idx="3"/>
            <a:endCxn id="19" idx="1"/>
          </p:cNvCxnSpPr>
          <p:nvPr/>
        </p:nvCxnSpPr>
        <p:spPr>
          <a:xfrm flipV="1">
            <a:off x="6792388" y="2474949"/>
            <a:ext cx="455740" cy="588790"/>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4" name="Koppling: vinklad 23">
            <a:extLst>
              <a:ext uri="{FF2B5EF4-FFF2-40B4-BE49-F238E27FC236}">
                <a16:creationId xmlns:a16="http://schemas.microsoft.com/office/drawing/2014/main" id="{31EAD316-9576-407E-A796-A9E180F76409}"/>
              </a:ext>
            </a:extLst>
          </p:cNvPr>
          <p:cNvCxnSpPr>
            <a:stCxn id="19" idx="3"/>
            <a:endCxn id="20" idx="1"/>
          </p:cNvCxnSpPr>
          <p:nvPr/>
        </p:nvCxnSpPr>
        <p:spPr>
          <a:xfrm>
            <a:off x="8472264" y="2474949"/>
            <a:ext cx="432048" cy="596484"/>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6" name="Koppling: vinklad 25">
            <a:extLst>
              <a:ext uri="{FF2B5EF4-FFF2-40B4-BE49-F238E27FC236}">
                <a16:creationId xmlns:a16="http://schemas.microsoft.com/office/drawing/2014/main" id="{EAA075B0-AD98-4790-8613-0075EB59FB27}"/>
              </a:ext>
            </a:extLst>
          </p:cNvPr>
          <p:cNvCxnSpPr>
            <a:cxnSpLocks/>
            <a:stCxn id="20" idx="3"/>
            <a:endCxn id="23" idx="1"/>
          </p:cNvCxnSpPr>
          <p:nvPr/>
        </p:nvCxnSpPr>
        <p:spPr>
          <a:xfrm>
            <a:off x="10128448" y="3071433"/>
            <a:ext cx="352636" cy="663547"/>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8" name="Koppling: vinklad 27">
            <a:extLst>
              <a:ext uri="{FF2B5EF4-FFF2-40B4-BE49-F238E27FC236}">
                <a16:creationId xmlns:a16="http://schemas.microsoft.com/office/drawing/2014/main" id="{F78A6BC8-5A39-4F4A-880C-9008162DF564}"/>
              </a:ext>
            </a:extLst>
          </p:cNvPr>
          <p:cNvCxnSpPr>
            <a:cxnSpLocks/>
            <a:stCxn id="23" idx="2"/>
            <a:endCxn id="9" idx="0"/>
          </p:cNvCxnSpPr>
          <p:nvPr/>
        </p:nvCxnSpPr>
        <p:spPr>
          <a:xfrm rot="16200000" flipH="1">
            <a:off x="10891845" y="4314273"/>
            <a:ext cx="402614" cy="1"/>
          </a:xfrm>
          <a:prstGeom prst="bent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0" name="Koppling: vinklad 29">
            <a:extLst>
              <a:ext uri="{FF2B5EF4-FFF2-40B4-BE49-F238E27FC236}">
                <a16:creationId xmlns:a16="http://schemas.microsoft.com/office/drawing/2014/main" id="{3567BB5F-F755-49D5-8055-296CA6AA1263}"/>
              </a:ext>
            </a:extLst>
          </p:cNvPr>
          <p:cNvCxnSpPr>
            <a:cxnSpLocks/>
            <a:stCxn id="23" idx="3"/>
          </p:cNvCxnSpPr>
          <p:nvPr/>
        </p:nvCxnSpPr>
        <p:spPr>
          <a:xfrm flipV="1">
            <a:off x="11705220" y="3733877"/>
            <a:ext cx="223428" cy="1103"/>
          </a:xfrm>
          <a:prstGeom prst="bent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sp>
        <p:nvSpPr>
          <p:cNvPr id="54" name="Rektangel 53">
            <a:extLst>
              <a:ext uri="{FF2B5EF4-FFF2-40B4-BE49-F238E27FC236}">
                <a16:creationId xmlns:a16="http://schemas.microsoft.com/office/drawing/2014/main" id="{925BFF2F-8703-4136-8222-0A689101DD91}"/>
              </a:ext>
            </a:extLst>
          </p:cNvPr>
          <p:cNvSpPr/>
          <p:nvPr/>
        </p:nvSpPr>
        <p:spPr>
          <a:xfrm>
            <a:off x="10470844" y="2063952"/>
            <a:ext cx="1224136" cy="755975"/>
          </a:xfrm>
          <a:prstGeom prst="rect">
            <a:avLst/>
          </a:prstGeom>
          <a:solidFill>
            <a:schemeClr val="accent2"/>
          </a:solidFill>
          <a:ln>
            <a:solidFill>
              <a:schemeClr val="accent2">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a:solidFill>
                  <a:schemeClr val="tx1"/>
                </a:solidFill>
              </a:rPr>
              <a:t>Kund reder ut frågor kopplat till arbetssätt</a:t>
            </a:r>
          </a:p>
        </p:txBody>
      </p:sp>
      <p:cxnSp>
        <p:nvCxnSpPr>
          <p:cNvPr id="49" name="Koppling: vinklad 48">
            <a:extLst>
              <a:ext uri="{FF2B5EF4-FFF2-40B4-BE49-F238E27FC236}">
                <a16:creationId xmlns:a16="http://schemas.microsoft.com/office/drawing/2014/main" id="{D5238C26-FC9E-40E4-B861-F95E8E534DDD}"/>
              </a:ext>
            </a:extLst>
          </p:cNvPr>
          <p:cNvCxnSpPr>
            <a:cxnSpLocks/>
            <a:stCxn id="20" idx="3"/>
            <a:endCxn id="54" idx="1"/>
          </p:cNvCxnSpPr>
          <p:nvPr/>
        </p:nvCxnSpPr>
        <p:spPr>
          <a:xfrm flipV="1">
            <a:off x="10128448" y="2441940"/>
            <a:ext cx="342396" cy="629493"/>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74" name="Koppling: vinklad 73">
            <a:extLst>
              <a:ext uri="{FF2B5EF4-FFF2-40B4-BE49-F238E27FC236}">
                <a16:creationId xmlns:a16="http://schemas.microsoft.com/office/drawing/2014/main" id="{40304EDB-CC5B-47D1-9600-136C24EDA1A9}"/>
              </a:ext>
            </a:extLst>
          </p:cNvPr>
          <p:cNvCxnSpPr>
            <a:cxnSpLocks/>
          </p:cNvCxnSpPr>
          <p:nvPr/>
        </p:nvCxnSpPr>
        <p:spPr>
          <a:xfrm flipV="1">
            <a:off x="11694980" y="2419785"/>
            <a:ext cx="223428" cy="1103"/>
          </a:xfrm>
          <a:prstGeom prst="bent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sp>
        <p:nvSpPr>
          <p:cNvPr id="78" name="Rektangel 77">
            <a:extLst>
              <a:ext uri="{FF2B5EF4-FFF2-40B4-BE49-F238E27FC236}">
                <a16:creationId xmlns:a16="http://schemas.microsoft.com/office/drawing/2014/main" id="{66602882-B8D5-4F6B-84C4-C0980814F67F}"/>
              </a:ext>
            </a:extLst>
          </p:cNvPr>
          <p:cNvSpPr/>
          <p:nvPr/>
        </p:nvSpPr>
        <p:spPr>
          <a:xfrm>
            <a:off x="2495600" y="2076201"/>
            <a:ext cx="1200444" cy="755975"/>
          </a:xfrm>
          <a:prstGeom prst="rect">
            <a:avLst/>
          </a:prstGeom>
          <a:solidFill>
            <a:schemeClr val="accent2"/>
          </a:solidFill>
          <a:ln>
            <a:solidFill>
              <a:schemeClr val="accent2">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a:solidFill>
                  <a:schemeClr val="tx1"/>
                </a:solidFill>
              </a:rPr>
              <a:t>Kund ser behov av process-kartläggning</a:t>
            </a:r>
          </a:p>
        </p:txBody>
      </p:sp>
      <p:cxnSp>
        <p:nvCxnSpPr>
          <p:cNvPr id="72" name="Rak pilkoppling 71">
            <a:extLst>
              <a:ext uri="{FF2B5EF4-FFF2-40B4-BE49-F238E27FC236}">
                <a16:creationId xmlns:a16="http://schemas.microsoft.com/office/drawing/2014/main" id="{60668448-5B9E-482E-A6E0-3A515E1DB2B2}"/>
              </a:ext>
            </a:extLst>
          </p:cNvPr>
          <p:cNvCxnSpPr>
            <a:stCxn id="7" idx="3"/>
            <a:endCxn id="78" idx="1"/>
          </p:cNvCxnSpPr>
          <p:nvPr/>
        </p:nvCxnSpPr>
        <p:spPr>
          <a:xfrm flipV="1">
            <a:off x="2204989" y="2454189"/>
            <a:ext cx="290611" cy="270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9479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Rak koppling 38">
            <a:extLst>
              <a:ext uri="{FF2B5EF4-FFF2-40B4-BE49-F238E27FC236}">
                <a16:creationId xmlns:a16="http://schemas.microsoft.com/office/drawing/2014/main" id="{EDBB0367-713E-4D80-A2D6-578B042BAF2E}"/>
              </a:ext>
            </a:extLst>
          </p:cNvPr>
          <p:cNvCxnSpPr/>
          <p:nvPr/>
        </p:nvCxnSpPr>
        <p:spPr>
          <a:xfrm>
            <a:off x="267552" y="3068960"/>
            <a:ext cx="11928648"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Rak koppling 40">
            <a:extLst>
              <a:ext uri="{FF2B5EF4-FFF2-40B4-BE49-F238E27FC236}">
                <a16:creationId xmlns:a16="http://schemas.microsoft.com/office/drawing/2014/main" id="{20F3BD5A-049D-4F11-83F3-23924B496E4D}"/>
              </a:ext>
            </a:extLst>
          </p:cNvPr>
          <p:cNvCxnSpPr/>
          <p:nvPr/>
        </p:nvCxnSpPr>
        <p:spPr>
          <a:xfrm>
            <a:off x="267552" y="4377593"/>
            <a:ext cx="11928648"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ubrik 1">
            <a:extLst>
              <a:ext uri="{FF2B5EF4-FFF2-40B4-BE49-F238E27FC236}">
                <a16:creationId xmlns:a16="http://schemas.microsoft.com/office/drawing/2014/main" id="{6E413FBA-41AB-4C2B-84AA-47CB9FA48595}"/>
              </a:ext>
            </a:extLst>
          </p:cNvPr>
          <p:cNvSpPr>
            <a:spLocks noGrp="1"/>
          </p:cNvSpPr>
          <p:nvPr>
            <p:ph type="title"/>
          </p:nvPr>
        </p:nvSpPr>
        <p:spPr>
          <a:xfrm>
            <a:off x="653589" y="524788"/>
            <a:ext cx="10972800" cy="1143000"/>
          </a:xfrm>
        </p:spPr>
        <p:txBody>
          <a:bodyPr/>
          <a:lstStyle/>
          <a:p>
            <a:r>
              <a:rPr lang="sv-SE" dirty="0"/>
              <a:t>Att </a:t>
            </a:r>
            <a:r>
              <a:rPr lang="sv-SE" dirty="0" err="1"/>
              <a:t>processkartlägga</a:t>
            </a:r>
            <a:r>
              <a:rPr lang="sv-SE" dirty="0"/>
              <a:t> med oss</a:t>
            </a:r>
          </a:p>
        </p:txBody>
      </p:sp>
      <p:pic>
        <p:nvPicPr>
          <p:cNvPr id="5" name="Picture 2">
            <a:extLst>
              <a:ext uri="{FF2B5EF4-FFF2-40B4-BE49-F238E27FC236}">
                <a16:creationId xmlns:a16="http://schemas.microsoft.com/office/drawing/2014/main" id="{89CBA533-2C69-4846-B64E-58F762B6D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0928" y="5805264"/>
            <a:ext cx="1174240" cy="39108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pic>
      <p:sp>
        <p:nvSpPr>
          <p:cNvPr id="8" name="Flödesschema: Beslut 7">
            <a:extLst>
              <a:ext uri="{FF2B5EF4-FFF2-40B4-BE49-F238E27FC236}">
                <a16:creationId xmlns:a16="http://schemas.microsoft.com/office/drawing/2014/main" id="{0EBD7568-E852-4D6D-8645-DC42A6D9B925}"/>
              </a:ext>
            </a:extLst>
          </p:cNvPr>
          <p:cNvSpPr/>
          <p:nvPr/>
        </p:nvSpPr>
        <p:spPr>
          <a:xfrm>
            <a:off x="3427014" y="2058616"/>
            <a:ext cx="916928" cy="789677"/>
          </a:xfrm>
          <a:prstGeom prst="flowChartDecision">
            <a:avLst/>
          </a:prstGeom>
          <a:solidFill>
            <a:schemeClr val="accent2"/>
          </a:solidFill>
          <a:ln>
            <a:solidFill>
              <a:schemeClr val="accent2">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900" dirty="0">
              <a:solidFill>
                <a:schemeClr val="tx1"/>
              </a:solidFill>
            </a:endParaRPr>
          </a:p>
        </p:txBody>
      </p:sp>
      <p:sp>
        <p:nvSpPr>
          <p:cNvPr id="13" name="textruta 12">
            <a:extLst>
              <a:ext uri="{FF2B5EF4-FFF2-40B4-BE49-F238E27FC236}">
                <a16:creationId xmlns:a16="http://schemas.microsoft.com/office/drawing/2014/main" id="{9BB358CF-3850-4FB2-ACDD-20BFD39B36A6}"/>
              </a:ext>
            </a:extLst>
          </p:cNvPr>
          <p:cNvSpPr txBox="1"/>
          <p:nvPr/>
        </p:nvSpPr>
        <p:spPr>
          <a:xfrm>
            <a:off x="5271743" y="3099809"/>
            <a:ext cx="311513" cy="2308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v-SE" sz="900" dirty="0"/>
              <a:t>Ja</a:t>
            </a:r>
          </a:p>
        </p:txBody>
      </p:sp>
      <p:sp>
        <p:nvSpPr>
          <p:cNvPr id="14" name="textruta 13">
            <a:extLst>
              <a:ext uri="{FF2B5EF4-FFF2-40B4-BE49-F238E27FC236}">
                <a16:creationId xmlns:a16="http://schemas.microsoft.com/office/drawing/2014/main" id="{2FAC8010-F3DD-4790-87EF-AC8ECB1D2FA6}"/>
              </a:ext>
            </a:extLst>
          </p:cNvPr>
          <p:cNvSpPr txBox="1"/>
          <p:nvPr/>
        </p:nvSpPr>
        <p:spPr>
          <a:xfrm>
            <a:off x="4286645" y="2246376"/>
            <a:ext cx="433978" cy="2308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v-SE" sz="900" dirty="0"/>
              <a:t>Nej</a:t>
            </a:r>
          </a:p>
        </p:txBody>
      </p:sp>
      <p:sp>
        <p:nvSpPr>
          <p:cNvPr id="22" name="Rektangel 21">
            <a:extLst>
              <a:ext uri="{FF2B5EF4-FFF2-40B4-BE49-F238E27FC236}">
                <a16:creationId xmlns:a16="http://schemas.microsoft.com/office/drawing/2014/main" id="{A6E30A81-160A-4869-8957-EFC5055FABA4}"/>
              </a:ext>
            </a:extLst>
          </p:cNvPr>
          <p:cNvSpPr/>
          <p:nvPr/>
        </p:nvSpPr>
        <p:spPr>
          <a:xfrm>
            <a:off x="7626170" y="2114909"/>
            <a:ext cx="1224136" cy="755975"/>
          </a:xfrm>
          <a:prstGeom prst="rect">
            <a:avLst/>
          </a:prstGeom>
          <a:solidFill>
            <a:schemeClr val="accent2"/>
          </a:solidFill>
          <a:ln>
            <a:solidFill>
              <a:schemeClr val="accent2">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a:solidFill>
                  <a:schemeClr val="tx1"/>
                </a:solidFill>
              </a:rPr>
              <a:t>Kund får processkarta</a:t>
            </a:r>
          </a:p>
        </p:txBody>
      </p:sp>
      <p:sp>
        <p:nvSpPr>
          <p:cNvPr id="83" name="Rektangel 82">
            <a:extLst>
              <a:ext uri="{FF2B5EF4-FFF2-40B4-BE49-F238E27FC236}">
                <a16:creationId xmlns:a16="http://schemas.microsoft.com/office/drawing/2014/main" id="{080933AD-EE34-4F13-8F89-2DFBB0B4295B}"/>
              </a:ext>
            </a:extLst>
          </p:cNvPr>
          <p:cNvSpPr/>
          <p:nvPr/>
        </p:nvSpPr>
        <p:spPr>
          <a:xfrm>
            <a:off x="4602938" y="2672191"/>
            <a:ext cx="1224136" cy="755975"/>
          </a:xfrm>
          <a:prstGeom prst="rect">
            <a:avLst/>
          </a:prstGeom>
          <a:solidFill>
            <a:schemeClr val="accent1"/>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a:solidFill>
                  <a:schemeClr val="tx1"/>
                </a:solidFill>
              </a:rPr>
              <a:t>Kund och workshopledare kartlägger </a:t>
            </a:r>
            <a:r>
              <a:rPr lang="sv-SE" sz="900" dirty="0" err="1">
                <a:solidFill>
                  <a:schemeClr val="tx1"/>
                </a:solidFill>
              </a:rPr>
              <a:t>nyläge</a:t>
            </a:r>
            <a:endParaRPr lang="sv-SE" sz="900" dirty="0">
              <a:solidFill>
                <a:schemeClr val="tx1"/>
              </a:solidFill>
            </a:endParaRPr>
          </a:p>
        </p:txBody>
      </p:sp>
      <p:sp>
        <p:nvSpPr>
          <p:cNvPr id="87" name="Rektangel 86">
            <a:extLst>
              <a:ext uri="{FF2B5EF4-FFF2-40B4-BE49-F238E27FC236}">
                <a16:creationId xmlns:a16="http://schemas.microsoft.com/office/drawing/2014/main" id="{3E115D71-8BE2-4A78-BF9B-E90CA3CFC368}"/>
              </a:ext>
            </a:extLst>
          </p:cNvPr>
          <p:cNvSpPr/>
          <p:nvPr/>
        </p:nvSpPr>
        <p:spPr>
          <a:xfrm>
            <a:off x="6106739" y="3140968"/>
            <a:ext cx="1224136" cy="755975"/>
          </a:xfrm>
          <a:prstGeom prst="rect">
            <a:avLst/>
          </a:prstGeom>
          <a:solidFill>
            <a:schemeClr val="accent1"/>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a:solidFill>
                  <a:schemeClr val="tx1"/>
                </a:solidFill>
              </a:rPr>
              <a:t>Workshopledare skickar ut processkarta</a:t>
            </a:r>
          </a:p>
        </p:txBody>
      </p:sp>
      <p:sp>
        <p:nvSpPr>
          <p:cNvPr id="91" name="textruta 90">
            <a:extLst>
              <a:ext uri="{FF2B5EF4-FFF2-40B4-BE49-F238E27FC236}">
                <a16:creationId xmlns:a16="http://schemas.microsoft.com/office/drawing/2014/main" id="{471AD5EC-C84A-4E63-B599-163B43AD68D4}"/>
              </a:ext>
            </a:extLst>
          </p:cNvPr>
          <p:cNvSpPr txBox="1"/>
          <p:nvPr/>
        </p:nvSpPr>
        <p:spPr>
          <a:xfrm>
            <a:off x="3547491" y="2265733"/>
            <a:ext cx="788724" cy="369332"/>
          </a:xfrm>
          <a:prstGeom prst="rect">
            <a:avLst/>
          </a:prstGeom>
          <a:noFill/>
        </p:spPr>
        <p:txBody>
          <a:bodyPr wrap="square" rtlCol="0">
            <a:spAutoFit/>
          </a:bodyPr>
          <a:lstStyle/>
          <a:p>
            <a:r>
              <a:rPr lang="sv-SE" sz="900" dirty="0"/>
              <a:t>Leverans-</a:t>
            </a:r>
          </a:p>
          <a:p>
            <a:r>
              <a:rPr lang="sv-SE" sz="900" dirty="0"/>
              <a:t>godkänd?</a:t>
            </a:r>
          </a:p>
        </p:txBody>
      </p:sp>
      <p:sp>
        <p:nvSpPr>
          <p:cNvPr id="94" name="Rektangel 93">
            <a:extLst>
              <a:ext uri="{FF2B5EF4-FFF2-40B4-BE49-F238E27FC236}">
                <a16:creationId xmlns:a16="http://schemas.microsoft.com/office/drawing/2014/main" id="{0053A3D4-7467-4401-AF15-79C71F53E69F}"/>
              </a:ext>
            </a:extLst>
          </p:cNvPr>
          <p:cNvSpPr/>
          <p:nvPr/>
        </p:nvSpPr>
        <p:spPr>
          <a:xfrm>
            <a:off x="9185143" y="2112384"/>
            <a:ext cx="1224136" cy="755975"/>
          </a:xfrm>
          <a:prstGeom prst="rect">
            <a:avLst/>
          </a:prstGeom>
          <a:solidFill>
            <a:schemeClr val="accent2"/>
          </a:solidFill>
          <a:ln>
            <a:solidFill>
              <a:schemeClr val="accent2">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a:solidFill>
                  <a:schemeClr val="tx1"/>
                </a:solidFill>
              </a:rPr>
              <a:t>Förvaltning av processkarta</a:t>
            </a:r>
          </a:p>
        </p:txBody>
      </p:sp>
      <p:cxnSp>
        <p:nvCxnSpPr>
          <p:cNvPr id="95" name="Rak koppling 94">
            <a:extLst>
              <a:ext uri="{FF2B5EF4-FFF2-40B4-BE49-F238E27FC236}">
                <a16:creationId xmlns:a16="http://schemas.microsoft.com/office/drawing/2014/main" id="{C3F7E53B-F262-4506-B8C4-6DBA685F0CC7}"/>
              </a:ext>
            </a:extLst>
          </p:cNvPr>
          <p:cNvCxnSpPr>
            <a:cxnSpLocks/>
          </p:cNvCxnSpPr>
          <p:nvPr/>
        </p:nvCxnSpPr>
        <p:spPr>
          <a:xfrm>
            <a:off x="9329159" y="2124932"/>
            <a:ext cx="0" cy="746816"/>
          </a:xfrm>
          <a:prstGeom prst="line">
            <a:avLst/>
          </a:prstGeom>
          <a:ln>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cxnSp>
        <p:nvCxnSpPr>
          <p:cNvPr id="96" name="Rak koppling 95">
            <a:extLst>
              <a:ext uri="{FF2B5EF4-FFF2-40B4-BE49-F238E27FC236}">
                <a16:creationId xmlns:a16="http://schemas.microsoft.com/office/drawing/2014/main" id="{CC8E8D62-F8AB-48AF-94F2-2FB2054843EA}"/>
              </a:ext>
            </a:extLst>
          </p:cNvPr>
          <p:cNvCxnSpPr>
            <a:cxnSpLocks/>
          </p:cNvCxnSpPr>
          <p:nvPr/>
        </p:nvCxnSpPr>
        <p:spPr>
          <a:xfrm>
            <a:off x="10281379" y="2124932"/>
            <a:ext cx="0" cy="745534"/>
          </a:xfrm>
          <a:prstGeom prst="line">
            <a:avLst/>
          </a:prstGeom>
          <a:ln>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sp>
        <p:nvSpPr>
          <p:cNvPr id="99" name="Flödesschema: Begränsare 98">
            <a:extLst>
              <a:ext uri="{FF2B5EF4-FFF2-40B4-BE49-F238E27FC236}">
                <a16:creationId xmlns:a16="http://schemas.microsoft.com/office/drawing/2014/main" id="{49D7B176-FCCE-4993-9706-3FCB5A90146F}"/>
              </a:ext>
            </a:extLst>
          </p:cNvPr>
          <p:cNvSpPr/>
          <p:nvPr/>
        </p:nvSpPr>
        <p:spPr>
          <a:xfrm>
            <a:off x="10744116" y="2270025"/>
            <a:ext cx="847462" cy="440691"/>
          </a:xfrm>
          <a:prstGeom prst="flowChartTerminator">
            <a:avLst/>
          </a:prstGeom>
          <a:solidFill>
            <a:schemeClr val="accent2"/>
          </a:solidFill>
          <a:ln>
            <a:solidFill>
              <a:schemeClr val="accent2">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a:solidFill>
                  <a:schemeClr val="tx1"/>
                </a:solidFill>
              </a:rPr>
              <a:t>Stop</a:t>
            </a:r>
          </a:p>
        </p:txBody>
      </p:sp>
      <p:sp>
        <p:nvSpPr>
          <p:cNvPr id="34" name="Rektangel 33">
            <a:extLst>
              <a:ext uri="{FF2B5EF4-FFF2-40B4-BE49-F238E27FC236}">
                <a16:creationId xmlns:a16="http://schemas.microsoft.com/office/drawing/2014/main" id="{7749CB60-1584-455B-AB6B-19075FCD0E77}"/>
              </a:ext>
            </a:extLst>
          </p:cNvPr>
          <p:cNvSpPr/>
          <p:nvPr/>
        </p:nvSpPr>
        <p:spPr>
          <a:xfrm>
            <a:off x="1843989" y="2690972"/>
            <a:ext cx="1224136" cy="755975"/>
          </a:xfrm>
          <a:prstGeom prst="rect">
            <a:avLst/>
          </a:prstGeom>
          <a:solidFill>
            <a:schemeClr val="accent1"/>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a:solidFill>
                  <a:schemeClr val="tx1"/>
                </a:solidFill>
              </a:rPr>
              <a:t>Kund och workshopledare granskar processkarta</a:t>
            </a:r>
          </a:p>
        </p:txBody>
      </p:sp>
      <p:sp>
        <p:nvSpPr>
          <p:cNvPr id="40" name="textruta 39">
            <a:extLst>
              <a:ext uri="{FF2B5EF4-FFF2-40B4-BE49-F238E27FC236}">
                <a16:creationId xmlns:a16="http://schemas.microsoft.com/office/drawing/2014/main" id="{271F69B0-2376-4EAB-AF76-CFB4AEDD1FFE}"/>
              </a:ext>
            </a:extLst>
          </p:cNvPr>
          <p:cNvSpPr txBox="1"/>
          <p:nvPr/>
        </p:nvSpPr>
        <p:spPr>
          <a:xfrm>
            <a:off x="164496" y="2318393"/>
            <a:ext cx="595035" cy="276999"/>
          </a:xfrm>
          <a:prstGeom prst="rect">
            <a:avLst/>
          </a:prstGeom>
          <a:noFill/>
        </p:spPr>
        <p:txBody>
          <a:bodyPr wrap="none" rtlCol="0">
            <a:spAutoFit/>
          </a:bodyPr>
          <a:lstStyle/>
          <a:p>
            <a:r>
              <a:rPr lang="sv-SE" sz="1200" dirty="0">
                <a:latin typeface="+mj-lt"/>
              </a:rPr>
              <a:t>Kund</a:t>
            </a:r>
          </a:p>
        </p:txBody>
      </p:sp>
      <p:cxnSp>
        <p:nvCxnSpPr>
          <p:cNvPr id="42" name="Rak koppling 41">
            <a:extLst>
              <a:ext uri="{FF2B5EF4-FFF2-40B4-BE49-F238E27FC236}">
                <a16:creationId xmlns:a16="http://schemas.microsoft.com/office/drawing/2014/main" id="{F997C0D4-4EA0-41AC-919D-115B6C0C8EF5}"/>
              </a:ext>
            </a:extLst>
          </p:cNvPr>
          <p:cNvCxnSpPr/>
          <p:nvPr/>
        </p:nvCxnSpPr>
        <p:spPr>
          <a:xfrm>
            <a:off x="263352" y="1844824"/>
            <a:ext cx="11928648"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textruta 42">
            <a:extLst>
              <a:ext uri="{FF2B5EF4-FFF2-40B4-BE49-F238E27FC236}">
                <a16:creationId xmlns:a16="http://schemas.microsoft.com/office/drawing/2014/main" id="{D5D193C1-768F-46CD-BDF7-A8FF9B4BD46B}"/>
              </a:ext>
            </a:extLst>
          </p:cNvPr>
          <p:cNvSpPr txBox="1"/>
          <p:nvPr/>
        </p:nvSpPr>
        <p:spPr>
          <a:xfrm>
            <a:off x="251103" y="3488199"/>
            <a:ext cx="1156214" cy="276999"/>
          </a:xfrm>
          <a:prstGeom prst="rect">
            <a:avLst/>
          </a:prstGeom>
          <a:noFill/>
        </p:spPr>
        <p:txBody>
          <a:bodyPr wrap="none" rtlCol="0">
            <a:spAutoFit/>
          </a:bodyPr>
          <a:lstStyle/>
          <a:p>
            <a:r>
              <a:rPr lang="sv-SE" sz="1200" dirty="0">
                <a:latin typeface="+mj-lt"/>
              </a:rPr>
              <a:t>Verksamhet</a:t>
            </a:r>
          </a:p>
        </p:txBody>
      </p:sp>
      <p:sp>
        <p:nvSpPr>
          <p:cNvPr id="44" name="textruta 43">
            <a:extLst>
              <a:ext uri="{FF2B5EF4-FFF2-40B4-BE49-F238E27FC236}">
                <a16:creationId xmlns:a16="http://schemas.microsoft.com/office/drawing/2014/main" id="{F147BF5B-61DF-4648-9D81-5FE281BC362A}"/>
              </a:ext>
            </a:extLst>
          </p:cNvPr>
          <p:cNvSpPr txBox="1"/>
          <p:nvPr/>
        </p:nvSpPr>
        <p:spPr>
          <a:xfrm>
            <a:off x="267552" y="4725144"/>
            <a:ext cx="768159" cy="276999"/>
          </a:xfrm>
          <a:prstGeom prst="rect">
            <a:avLst/>
          </a:prstGeom>
          <a:noFill/>
        </p:spPr>
        <p:txBody>
          <a:bodyPr wrap="none" rtlCol="0">
            <a:spAutoFit/>
          </a:bodyPr>
          <a:lstStyle/>
          <a:p>
            <a:r>
              <a:rPr lang="sv-SE" sz="1200" dirty="0">
                <a:latin typeface="+mj-lt"/>
              </a:rPr>
              <a:t>System</a:t>
            </a:r>
          </a:p>
        </p:txBody>
      </p:sp>
      <p:cxnSp>
        <p:nvCxnSpPr>
          <p:cNvPr id="45" name="Rak koppling 44">
            <a:extLst>
              <a:ext uri="{FF2B5EF4-FFF2-40B4-BE49-F238E27FC236}">
                <a16:creationId xmlns:a16="http://schemas.microsoft.com/office/drawing/2014/main" id="{95D6B69A-CCAD-4E24-B396-2C674F684C59}"/>
              </a:ext>
            </a:extLst>
          </p:cNvPr>
          <p:cNvCxnSpPr/>
          <p:nvPr/>
        </p:nvCxnSpPr>
        <p:spPr>
          <a:xfrm>
            <a:off x="263352" y="5229200"/>
            <a:ext cx="11928648"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Flödesschema: Lagring med direkt åtkomst 45">
            <a:extLst>
              <a:ext uri="{FF2B5EF4-FFF2-40B4-BE49-F238E27FC236}">
                <a16:creationId xmlns:a16="http://schemas.microsoft.com/office/drawing/2014/main" id="{F361363A-D35E-40AC-992A-09DA0B3FA518}"/>
              </a:ext>
            </a:extLst>
          </p:cNvPr>
          <p:cNvSpPr/>
          <p:nvPr/>
        </p:nvSpPr>
        <p:spPr>
          <a:xfrm>
            <a:off x="9158452" y="4551539"/>
            <a:ext cx="1277519" cy="524604"/>
          </a:xfrm>
          <a:prstGeom prst="flowChartMagneticDrum">
            <a:avLst/>
          </a:prstGeom>
          <a:solidFill>
            <a:schemeClr val="accent1"/>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a:solidFill>
                  <a:schemeClr val="tx1"/>
                </a:solidFill>
              </a:rPr>
              <a:t>Power-</a:t>
            </a:r>
            <a:r>
              <a:rPr lang="sv-SE" sz="900" dirty="0" err="1">
                <a:solidFill>
                  <a:schemeClr val="tx1"/>
                </a:solidFill>
              </a:rPr>
              <a:t>point</a:t>
            </a:r>
            <a:endParaRPr lang="sv-SE" sz="900" dirty="0">
              <a:solidFill>
                <a:schemeClr val="tx1"/>
              </a:solidFill>
            </a:endParaRPr>
          </a:p>
        </p:txBody>
      </p:sp>
      <p:cxnSp>
        <p:nvCxnSpPr>
          <p:cNvPr id="12" name="Koppling: vinklad 11">
            <a:extLst>
              <a:ext uri="{FF2B5EF4-FFF2-40B4-BE49-F238E27FC236}">
                <a16:creationId xmlns:a16="http://schemas.microsoft.com/office/drawing/2014/main" id="{01DA4352-1FF7-43AD-BFC4-A41AA41BA439}"/>
              </a:ext>
            </a:extLst>
          </p:cNvPr>
          <p:cNvCxnSpPr>
            <a:stCxn id="34" idx="3"/>
            <a:endCxn id="8" idx="1"/>
          </p:cNvCxnSpPr>
          <p:nvPr/>
        </p:nvCxnSpPr>
        <p:spPr>
          <a:xfrm flipV="1">
            <a:off x="3068125" y="2453455"/>
            <a:ext cx="358889" cy="615505"/>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6" name="Koppling: vinklad 15">
            <a:extLst>
              <a:ext uri="{FF2B5EF4-FFF2-40B4-BE49-F238E27FC236}">
                <a16:creationId xmlns:a16="http://schemas.microsoft.com/office/drawing/2014/main" id="{0319F3AD-F961-4F75-B618-7DFA98022DA2}"/>
              </a:ext>
            </a:extLst>
          </p:cNvPr>
          <p:cNvCxnSpPr>
            <a:cxnSpLocks/>
            <a:stCxn id="91" idx="3"/>
            <a:endCxn id="83" idx="1"/>
          </p:cNvCxnSpPr>
          <p:nvPr/>
        </p:nvCxnSpPr>
        <p:spPr>
          <a:xfrm>
            <a:off x="4336215" y="2450399"/>
            <a:ext cx="266723" cy="599780"/>
          </a:xfrm>
          <a:prstGeom prst="bent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0" name="Koppling: vinklad 19">
            <a:extLst>
              <a:ext uri="{FF2B5EF4-FFF2-40B4-BE49-F238E27FC236}">
                <a16:creationId xmlns:a16="http://schemas.microsoft.com/office/drawing/2014/main" id="{1131A797-922D-4F23-B8F8-0F6C496E71C7}"/>
              </a:ext>
            </a:extLst>
          </p:cNvPr>
          <p:cNvCxnSpPr>
            <a:stCxn id="8" idx="2"/>
            <a:endCxn id="87" idx="1"/>
          </p:cNvCxnSpPr>
          <p:nvPr/>
        </p:nvCxnSpPr>
        <p:spPr>
          <a:xfrm rot="16200000" flipH="1">
            <a:off x="4660777" y="2072993"/>
            <a:ext cx="670663" cy="2221261"/>
          </a:xfrm>
          <a:prstGeom prst="bentConnector2">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3" name="Koppling: vinklad 22">
            <a:extLst>
              <a:ext uri="{FF2B5EF4-FFF2-40B4-BE49-F238E27FC236}">
                <a16:creationId xmlns:a16="http://schemas.microsoft.com/office/drawing/2014/main" id="{038D0DA4-7618-4CF2-9C28-A20E8AEABD3A}"/>
              </a:ext>
            </a:extLst>
          </p:cNvPr>
          <p:cNvCxnSpPr>
            <a:cxnSpLocks/>
            <a:stCxn id="83" idx="3"/>
            <a:endCxn id="34" idx="0"/>
          </p:cNvCxnSpPr>
          <p:nvPr/>
        </p:nvCxnSpPr>
        <p:spPr>
          <a:xfrm flipH="1" flipV="1">
            <a:off x="2456057" y="2690972"/>
            <a:ext cx="3371017" cy="359207"/>
          </a:xfrm>
          <a:prstGeom prst="bentConnector4">
            <a:avLst>
              <a:gd name="adj1" fmla="val -4897"/>
              <a:gd name="adj2" fmla="val 305520"/>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5" name="Koppling: vinklad 24">
            <a:extLst>
              <a:ext uri="{FF2B5EF4-FFF2-40B4-BE49-F238E27FC236}">
                <a16:creationId xmlns:a16="http://schemas.microsoft.com/office/drawing/2014/main" id="{851C5717-5B38-4E82-AA3F-5396A150E633}"/>
              </a:ext>
            </a:extLst>
          </p:cNvPr>
          <p:cNvCxnSpPr>
            <a:cxnSpLocks/>
            <a:stCxn id="87" idx="3"/>
            <a:endCxn id="22" idx="1"/>
          </p:cNvCxnSpPr>
          <p:nvPr/>
        </p:nvCxnSpPr>
        <p:spPr>
          <a:xfrm flipV="1">
            <a:off x="7330875" y="2492897"/>
            <a:ext cx="295295" cy="1026059"/>
          </a:xfrm>
          <a:prstGeom prst="bent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7" name="Koppling: vinklad 26">
            <a:extLst>
              <a:ext uri="{FF2B5EF4-FFF2-40B4-BE49-F238E27FC236}">
                <a16:creationId xmlns:a16="http://schemas.microsoft.com/office/drawing/2014/main" id="{2AF38547-3AED-46A0-8164-63D8EEA6B115}"/>
              </a:ext>
            </a:extLst>
          </p:cNvPr>
          <p:cNvCxnSpPr>
            <a:stCxn id="22" idx="3"/>
            <a:endCxn id="94" idx="1"/>
          </p:cNvCxnSpPr>
          <p:nvPr/>
        </p:nvCxnSpPr>
        <p:spPr>
          <a:xfrm flipV="1">
            <a:off x="8850306" y="2490372"/>
            <a:ext cx="334837" cy="2525"/>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9" name="Koppling: vinklad 28">
            <a:extLst>
              <a:ext uri="{FF2B5EF4-FFF2-40B4-BE49-F238E27FC236}">
                <a16:creationId xmlns:a16="http://schemas.microsoft.com/office/drawing/2014/main" id="{498D6402-00A2-408F-9D31-A797242825E4}"/>
              </a:ext>
            </a:extLst>
          </p:cNvPr>
          <p:cNvCxnSpPr>
            <a:stCxn id="94" idx="3"/>
            <a:endCxn id="99" idx="1"/>
          </p:cNvCxnSpPr>
          <p:nvPr/>
        </p:nvCxnSpPr>
        <p:spPr>
          <a:xfrm flipV="1">
            <a:off x="10409279" y="2490371"/>
            <a:ext cx="334837" cy="1"/>
          </a:xfrm>
          <a:prstGeom prst="bentConnector3">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1" name="Koppling: vinklad 30">
            <a:extLst>
              <a:ext uri="{FF2B5EF4-FFF2-40B4-BE49-F238E27FC236}">
                <a16:creationId xmlns:a16="http://schemas.microsoft.com/office/drawing/2014/main" id="{0ED5B870-4B64-4AC0-A615-C16ECF69D1F5}"/>
              </a:ext>
            </a:extLst>
          </p:cNvPr>
          <p:cNvCxnSpPr>
            <a:cxnSpLocks/>
            <a:stCxn id="94" idx="2"/>
            <a:endCxn id="46" idx="0"/>
          </p:cNvCxnSpPr>
          <p:nvPr/>
        </p:nvCxnSpPr>
        <p:spPr>
          <a:xfrm rot="16200000" flipH="1">
            <a:off x="8955621" y="3709948"/>
            <a:ext cx="1683180" cy="1"/>
          </a:xfrm>
          <a:prstGeom prst="bent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sp>
        <p:nvSpPr>
          <p:cNvPr id="77" name="textruta 76">
            <a:extLst>
              <a:ext uri="{FF2B5EF4-FFF2-40B4-BE49-F238E27FC236}">
                <a16:creationId xmlns:a16="http://schemas.microsoft.com/office/drawing/2014/main" id="{1EC77DBB-2DAA-4535-9D4D-4B7D3A374D84}"/>
              </a:ext>
            </a:extLst>
          </p:cNvPr>
          <p:cNvSpPr txBox="1"/>
          <p:nvPr/>
        </p:nvSpPr>
        <p:spPr>
          <a:xfrm>
            <a:off x="3613629" y="3160606"/>
            <a:ext cx="433978" cy="23083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sv-SE" sz="900" dirty="0"/>
              <a:t>Ja</a:t>
            </a:r>
          </a:p>
        </p:txBody>
      </p:sp>
      <p:sp>
        <p:nvSpPr>
          <p:cNvPr id="88" name="Flödesschema: Lagring med direkt åtkomst 87">
            <a:extLst>
              <a:ext uri="{FF2B5EF4-FFF2-40B4-BE49-F238E27FC236}">
                <a16:creationId xmlns:a16="http://schemas.microsoft.com/office/drawing/2014/main" id="{163220A9-73C1-4AAF-AF1B-DCFF48FE999A}"/>
              </a:ext>
            </a:extLst>
          </p:cNvPr>
          <p:cNvSpPr/>
          <p:nvPr/>
        </p:nvSpPr>
        <p:spPr>
          <a:xfrm>
            <a:off x="6080047" y="4530651"/>
            <a:ext cx="1277519" cy="524604"/>
          </a:xfrm>
          <a:prstGeom prst="flowChartMagneticDrum">
            <a:avLst/>
          </a:prstGeom>
          <a:solidFill>
            <a:schemeClr val="accent1"/>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a:solidFill>
                  <a:schemeClr val="tx1"/>
                </a:solidFill>
              </a:rPr>
              <a:t>Outlook</a:t>
            </a:r>
          </a:p>
        </p:txBody>
      </p:sp>
      <p:cxnSp>
        <p:nvCxnSpPr>
          <p:cNvPr id="85" name="Rak pilkoppling 84">
            <a:extLst>
              <a:ext uri="{FF2B5EF4-FFF2-40B4-BE49-F238E27FC236}">
                <a16:creationId xmlns:a16="http://schemas.microsoft.com/office/drawing/2014/main" id="{7A56DA3D-0BD6-41E2-9A4D-0E26886F9FA1}"/>
              </a:ext>
            </a:extLst>
          </p:cNvPr>
          <p:cNvCxnSpPr>
            <a:stCxn id="87" idx="2"/>
            <a:endCxn id="88" idx="0"/>
          </p:cNvCxnSpPr>
          <p:nvPr/>
        </p:nvCxnSpPr>
        <p:spPr>
          <a:xfrm>
            <a:off x="6718807" y="3896943"/>
            <a:ext cx="0" cy="63370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0" name="Flödesschema: Dokument 9">
            <a:extLst>
              <a:ext uri="{FF2B5EF4-FFF2-40B4-BE49-F238E27FC236}">
                <a16:creationId xmlns:a16="http://schemas.microsoft.com/office/drawing/2014/main" id="{579268E9-D1AE-4986-99AD-AF7F9B55AB10}"/>
              </a:ext>
            </a:extLst>
          </p:cNvPr>
          <p:cNvSpPr/>
          <p:nvPr/>
        </p:nvSpPr>
        <p:spPr>
          <a:xfrm>
            <a:off x="6106739" y="3947298"/>
            <a:ext cx="1224136" cy="323393"/>
          </a:xfrm>
          <a:prstGeom prst="flowChartDocument">
            <a:avLst/>
          </a:prstGeom>
          <a:solidFill>
            <a:schemeClr val="accent1"/>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a:solidFill>
                  <a:schemeClr val="tx1"/>
                </a:solidFill>
              </a:rPr>
              <a:t>Processkarta PDF och PPT</a:t>
            </a:r>
          </a:p>
        </p:txBody>
      </p:sp>
      <p:sp>
        <p:nvSpPr>
          <p:cNvPr id="37" name="Flödesschema: Lagring med direkt åtkomst 36">
            <a:extLst>
              <a:ext uri="{FF2B5EF4-FFF2-40B4-BE49-F238E27FC236}">
                <a16:creationId xmlns:a16="http://schemas.microsoft.com/office/drawing/2014/main" id="{486CA8D4-2F3F-4767-B082-FA628BF0413A}"/>
              </a:ext>
            </a:extLst>
          </p:cNvPr>
          <p:cNvSpPr/>
          <p:nvPr/>
        </p:nvSpPr>
        <p:spPr>
          <a:xfrm>
            <a:off x="7599479" y="4523627"/>
            <a:ext cx="1277519" cy="524604"/>
          </a:xfrm>
          <a:prstGeom prst="flowChartMagneticDrum">
            <a:avLst/>
          </a:prstGeom>
          <a:solidFill>
            <a:schemeClr val="accent1"/>
          </a:soli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900" dirty="0">
                <a:solidFill>
                  <a:schemeClr val="tx1"/>
                </a:solidFill>
              </a:rPr>
              <a:t>Outlook</a:t>
            </a:r>
          </a:p>
        </p:txBody>
      </p:sp>
      <p:cxnSp>
        <p:nvCxnSpPr>
          <p:cNvPr id="38" name="Rak pilkoppling 37">
            <a:extLst>
              <a:ext uri="{FF2B5EF4-FFF2-40B4-BE49-F238E27FC236}">
                <a16:creationId xmlns:a16="http://schemas.microsoft.com/office/drawing/2014/main" id="{9F7FF4B9-4CBE-4926-BF9E-EB4695B35E39}"/>
              </a:ext>
            </a:extLst>
          </p:cNvPr>
          <p:cNvCxnSpPr>
            <a:cxnSpLocks/>
            <a:endCxn id="22" idx="2"/>
          </p:cNvCxnSpPr>
          <p:nvPr/>
        </p:nvCxnSpPr>
        <p:spPr>
          <a:xfrm flipV="1">
            <a:off x="8238237" y="2870884"/>
            <a:ext cx="1" cy="165976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0223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4C3002-6233-4F6D-B812-5E4A3ADA2157}"/>
              </a:ext>
            </a:extLst>
          </p:cNvPr>
          <p:cNvSpPr>
            <a:spLocks noGrp="1"/>
          </p:cNvSpPr>
          <p:nvPr>
            <p:ph type="title"/>
          </p:nvPr>
        </p:nvSpPr>
        <p:spPr>
          <a:xfrm>
            <a:off x="719669" y="244014"/>
            <a:ext cx="10238928" cy="1041380"/>
          </a:xfrm>
        </p:spPr>
        <p:txBody>
          <a:bodyPr/>
          <a:lstStyle/>
          <a:p>
            <a:r>
              <a:rPr lang="sv-SE" dirty="0"/>
              <a:t>Finns andra sätt att beskriva samma process</a:t>
            </a:r>
          </a:p>
        </p:txBody>
      </p:sp>
      <p:sp>
        <p:nvSpPr>
          <p:cNvPr id="3" name="Platshållare för text 2">
            <a:extLst>
              <a:ext uri="{FF2B5EF4-FFF2-40B4-BE49-F238E27FC236}">
                <a16:creationId xmlns:a16="http://schemas.microsoft.com/office/drawing/2014/main" id="{39870CCC-7F82-446B-90B0-127BF0BAE477}"/>
              </a:ext>
            </a:extLst>
          </p:cNvPr>
          <p:cNvSpPr>
            <a:spLocks noGrp="1"/>
          </p:cNvSpPr>
          <p:nvPr>
            <p:ph type="body" sz="quarter" idx="10"/>
          </p:nvPr>
        </p:nvSpPr>
        <p:spPr/>
        <p:txBody>
          <a:bodyPr/>
          <a:lstStyle/>
          <a:p>
            <a:endParaRPr lang="sv-SE"/>
          </a:p>
        </p:txBody>
      </p:sp>
      <p:sp>
        <p:nvSpPr>
          <p:cNvPr id="4" name="Platshållare för text 3">
            <a:extLst>
              <a:ext uri="{FF2B5EF4-FFF2-40B4-BE49-F238E27FC236}">
                <a16:creationId xmlns:a16="http://schemas.microsoft.com/office/drawing/2014/main" id="{A0A3077F-0306-49CE-9806-5F0188145432}"/>
              </a:ext>
            </a:extLst>
          </p:cNvPr>
          <p:cNvSpPr>
            <a:spLocks noGrp="1"/>
          </p:cNvSpPr>
          <p:nvPr>
            <p:ph type="body" sz="quarter" idx="11"/>
          </p:nvPr>
        </p:nvSpPr>
        <p:spPr/>
        <p:txBody>
          <a:bodyPr/>
          <a:lstStyle/>
          <a:p>
            <a:endParaRPr lang="sv-SE"/>
          </a:p>
        </p:txBody>
      </p:sp>
      <p:pic>
        <p:nvPicPr>
          <p:cNvPr id="6" name="Bildobjekt 5">
            <a:extLst>
              <a:ext uri="{FF2B5EF4-FFF2-40B4-BE49-F238E27FC236}">
                <a16:creationId xmlns:a16="http://schemas.microsoft.com/office/drawing/2014/main" id="{91E6D156-F609-48DC-BF40-794181D3B205}"/>
              </a:ext>
            </a:extLst>
          </p:cNvPr>
          <p:cNvPicPr>
            <a:picLocks noChangeAspect="1"/>
          </p:cNvPicPr>
          <p:nvPr/>
        </p:nvPicPr>
        <p:blipFill rotWithShape="1">
          <a:blip r:embed="rId3"/>
          <a:srcRect t="4715"/>
          <a:stretch/>
        </p:blipFill>
        <p:spPr>
          <a:xfrm>
            <a:off x="0" y="1317802"/>
            <a:ext cx="12192000" cy="4365104"/>
          </a:xfrm>
          <a:prstGeom prst="rect">
            <a:avLst/>
          </a:prstGeom>
        </p:spPr>
      </p:pic>
      <p:pic>
        <p:nvPicPr>
          <p:cNvPr id="7" name="Picture 2">
            <a:extLst>
              <a:ext uri="{FF2B5EF4-FFF2-40B4-BE49-F238E27FC236}">
                <a16:creationId xmlns:a16="http://schemas.microsoft.com/office/drawing/2014/main" id="{ECFBD34E-9EFB-493B-BFE7-FB8208AA8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0928" y="5805264"/>
            <a:ext cx="1174240" cy="39108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pic>
    </p:spTree>
    <p:extLst>
      <p:ext uri="{BB962C8B-B14F-4D97-AF65-F5344CB8AC3E}">
        <p14:creationId xmlns:p14="http://schemas.microsoft.com/office/powerpoint/2010/main" val="1289832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Bildobjekt 2" descr="En bild som visar bord, inomhus, kontorsmaterial, leksak&#10;&#10;Automatiskt genererad beskrivning">
            <a:extLst>
              <a:ext uri="{FF2B5EF4-FFF2-40B4-BE49-F238E27FC236}">
                <a16:creationId xmlns:a16="http://schemas.microsoft.com/office/drawing/2014/main" id="{FCDF7C95-64B5-4973-B848-9BDF85BFA716}"/>
              </a:ext>
            </a:extLst>
          </p:cNvPr>
          <p:cNvPicPr>
            <a:picLocks noChangeAspect="1"/>
          </p:cNvPicPr>
          <p:nvPr/>
        </p:nvPicPr>
        <p:blipFill rotWithShape="1">
          <a:blip r:embed="rId3">
            <a:alphaModFix amt="20000"/>
          </a:blip>
          <a:srcRect l="307" t="20769" r="307" b="21835"/>
          <a:stretch/>
        </p:blipFill>
        <p:spPr>
          <a:xfrm>
            <a:off x="-27620" y="-190153"/>
            <a:ext cx="12210232" cy="4759636"/>
          </a:xfrm>
          <a:prstGeom prst="rect">
            <a:avLst/>
          </a:prstGeom>
        </p:spPr>
      </p:pic>
      <p:sp>
        <p:nvSpPr>
          <p:cNvPr id="13" name="Rubrik 12"/>
          <p:cNvSpPr>
            <a:spLocks noGrp="1"/>
          </p:cNvSpPr>
          <p:nvPr>
            <p:ph type="title"/>
          </p:nvPr>
        </p:nvSpPr>
        <p:spPr/>
        <p:txBody>
          <a:bodyPr/>
          <a:lstStyle/>
          <a:p>
            <a:r>
              <a:rPr lang="sv-SE" dirty="0"/>
              <a:t>Min roll som </a:t>
            </a:r>
            <a:r>
              <a:rPr lang="sv-SE" dirty="0" err="1"/>
              <a:t>facilitator</a:t>
            </a:r>
            <a:r>
              <a:rPr lang="sv-SE" dirty="0"/>
              <a:t>/workshopledare</a:t>
            </a:r>
          </a:p>
        </p:txBody>
      </p:sp>
      <p:sp>
        <p:nvSpPr>
          <p:cNvPr id="15" name="Platshållare för text 14"/>
          <p:cNvSpPr>
            <a:spLocks noGrp="1"/>
          </p:cNvSpPr>
          <p:nvPr>
            <p:ph type="body" sz="quarter" idx="11"/>
          </p:nvPr>
        </p:nvSpPr>
        <p:spPr/>
        <p:txBody>
          <a:bodyPr/>
          <a:lstStyle/>
          <a:p>
            <a:r>
              <a:rPr lang="sv-SE" sz="1400" dirty="0"/>
              <a:t>Praktik</a:t>
            </a:r>
          </a:p>
        </p:txBody>
      </p:sp>
      <p:pic>
        <p:nvPicPr>
          <p:cNvPr id="1026" name="Picture 2">
            <a:extLst>
              <a:ext uri="{FF2B5EF4-FFF2-40B4-BE49-F238E27FC236}">
                <a16:creationId xmlns:a16="http://schemas.microsoft.com/office/drawing/2014/main" id="{89D298BA-0A3C-4F48-8E55-08EA2C02B9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4232" y="5744853"/>
            <a:ext cx="1509737" cy="517489"/>
          </a:xfrm>
          <a:prstGeom prst="rect">
            <a:avLst/>
          </a:prstGeom>
          <a:noFill/>
          <a:extLst>
            <a:ext uri="{909E8E84-426E-40DD-AFC4-6F175D3DCCD1}">
              <a14:hiddenFill xmlns:a14="http://schemas.microsoft.com/office/drawing/2010/main">
                <a:solidFill>
                  <a:srgbClr val="FFFFFF"/>
                </a:solidFill>
              </a14:hiddenFill>
            </a:ext>
          </a:extLst>
        </p:spPr>
      </p:pic>
      <p:sp>
        <p:nvSpPr>
          <p:cNvPr id="6" name="Platshållare för text 13">
            <a:extLst>
              <a:ext uri="{FF2B5EF4-FFF2-40B4-BE49-F238E27FC236}">
                <a16:creationId xmlns:a16="http://schemas.microsoft.com/office/drawing/2014/main" id="{E0079CF4-017B-43BA-AC63-67A1DEED9825}"/>
              </a:ext>
            </a:extLst>
          </p:cNvPr>
          <p:cNvSpPr>
            <a:spLocks noGrp="1"/>
          </p:cNvSpPr>
          <p:nvPr>
            <p:ph type="body" sz="quarter" idx="10"/>
          </p:nvPr>
        </p:nvSpPr>
        <p:spPr>
          <a:xfrm>
            <a:off x="591096" y="1729532"/>
            <a:ext cx="10972800" cy="2274887"/>
          </a:xfrm>
        </p:spPr>
        <p:txBody>
          <a:bodyPr/>
          <a:lstStyle/>
          <a:p>
            <a:pPr lvl="1"/>
            <a:r>
              <a:rPr lang="sv-SE" dirty="0"/>
              <a:t>Att stötta en grupp för att de ska nå sina gemensamt satta mål</a:t>
            </a:r>
          </a:p>
          <a:p>
            <a:pPr lvl="1"/>
            <a:r>
              <a:rPr lang="sv-SE" dirty="0"/>
              <a:t>Fråga, fråga, fråga!</a:t>
            </a:r>
          </a:p>
          <a:p>
            <a:pPr lvl="1"/>
            <a:r>
              <a:rPr lang="sv-SE" dirty="0"/>
              <a:t>Rita iterativt – ändra allt eftersom</a:t>
            </a:r>
          </a:p>
          <a:p>
            <a:pPr lvl="1"/>
            <a:r>
              <a:rPr lang="sv-SE" dirty="0">
                <a:sym typeface="Wingdings" panose="05000000000000000000" pitchFamily="2" charset="2"/>
              </a:rPr>
              <a:t>Gör det enkelt</a:t>
            </a:r>
            <a:r>
              <a:rPr lang="sv-SE" dirty="0"/>
              <a:t> </a:t>
            </a:r>
          </a:p>
          <a:p>
            <a:pPr lvl="1"/>
            <a:r>
              <a:rPr lang="sv-SE" dirty="0"/>
              <a:t>Bjud in till dans </a:t>
            </a:r>
            <a:r>
              <a:rPr lang="sv-SE" dirty="0">
                <a:sym typeface="Wingdings" panose="05000000000000000000" pitchFamily="2" charset="2"/>
              </a:rPr>
              <a:t></a:t>
            </a:r>
          </a:p>
          <a:p>
            <a:pPr lvl="1"/>
            <a:r>
              <a:rPr lang="sv-SE" dirty="0">
                <a:sym typeface="Wingdings" panose="05000000000000000000" pitchFamily="2" charset="2"/>
              </a:rPr>
              <a:t>Anpassa verktyg och metod baserat på gruppen</a:t>
            </a:r>
            <a:endParaRPr lang="sv-SE" dirty="0"/>
          </a:p>
          <a:p>
            <a:endParaRPr lang="sv-SE" dirty="0"/>
          </a:p>
        </p:txBody>
      </p:sp>
    </p:spTree>
    <p:extLst>
      <p:ext uri="{BB962C8B-B14F-4D97-AF65-F5344CB8AC3E}">
        <p14:creationId xmlns:p14="http://schemas.microsoft.com/office/powerpoint/2010/main" val="1037016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a:xfrm>
            <a:off x="609600" y="2060848"/>
            <a:ext cx="10972800" cy="1143000"/>
          </a:xfrm>
        </p:spPr>
        <p:txBody>
          <a:bodyPr/>
          <a:lstStyle/>
          <a:p>
            <a:pPr algn="ctr"/>
            <a:r>
              <a:rPr lang="sv-SE" dirty="0"/>
              <a:t>Tack för mig!</a:t>
            </a:r>
          </a:p>
        </p:txBody>
      </p:sp>
      <p:sp>
        <p:nvSpPr>
          <p:cNvPr id="15" name="Platshållare för text 14"/>
          <p:cNvSpPr>
            <a:spLocks noGrp="1"/>
          </p:cNvSpPr>
          <p:nvPr>
            <p:ph type="body" sz="quarter" idx="11"/>
          </p:nvPr>
        </p:nvSpPr>
        <p:spPr/>
        <p:txBody>
          <a:bodyPr/>
          <a:lstStyle/>
          <a:p>
            <a:r>
              <a:rPr lang="sv-SE" sz="1400" dirty="0"/>
              <a:t>Praktik</a:t>
            </a:r>
          </a:p>
        </p:txBody>
      </p:sp>
      <p:pic>
        <p:nvPicPr>
          <p:cNvPr id="1026" name="Picture 2">
            <a:extLst>
              <a:ext uri="{FF2B5EF4-FFF2-40B4-BE49-F238E27FC236}">
                <a16:creationId xmlns:a16="http://schemas.microsoft.com/office/drawing/2014/main" id="{89D298BA-0A3C-4F48-8E55-08EA2C02B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744853"/>
            <a:ext cx="1509737" cy="51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9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p:txBody>
          <a:bodyPr/>
          <a:lstStyle/>
          <a:p>
            <a:r>
              <a:rPr lang="sv-SE" dirty="0"/>
              <a:t>Upplägg</a:t>
            </a:r>
          </a:p>
        </p:txBody>
      </p:sp>
      <p:pic>
        <p:nvPicPr>
          <p:cNvPr id="1026" name="Picture 2">
            <a:extLst>
              <a:ext uri="{FF2B5EF4-FFF2-40B4-BE49-F238E27FC236}">
                <a16:creationId xmlns:a16="http://schemas.microsoft.com/office/drawing/2014/main" id="{89D298BA-0A3C-4F48-8E55-08EA2C02B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744853"/>
            <a:ext cx="1509737" cy="517489"/>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rundade hörn 3">
            <a:extLst>
              <a:ext uri="{FF2B5EF4-FFF2-40B4-BE49-F238E27FC236}">
                <a16:creationId xmlns:a16="http://schemas.microsoft.com/office/drawing/2014/main" id="{0F0C37E5-24FA-4F82-A19F-30241C0DC5CB}"/>
              </a:ext>
            </a:extLst>
          </p:cNvPr>
          <p:cNvSpPr/>
          <p:nvPr/>
        </p:nvSpPr>
        <p:spPr>
          <a:xfrm>
            <a:off x="1252348" y="1988840"/>
            <a:ext cx="4015269" cy="1029268"/>
          </a:xfrm>
          <a:prstGeom prst="roundRect">
            <a:avLst>
              <a:gd name="adj" fmla="val 7441"/>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solidFill>
                  <a:srgbClr val="FFFFFF"/>
                </a:solidFill>
                <a:latin typeface="+mj-lt"/>
              </a:rPr>
              <a:t>Grundkunskaper processkartläggning</a:t>
            </a:r>
          </a:p>
        </p:txBody>
      </p:sp>
      <p:sp>
        <p:nvSpPr>
          <p:cNvPr id="11" name="Rektangel: rundade hörn 10">
            <a:extLst>
              <a:ext uri="{FF2B5EF4-FFF2-40B4-BE49-F238E27FC236}">
                <a16:creationId xmlns:a16="http://schemas.microsoft.com/office/drawing/2014/main" id="{957C096C-D246-4D81-BD0D-BD310D42CE7D}"/>
              </a:ext>
            </a:extLst>
          </p:cNvPr>
          <p:cNvSpPr/>
          <p:nvPr/>
        </p:nvSpPr>
        <p:spPr>
          <a:xfrm>
            <a:off x="5412339" y="1988840"/>
            <a:ext cx="1835083" cy="1029268"/>
          </a:xfrm>
          <a:prstGeom prst="roundRect">
            <a:avLst>
              <a:gd name="adj" fmla="val 7441"/>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solidFill>
                  <a:srgbClr val="FFFFFF"/>
                </a:solidFill>
                <a:latin typeface="+mj-lt"/>
              </a:rPr>
              <a:t>Teori</a:t>
            </a:r>
          </a:p>
        </p:txBody>
      </p:sp>
      <p:sp>
        <p:nvSpPr>
          <p:cNvPr id="16" name="Rektangel: rundade hörn 15">
            <a:extLst>
              <a:ext uri="{FF2B5EF4-FFF2-40B4-BE49-F238E27FC236}">
                <a16:creationId xmlns:a16="http://schemas.microsoft.com/office/drawing/2014/main" id="{CC7FF58E-D3EF-497F-8A91-D54521CF66DF}"/>
              </a:ext>
            </a:extLst>
          </p:cNvPr>
          <p:cNvSpPr/>
          <p:nvPr/>
        </p:nvSpPr>
        <p:spPr>
          <a:xfrm>
            <a:off x="7392144" y="1988840"/>
            <a:ext cx="3083002" cy="1029268"/>
          </a:xfrm>
          <a:prstGeom prst="roundRect">
            <a:avLst>
              <a:gd name="adj" fmla="val 7441"/>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solidFill>
                  <a:srgbClr val="FFFFFF"/>
                </a:solidFill>
                <a:latin typeface="+mj-lt"/>
              </a:rPr>
              <a:t>Praktik</a:t>
            </a:r>
          </a:p>
        </p:txBody>
      </p:sp>
      <p:sp>
        <p:nvSpPr>
          <p:cNvPr id="5" name="textruta 4">
            <a:extLst>
              <a:ext uri="{FF2B5EF4-FFF2-40B4-BE49-F238E27FC236}">
                <a16:creationId xmlns:a16="http://schemas.microsoft.com/office/drawing/2014/main" id="{F450FF24-8567-4B44-9888-F201C95E3B92}"/>
              </a:ext>
            </a:extLst>
          </p:cNvPr>
          <p:cNvSpPr txBox="1"/>
          <p:nvPr/>
        </p:nvSpPr>
        <p:spPr>
          <a:xfrm>
            <a:off x="1252348" y="3112297"/>
            <a:ext cx="3924088" cy="523220"/>
          </a:xfrm>
          <a:prstGeom prst="rect">
            <a:avLst/>
          </a:prstGeom>
          <a:noFill/>
        </p:spPr>
        <p:txBody>
          <a:bodyPr wrap="none" rtlCol="0">
            <a:spAutoFit/>
          </a:bodyPr>
          <a:lstStyle/>
          <a:p>
            <a:pPr marL="285750" indent="-285750">
              <a:buFont typeface="Arial" panose="020B0604020202020204" pitchFamily="34" charset="0"/>
              <a:buChar char="•"/>
            </a:pPr>
            <a:r>
              <a:rPr lang="sv-SE" sz="1400" dirty="0"/>
              <a:t>Processkartläggning med kundperspektiv</a:t>
            </a:r>
          </a:p>
          <a:p>
            <a:pPr marL="285750" indent="-285750">
              <a:buFont typeface="Arial" panose="020B0604020202020204" pitchFamily="34" charset="0"/>
              <a:buChar char="•"/>
            </a:pPr>
            <a:r>
              <a:rPr lang="sv-SE" sz="1400" dirty="0"/>
              <a:t>Utmaningar och framgångar</a:t>
            </a:r>
          </a:p>
        </p:txBody>
      </p:sp>
      <p:sp>
        <p:nvSpPr>
          <p:cNvPr id="17" name="textruta 16">
            <a:extLst>
              <a:ext uri="{FF2B5EF4-FFF2-40B4-BE49-F238E27FC236}">
                <a16:creationId xmlns:a16="http://schemas.microsoft.com/office/drawing/2014/main" id="{FDC689B2-C3F0-4DFB-92CB-B0E70454BD36}"/>
              </a:ext>
            </a:extLst>
          </p:cNvPr>
          <p:cNvSpPr txBox="1"/>
          <p:nvPr/>
        </p:nvSpPr>
        <p:spPr>
          <a:xfrm>
            <a:off x="5327392" y="3050741"/>
            <a:ext cx="1885453" cy="523220"/>
          </a:xfrm>
          <a:prstGeom prst="rect">
            <a:avLst/>
          </a:prstGeom>
          <a:noFill/>
        </p:spPr>
        <p:txBody>
          <a:bodyPr wrap="none" rtlCol="0">
            <a:spAutoFit/>
          </a:bodyPr>
          <a:lstStyle/>
          <a:p>
            <a:pPr marL="285750" indent="-285750">
              <a:buFont typeface="Arial" panose="020B0604020202020204" pitchFamily="34" charset="0"/>
              <a:buChar char="•"/>
            </a:pPr>
            <a:r>
              <a:rPr lang="sv-SE" sz="1400" dirty="0"/>
              <a:t>Input och output</a:t>
            </a:r>
          </a:p>
          <a:p>
            <a:pPr marL="285750" indent="-285750">
              <a:buFont typeface="Arial" panose="020B0604020202020204" pitchFamily="34" charset="0"/>
              <a:buChar char="•"/>
            </a:pPr>
            <a:r>
              <a:rPr lang="sv-SE" sz="1400" dirty="0"/>
              <a:t>Symboler</a:t>
            </a:r>
          </a:p>
        </p:txBody>
      </p:sp>
      <p:sp>
        <p:nvSpPr>
          <p:cNvPr id="18" name="textruta 17">
            <a:extLst>
              <a:ext uri="{FF2B5EF4-FFF2-40B4-BE49-F238E27FC236}">
                <a16:creationId xmlns:a16="http://schemas.microsoft.com/office/drawing/2014/main" id="{14D55D9B-EEAB-4E93-AC85-7E1F00167BEB}"/>
              </a:ext>
            </a:extLst>
          </p:cNvPr>
          <p:cNvSpPr txBox="1"/>
          <p:nvPr/>
        </p:nvSpPr>
        <p:spPr>
          <a:xfrm>
            <a:off x="7386170" y="3053665"/>
            <a:ext cx="3094950" cy="523220"/>
          </a:xfrm>
          <a:prstGeom prst="rect">
            <a:avLst/>
          </a:prstGeom>
          <a:noFill/>
        </p:spPr>
        <p:txBody>
          <a:bodyPr wrap="none" rtlCol="0">
            <a:spAutoFit/>
          </a:bodyPr>
          <a:lstStyle/>
          <a:p>
            <a:pPr marL="285750" indent="-285750">
              <a:buFont typeface="Arial" panose="020B0604020202020204" pitchFamily="34" charset="0"/>
              <a:buChar char="•"/>
            </a:pPr>
            <a:r>
              <a:rPr lang="sv-SE" sz="1400" dirty="0"/>
              <a:t>Processkartläggning i Skellefteå</a:t>
            </a:r>
          </a:p>
          <a:p>
            <a:pPr marL="285750" indent="-285750">
              <a:buFont typeface="Arial" panose="020B0604020202020204" pitchFamily="34" charset="0"/>
              <a:buChar char="•"/>
            </a:pPr>
            <a:endParaRPr lang="sv-SE" sz="1400" dirty="0"/>
          </a:p>
        </p:txBody>
      </p:sp>
    </p:spTree>
    <p:extLst>
      <p:ext uri="{BB962C8B-B14F-4D97-AF65-F5344CB8AC3E}">
        <p14:creationId xmlns:p14="http://schemas.microsoft.com/office/powerpoint/2010/main" val="3071659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3" name="Rubrik 12"/>
          <p:cNvSpPr>
            <a:spLocks noGrp="1"/>
          </p:cNvSpPr>
          <p:nvPr>
            <p:ph type="title"/>
          </p:nvPr>
        </p:nvSpPr>
        <p:spPr/>
        <p:txBody>
          <a:bodyPr/>
          <a:lstStyle/>
          <a:p>
            <a:r>
              <a:rPr lang="sv-SE" dirty="0"/>
              <a:t>Processkartläggning med kundperspektiv</a:t>
            </a:r>
          </a:p>
        </p:txBody>
      </p:sp>
      <p:sp>
        <p:nvSpPr>
          <p:cNvPr id="6" name="Platshållare för text 5">
            <a:extLst>
              <a:ext uri="{FF2B5EF4-FFF2-40B4-BE49-F238E27FC236}">
                <a16:creationId xmlns:a16="http://schemas.microsoft.com/office/drawing/2014/main" id="{5DC78153-91A0-426D-89FF-33803E528505}"/>
              </a:ext>
            </a:extLst>
          </p:cNvPr>
          <p:cNvSpPr txBox="1">
            <a:spLocks noGrp="1"/>
          </p:cNvSpPr>
          <p:nvPr>
            <p:ph type="body" sz="quarter" idx="10"/>
          </p:nvPr>
        </p:nvSpPr>
        <p:spPr>
          <a:xfrm>
            <a:off x="736351" y="1772816"/>
            <a:ext cx="10846050" cy="1844608"/>
          </a:xfrm>
          <a:prstGeom prst="rect">
            <a:avLst/>
          </a:prstGeom>
          <a:noFill/>
        </p:spPr>
        <p:txBody>
          <a:bodyPr wrap="square" rtlCol="0">
            <a:spAutoFit/>
          </a:bodyPr>
          <a:lstStyle/>
          <a:p>
            <a:r>
              <a:rPr lang="sv-SE" sz="1800" dirty="0"/>
              <a:t>Processen är central men påverkas av yttre faktorer</a:t>
            </a:r>
          </a:p>
          <a:p>
            <a:r>
              <a:rPr lang="sv-SE" sz="1800" dirty="0"/>
              <a:t>Kunden lika viktig som andra interna aktörer</a:t>
            </a:r>
          </a:p>
          <a:p>
            <a:r>
              <a:rPr lang="sv-SE" sz="1800" dirty="0"/>
              <a:t>Resultatet av processkartläggningen beror på vilka frågor vi ställer</a:t>
            </a:r>
          </a:p>
          <a:p>
            <a:pPr lvl="1"/>
            <a:r>
              <a:rPr lang="sv-SE" sz="1400" dirty="0"/>
              <a:t>Abstraktionsnivå</a:t>
            </a:r>
          </a:p>
          <a:p>
            <a:pPr lvl="1"/>
            <a:r>
              <a:rPr lang="sv-SE" sz="1400" dirty="0"/>
              <a:t>Processens omfång</a:t>
            </a:r>
          </a:p>
        </p:txBody>
      </p:sp>
      <p:sp>
        <p:nvSpPr>
          <p:cNvPr id="15" name="Platshållare för text 14"/>
          <p:cNvSpPr>
            <a:spLocks noGrp="1"/>
          </p:cNvSpPr>
          <p:nvPr>
            <p:ph type="body" sz="quarter" idx="11"/>
          </p:nvPr>
        </p:nvSpPr>
        <p:spPr/>
        <p:txBody>
          <a:bodyPr/>
          <a:lstStyle/>
          <a:p>
            <a:r>
              <a:rPr lang="sv-SE" sz="1400" dirty="0"/>
              <a:t>Grundkunskaper processkartläggning</a:t>
            </a:r>
          </a:p>
        </p:txBody>
      </p:sp>
      <p:pic>
        <p:nvPicPr>
          <p:cNvPr id="1026" name="Picture 2">
            <a:extLst>
              <a:ext uri="{FF2B5EF4-FFF2-40B4-BE49-F238E27FC236}">
                <a16:creationId xmlns:a16="http://schemas.microsoft.com/office/drawing/2014/main" id="{89D298BA-0A3C-4F48-8E55-08EA2C02B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744853"/>
            <a:ext cx="1509737" cy="51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856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3" name="Rubrik 12"/>
          <p:cNvSpPr>
            <a:spLocks noGrp="1"/>
          </p:cNvSpPr>
          <p:nvPr>
            <p:ph type="title"/>
          </p:nvPr>
        </p:nvSpPr>
        <p:spPr>
          <a:xfrm>
            <a:off x="401011" y="416775"/>
            <a:ext cx="10972800" cy="1143000"/>
          </a:xfrm>
        </p:spPr>
        <p:txBody>
          <a:bodyPr/>
          <a:lstStyle/>
          <a:p>
            <a:r>
              <a:rPr lang="sv-SE" dirty="0"/>
              <a:t>Utmaningar och hur vi </a:t>
            </a:r>
            <a:br>
              <a:rPr lang="sv-SE" dirty="0"/>
            </a:br>
            <a:r>
              <a:rPr lang="sv-SE" dirty="0"/>
              <a:t>tacklar dem</a:t>
            </a:r>
          </a:p>
        </p:txBody>
      </p:sp>
      <p:sp>
        <p:nvSpPr>
          <p:cNvPr id="6" name="Platshållare för text 5">
            <a:extLst>
              <a:ext uri="{FF2B5EF4-FFF2-40B4-BE49-F238E27FC236}">
                <a16:creationId xmlns:a16="http://schemas.microsoft.com/office/drawing/2014/main" id="{5DC78153-91A0-426D-89FF-33803E528505}"/>
              </a:ext>
            </a:extLst>
          </p:cNvPr>
          <p:cNvSpPr txBox="1">
            <a:spLocks noGrp="1"/>
          </p:cNvSpPr>
          <p:nvPr>
            <p:ph type="body" sz="quarter" idx="10"/>
          </p:nvPr>
        </p:nvSpPr>
        <p:spPr>
          <a:xfrm>
            <a:off x="1309539" y="1628317"/>
            <a:ext cx="4590304" cy="3101362"/>
          </a:xfrm>
          <a:prstGeom prst="rect">
            <a:avLst/>
          </a:prstGeom>
          <a:noFill/>
        </p:spPr>
        <p:txBody>
          <a:bodyPr wrap="square" rtlCol="0">
            <a:spAutoFit/>
          </a:bodyPr>
          <a:lstStyle/>
          <a:p>
            <a:pPr marL="0" indent="0">
              <a:buNone/>
            </a:pPr>
            <a:r>
              <a:rPr lang="sv-SE" sz="1800" b="1" dirty="0" err="1"/>
              <a:t>Overload</a:t>
            </a:r>
            <a:r>
              <a:rPr lang="sv-SE" sz="1800" b="1" dirty="0"/>
              <a:t>!</a:t>
            </a:r>
            <a:br>
              <a:rPr lang="sv-SE" sz="1800" b="1" dirty="0"/>
            </a:br>
            <a:r>
              <a:rPr lang="sv-SE" sz="1800" dirty="0"/>
              <a:t>Ovana mottagare blir överväldigade av komplexiteten</a:t>
            </a:r>
          </a:p>
          <a:p>
            <a:pPr marL="0" indent="0">
              <a:buNone/>
            </a:pPr>
            <a:r>
              <a:rPr lang="sv-SE" sz="1800" b="1" dirty="0"/>
              <a:t>Hyllvärmare</a:t>
            </a:r>
            <a:br>
              <a:rPr lang="sv-SE" sz="1800" b="1" dirty="0"/>
            </a:br>
            <a:r>
              <a:rPr lang="sv-SE" sz="1800" dirty="0"/>
              <a:t>Processkartläggningen läggs åt sidan och man går tillbaka till gamla arbetssätt</a:t>
            </a:r>
            <a:endParaRPr lang="sv-SE" sz="1800" b="1" dirty="0"/>
          </a:p>
          <a:p>
            <a:pPr marL="0" indent="0">
              <a:buNone/>
            </a:pPr>
            <a:r>
              <a:rPr lang="sv-SE" sz="1800" b="1" dirty="0"/>
              <a:t>Snävt omfång</a:t>
            </a:r>
            <a:br>
              <a:rPr lang="sv-SE" sz="1800" dirty="0"/>
            </a:br>
            <a:r>
              <a:rPr lang="sv-SE" sz="1800" dirty="0"/>
              <a:t>Utgår ifrån verksamhetens behov och utesluter kunden</a:t>
            </a:r>
            <a:br>
              <a:rPr lang="sv-SE" sz="1800" b="1" dirty="0"/>
            </a:br>
            <a:endParaRPr lang="sv-SE" sz="1800" dirty="0"/>
          </a:p>
        </p:txBody>
      </p:sp>
      <p:sp>
        <p:nvSpPr>
          <p:cNvPr id="15" name="Platshållare för text 14"/>
          <p:cNvSpPr>
            <a:spLocks noGrp="1"/>
          </p:cNvSpPr>
          <p:nvPr>
            <p:ph type="body" sz="quarter" idx="11"/>
          </p:nvPr>
        </p:nvSpPr>
        <p:spPr/>
        <p:txBody>
          <a:bodyPr/>
          <a:lstStyle/>
          <a:p>
            <a:r>
              <a:rPr lang="sv-SE" sz="1400" dirty="0"/>
              <a:t>Grundkunskaper processkartläggning</a:t>
            </a:r>
          </a:p>
        </p:txBody>
      </p:sp>
      <p:pic>
        <p:nvPicPr>
          <p:cNvPr id="1026" name="Picture 2">
            <a:extLst>
              <a:ext uri="{FF2B5EF4-FFF2-40B4-BE49-F238E27FC236}">
                <a16:creationId xmlns:a16="http://schemas.microsoft.com/office/drawing/2014/main" id="{89D298BA-0A3C-4F48-8E55-08EA2C02B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744853"/>
            <a:ext cx="1509737" cy="517489"/>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descr="En bild som visar byggnad, trappsteg, tegelsten, bänk&#10;&#10;Automatiskt genererad beskrivning">
            <a:extLst>
              <a:ext uri="{FF2B5EF4-FFF2-40B4-BE49-F238E27FC236}">
                <a16:creationId xmlns:a16="http://schemas.microsoft.com/office/drawing/2014/main" id="{2274AED6-48E6-431D-B7F7-1B21B74C8C68}"/>
              </a:ext>
            </a:extLst>
          </p:cNvPr>
          <p:cNvPicPr>
            <a:picLocks noChangeAspect="1"/>
          </p:cNvPicPr>
          <p:nvPr/>
        </p:nvPicPr>
        <p:blipFill rotWithShape="1">
          <a:blip r:embed="rId4"/>
          <a:srcRect l="17796" r="10155"/>
          <a:stretch/>
        </p:blipFill>
        <p:spPr>
          <a:xfrm>
            <a:off x="6312025" y="-24924"/>
            <a:ext cx="5879976" cy="4590577"/>
          </a:xfrm>
          <a:prstGeom prst="rect">
            <a:avLst/>
          </a:prstGeom>
        </p:spPr>
      </p:pic>
      <p:pic>
        <p:nvPicPr>
          <p:cNvPr id="5" name="Bild 4" descr="Mätare">
            <a:extLst>
              <a:ext uri="{FF2B5EF4-FFF2-40B4-BE49-F238E27FC236}">
                <a16:creationId xmlns:a16="http://schemas.microsoft.com/office/drawing/2014/main" id="{756BDACB-40C5-45D1-AAD5-EE3AD92F9E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6700" y="1550150"/>
            <a:ext cx="749040" cy="749040"/>
          </a:xfrm>
          <a:prstGeom prst="rect">
            <a:avLst/>
          </a:prstGeom>
        </p:spPr>
      </p:pic>
      <p:pic>
        <p:nvPicPr>
          <p:cNvPr id="8" name="Bild 7" descr="Böcker">
            <a:extLst>
              <a:ext uri="{FF2B5EF4-FFF2-40B4-BE49-F238E27FC236}">
                <a16:creationId xmlns:a16="http://schemas.microsoft.com/office/drawing/2014/main" id="{F81AC9A0-F55A-4505-BE22-A46B92754E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9720" y="2574754"/>
            <a:ext cx="783000" cy="783000"/>
          </a:xfrm>
          <a:prstGeom prst="rect">
            <a:avLst/>
          </a:prstGeom>
        </p:spPr>
      </p:pic>
      <p:pic>
        <p:nvPicPr>
          <p:cNvPr id="12" name="Bild 11" descr="Förvirrad person">
            <a:extLst>
              <a:ext uri="{FF2B5EF4-FFF2-40B4-BE49-F238E27FC236}">
                <a16:creationId xmlns:a16="http://schemas.microsoft.com/office/drawing/2014/main" id="{C473E97D-38D5-42DA-A82E-0AA2F7C279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3749" y="3538801"/>
            <a:ext cx="758155" cy="758155"/>
          </a:xfrm>
          <a:prstGeom prst="rect">
            <a:avLst/>
          </a:prstGeom>
        </p:spPr>
      </p:pic>
    </p:spTree>
    <p:extLst>
      <p:ext uri="{BB962C8B-B14F-4D97-AF65-F5344CB8AC3E}">
        <p14:creationId xmlns:p14="http://schemas.microsoft.com/office/powerpoint/2010/main" val="176337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3" name="Rubrik 12"/>
          <p:cNvSpPr>
            <a:spLocks noGrp="1"/>
          </p:cNvSpPr>
          <p:nvPr>
            <p:ph type="title"/>
          </p:nvPr>
        </p:nvSpPr>
        <p:spPr/>
        <p:txBody>
          <a:bodyPr/>
          <a:lstStyle/>
          <a:p>
            <a:r>
              <a:rPr lang="sv-SE" dirty="0"/>
              <a:t>Uppgift</a:t>
            </a:r>
          </a:p>
        </p:txBody>
      </p:sp>
      <p:sp>
        <p:nvSpPr>
          <p:cNvPr id="15" name="Platshållare för text 14"/>
          <p:cNvSpPr>
            <a:spLocks noGrp="1"/>
          </p:cNvSpPr>
          <p:nvPr>
            <p:ph type="body" sz="quarter" idx="11"/>
          </p:nvPr>
        </p:nvSpPr>
        <p:spPr/>
        <p:txBody>
          <a:bodyPr/>
          <a:lstStyle/>
          <a:p>
            <a:r>
              <a:rPr lang="sv-SE" sz="1400" dirty="0"/>
              <a:t>Grundkunskaper processkartläggning</a:t>
            </a:r>
          </a:p>
        </p:txBody>
      </p:sp>
      <p:pic>
        <p:nvPicPr>
          <p:cNvPr id="1026" name="Picture 2">
            <a:extLst>
              <a:ext uri="{FF2B5EF4-FFF2-40B4-BE49-F238E27FC236}">
                <a16:creationId xmlns:a16="http://schemas.microsoft.com/office/drawing/2014/main" id="{89D298BA-0A3C-4F48-8E55-08EA2C02B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744853"/>
            <a:ext cx="1509737" cy="517489"/>
          </a:xfrm>
          <a:prstGeom prst="rect">
            <a:avLst/>
          </a:prstGeom>
          <a:noFill/>
          <a:extLst>
            <a:ext uri="{909E8E84-426E-40DD-AFC4-6F175D3DCCD1}">
              <a14:hiddenFill xmlns:a14="http://schemas.microsoft.com/office/drawing/2010/main">
                <a:solidFill>
                  <a:srgbClr val="FFFFFF"/>
                </a:solidFill>
              </a14:hiddenFill>
            </a:ext>
          </a:extLst>
        </p:spPr>
      </p:pic>
      <p:sp>
        <p:nvSpPr>
          <p:cNvPr id="6" name="Platshållare för text 13">
            <a:extLst>
              <a:ext uri="{FF2B5EF4-FFF2-40B4-BE49-F238E27FC236}">
                <a16:creationId xmlns:a16="http://schemas.microsoft.com/office/drawing/2014/main" id="{E0079CF4-017B-43BA-AC63-67A1DEED9825}"/>
              </a:ext>
            </a:extLst>
          </p:cNvPr>
          <p:cNvSpPr>
            <a:spLocks noGrp="1"/>
          </p:cNvSpPr>
          <p:nvPr>
            <p:ph type="body" sz="quarter" idx="10"/>
          </p:nvPr>
        </p:nvSpPr>
        <p:spPr>
          <a:xfrm>
            <a:off x="609600" y="1874838"/>
            <a:ext cx="10972800" cy="2274887"/>
          </a:xfrm>
        </p:spPr>
        <p:txBody>
          <a:bodyPr/>
          <a:lstStyle/>
          <a:p>
            <a:r>
              <a:rPr lang="sv-SE" dirty="0"/>
              <a:t>Fundera på utmaningar och farhågor som du ser kopplat till processkartläggning</a:t>
            </a:r>
          </a:p>
          <a:p>
            <a:r>
              <a:rPr lang="sv-SE" dirty="0"/>
              <a:t>Skriv i möteschatten</a:t>
            </a:r>
          </a:p>
        </p:txBody>
      </p:sp>
    </p:spTree>
    <p:extLst>
      <p:ext uri="{BB962C8B-B14F-4D97-AF65-F5344CB8AC3E}">
        <p14:creationId xmlns:p14="http://schemas.microsoft.com/office/powerpoint/2010/main" val="857429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3" name="Bildobjekt 2" descr="En bild som visar natur, utomhus, dal, klippa&#10;&#10;Automatiskt genererad beskrivning">
            <a:extLst>
              <a:ext uri="{FF2B5EF4-FFF2-40B4-BE49-F238E27FC236}">
                <a16:creationId xmlns:a16="http://schemas.microsoft.com/office/drawing/2014/main" id="{7708CD37-2BF9-4041-958D-3235A5947032}"/>
              </a:ext>
            </a:extLst>
          </p:cNvPr>
          <p:cNvPicPr>
            <a:picLocks noChangeAspect="1"/>
          </p:cNvPicPr>
          <p:nvPr/>
        </p:nvPicPr>
        <p:blipFill>
          <a:blip r:embed="rId3"/>
          <a:stretch>
            <a:fillRect/>
          </a:stretch>
        </p:blipFill>
        <p:spPr>
          <a:xfrm>
            <a:off x="-1" y="-14064"/>
            <a:ext cx="6126923" cy="4595192"/>
          </a:xfrm>
          <a:prstGeom prst="rect">
            <a:avLst/>
          </a:prstGeom>
        </p:spPr>
      </p:pic>
      <p:sp>
        <p:nvSpPr>
          <p:cNvPr id="13" name="Rubrik 12"/>
          <p:cNvSpPr>
            <a:spLocks noGrp="1"/>
          </p:cNvSpPr>
          <p:nvPr>
            <p:ph type="title"/>
          </p:nvPr>
        </p:nvSpPr>
        <p:spPr>
          <a:xfrm>
            <a:off x="6538077" y="280264"/>
            <a:ext cx="10972800" cy="1143000"/>
          </a:xfrm>
        </p:spPr>
        <p:txBody>
          <a:bodyPr/>
          <a:lstStyle/>
          <a:p>
            <a:r>
              <a:rPr lang="sv-SE" dirty="0"/>
              <a:t>Framgångar</a:t>
            </a:r>
          </a:p>
        </p:txBody>
      </p:sp>
      <p:sp>
        <p:nvSpPr>
          <p:cNvPr id="6" name="Platshållare för text 5">
            <a:extLst>
              <a:ext uri="{FF2B5EF4-FFF2-40B4-BE49-F238E27FC236}">
                <a16:creationId xmlns:a16="http://schemas.microsoft.com/office/drawing/2014/main" id="{5DC78153-91A0-426D-89FF-33803E528505}"/>
              </a:ext>
            </a:extLst>
          </p:cNvPr>
          <p:cNvSpPr txBox="1">
            <a:spLocks noGrp="1"/>
          </p:cNvSpPr>
          <p:nvPr>
            <p:ph type="body" sz="quarter" idx="10"/>
          </p:nvPr>
        </p:nvSpPr>
        <p:spPr>
          <a:xfrm>
            <a:off x="6513984" y="1321447"/>
            <a:ext cx="5705897" cy="2232406"/>
          </a:xfrm>
          <a:prstGeom prst="rect">
            <a:avLst/>
          </a:prstGeom>
          <a:noFill/>
        </p:spPr>
        <p:txBody>
          <a:bodyPr wrap="square" rtlCol="0">
            <a:spAutoFit/>
          </a:bodyPr>
          <a:lstStyle/>
          <a:p>
            <a:r>
              <a:rPr lang="sv-SE" sz="1800" dirty="0"/>
              <a:t>Verksamhetskunskaper</a:t>
            </a:r>
          </a:p>
          <a:p>
            <a:r>
              <a:rPr lang="sv-SE" sz="1800" dirty="0"/>
              <a:t>Problemställningar och förbättringsområden</a:t>
            </a:r>
          </a:p>
          <a:p>
            <a:r>
              <a:rPr lang="sv-SE" sz="1800" dirty="0"/>
              <a:t>Involvera kunden </a:t>
            </a:r>
          </a:p>
          <a:p>
            <a:r>
              <a:rPr lang="sv-SE" sz="1800" dirty="0"/>
              <a:t>Samsyn och gemensamt språk</a:t>
            </a:r>
          </a:p>
          <a:p>
            <a:r>
              <a:rPr lang="sv-SE" sz="1800" dirty="0"/>
              <a:t>Underlag för nyttorealisering och effekt-</a:t>
            </a:r>
            <a:br>
              <a:rPr lang="sv-SE" sz="1800" dirty="0"/>
            </a:br>
            <a:r>
              <a:rPr lang="sv-SE" sz="1800" dirty="0"/>
              <a:t>hemtagning</a:t>
            </a:r>
          </a:p>
        </p:txBody>
      </p:sp>
      <p:sp>
        <p:nvSpPr>
          <p:cNvPr id="15" name="Platshållare för text 14"/>
          <p:cNvSpPr>
            <a:spLocks noGrp="1"/>
          </p:cNvSpPr>
          <p:nvPr>
            <p:ph type="body" sz="quarter" idx="11"/>
          </p:nvPr>
        </p:nvSpPr>
        <p:spPr/>
        <p:txBody>
          <a:bodyPr/>
          <a:lstStyle/>
          <a:p>
            <a:r>
              <a:rPr lang="sv-SE" sz="1400" dirty="0"/>
              <a:t>Grundkunskaper processkartläggning</a:t>
            </a:r>
          </a:p>
        </p:txBody>
      </p:sp>
      <p:pic>
        <p:nvPicPr>
          <p:cNvPr id="1026" name="Picture 2">
            <a:extLst>
              <a:ext uri="{FF2B5EF4-FFF2-40B4-BE49-F238E27FC236}">
                <a16:creationId xmlns:a16="http://schemas.microsoft.com/office/drawing/2014/main" id="{89D298BA-0A3C-4F48-8E55-08EA2C02B9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4232" y="5744853"/>
            <a:ext cx="1509737" cy="51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63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3" name="Rubrik 12"/>
          <p:cNvSpPr>
            <a:spLocks noGrp="1"/>
          </p:cNvSpPr>
          <p:nvPr>
            <p:ph type="title"/>
          </p:nvPr>
        </p:nvSpPr>
        <p:spPr/>
        <p:txBody>
          <a:bodyPr/>
          <a:lstStyle/>
          <a:p>
            <a:r>
              <a:rPr lang="sv-SE" dirty="0"/>
              <a:t>Input och output</a:t>
            </a:r>
          </a:p>
        </p:txBody>
      </p:sp>
      <p:sp>
        <p:nvSpPr>
          <p:cNvPr id="14" name="Platshållare för text 13"/>
          <p:cNvSpPr>
            <a:spLocks noGrp="1"/>
          </p:cNvSpPr>
          <p:nvPr>
            <p:ph type="body" sz="quarter" idx="10"/>
          </p:nvPr>
        </p:nvSpPr>
        <p:spPr>
          <a:xfrm>
            <a:off x="609600" y="1874839"/>
            <a:ext cx="5486400" cy="2274242"/>
          </a:xfrm>
        </p:spPr>
        <p:txBody>
          <a:bodyPr/>
          <a:lstStyle/>
          <a:p>
            <a:r>
              <a:rPr lang="sv-SE" dirty="0"/>
              <a:t>Kunden styr vad som startar en process</a:t>
            </a:r>
          </a:p>
          <a:p>
            <a:r>
              <a:rPr lang="sv-SE" dirty="0"/>
              <a:t>Vilket värde är det som förändras genom processen?</a:t>
            </a:r>
          </a:p>
          <a:p>
            <a:endParaRPr lang="sv-SE" dirty="0"/>
          </a:p>
        </p:txBody>
      </p:sp>
      <p:sp>
        <p:nvSpPr>
          <p:cNvPr id="15" name="Platshållare för text 14"/>
          <p:cNvSpPr>
            <a:spLocks noGrp="1"/>
          </p:cNvSpPr>
          <p:nvPr>
            <p:ph type="body" sz="quarter" idx="11"/>
          </p:nvPr>
        </p:nvSpPr>
        <p:spPr/>
        <p:txBody>
          <a:bodyPr/>
          <a:lstStyle/>
          <a:p>
            <a:r>
              <a:rPr lang="sv-SE" sz="1400" dirty="0"/>
              <a:t>Teori</a:t>
            </a:r>
          </a:p>
        </p:txBody>
      </p:sp>
      <p:pic>
        <p:nvPicPr>
          <p:cNvPr id="1026" name="Picture 2">
            <a:extLst>
              <a:ext uri="{FF2B5EF4-FFF2-40B4-BE49-F238E27FC236}">
                <a16:creationId xmlns:a16="http://schemas.microsoft.com/office/drawing/2014/main" id="{89D298BA-0A3C-4F48-8E55-08EA2C02B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744853"/>
            <a:ext cx="1509737" cy="517489"/>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descr="En bild som visar utomhus, väg, gräs, åker&#10;&#10;Automatiskt genererad beskrivning">
            <a:extLst>
              <a:ext uri="{FF2B5EF4-FFF2-40B4-BE49-F238E27FC236}">
                <a16:creationId xmlns:a16="http://schemas.microsoft.com/office/drawing/2014/main" id="{3DF98EAA-2F12-4B07-A81C-2EF265591C30}"/>
              </a:ext>
            </a:extLst>
          </p:cNvPr>
          <p:cNvPicPr>
            <a:picLocks noChangeAspect="1"/>
          </p:cNvPicPr>
          <p:nvPr/>
        </p:nvPicPr>
        <p:blipFill rotWithShape="1">
          <a:blip r:embed="rId4">
            <a:alphaModFix amt="70000"/>
          </a:blip>
          <a:srcRect t="39854" b="127"/>
          <a:stretch/>
        </p:blipFill>
        <p:spPr>
          <a:xfrm>
            <a:off x="6450033" y="0"/>
            <a:ext cx="5724636" cy="4581128"/>
          </a:xfrm>
          <a:prstGeom prst="rect">
            <a:avLst/>
          </a:prstGeom>
        </p:spPr>
      </p:pic>
    </p:spTree>
    <p:extLst>
      <p:ext uri="{BB962C8B-B14F-4D97-AF65-F5344CB8AC3E}">
        <p14:creationId xmlns:p14="http://schemas.microsoft.com/office/powerpoint/2010/main" val="2111843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3" name="Rubrik 12"/>
          <p:cNvSpPr>
            <a:spLocks noGrp="1"/>
          </p:cNvSpPr>
          <p:nvPr>
            <p:ph type="title"/>
          </p:nvPr>
        </p:nvSpPr>
        <p:spPr>
          <a:xfrm>
            <a:off x="609600" y="728522"/>
            <a:ext cx="10972800" cy="1143000"/>
          </a:xfrm>
        </p:spPr>
        <p:txBody>
          <a:bodyPr/>
          <a:lstStyle/>
          <a:p>
            <a:r>
              <a:rPr lang="sv-SE" dirty="0"/>
              <a:t>Symboler</a:t>
            </a:r>
          </a:p>
        </p:txBody>
      </p:sp>
      <p:sp>
        <p:nvSpPr>
          <p:cNvPr id="15" name="Platshållare för text 14"/>
          <p:cNvSpPr>
            <a:spLocks noGrp="1"/>
          </p:cNvSpPr>
          <p:nvPr>
            <p:ph type="body" sz="quarter" idx="11"/>
          </p:nvPr>
        </p:nvSpPr>
        <p:spPr/>
        <p:txBody>
          <a:bodyPr/>
          <a:lstStyle/>
          <a:p>
            <a:r>
              <a:rPr lang="sv-SE" sz="1400" dirty="0"/>
              <a:t>Teori</a:t>
            </a:r>
          </a:p>
        </p:txBody>
      </p:sp>
      <p:pic>
        <p:nvPicPr>
          <p:cNvPr id="1026" name="Picture 2">
            <a:extLst>
              <a:ext uri="{FF2B5EF4-FFF2-40B4-BE49-F238E27FC236}">
                <a16:creationId xmlns:a16="http://schemas.microsoft.com/office/drawing/2014/main" id="{89D298BA-0A3C-4F48-8E55-08EA2C02B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744853"/>
            <a:ext cx="1509737" cy="517489"/>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a:extLst>
              <a:ext uri="{FF2B5EF4-FFF2-40B4-BE49-F238E27FC236}">
                <a16:creationId xmlns:a16="http://schemas.microsoft.com/office/drawing/2014/main" id="{AD172088-0701-4315-9A3B-665DDFD5FB68}"/>
              </a:ext>
            </a:extLst>
          </p:cNvPr>
          <p:cNvSpPr/>
          <p:nvPr/>
        </p:nvSpPr>
        <p:spPr>
          <a:xfrm>
            <a:off x="2666745" y="2090448"/>
            <a:ext cx="1296144" cy="79208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100" dirty="0">
                <a:solidFill>
                  <a:srgbClr val="FFFFFF"/>
                </a:solidFill>
              </a:rPr>
              <a:t>Aktivitet</a:t>
            </a:r>
          </a:p>
        </p:txBody>
      </p:sp>
      <p:sp>
        <p:nvSpPr>
          <p:cNvPr id="4" name="Flödesschema: Begränsare 3">
            <a:extLst>
              <a:ext uri="{FF2B5EF4-FFF2-40B4-BE49-F238E27FC236}">
                <a16:creationId xmlns:a16="http://schemas.microsoft.com/office/drawing/2014/main" id="{A34244C5-BB24-4A7B-B8E7-E112E1CE86B4}"/>
              </a:ext>
            </a:extLst>
          </p:cNvPr>
          <p:cNvSpPr/>
          <p:nvPr/>
        </p:nvSpPr>
        <p:spPr>
          <a:xfrm>
            <a:off x="1045903" y="2239369"/>
            <a:ext cx="1173621" cy="461743"/>
          </a:xfrm>
          <a:prstGeom prst="flowChartTerminator">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100" dirty="0">
                <a:solidFill>
                  <a:srgbClr val="FFFFFF"/>
                </a:solidFill>
              </a:rPr>
              <a:t>Start/stop</a:t>
            </a:r>
          </a:p>
        </p:txBody>
      </p:sp>
      <p:sp>
        <p:nvSpPr>
          <p:cNvPr id="5" name="Flödesschema: Beslut 4">
            <a:extLst>
              <a:ext uri="{FF2B5EF4-FFF2-40B4-BE49-F238E27FC236}">
                <a16:creationId xmlns:a16="http://schemas.microsoft.com/office/drawing/2014/main" id="{77FE70A9-16E7-415E-A59F-5352C3B55902}"/>
              </a:ext>
            </a:extLst>
          </p:cNvPr>
          <p:cNvSpPr/>
          <p:nvPr/>
        </p:nvSpPr>
        <p:spPr>
          <a:xfrm>
            <a:off x="6096000" y="3255241"/>
            <a:ext cx="970865" cy="827400"/>
          </a:xfrm>
          <a:prstGeom prst="flowChartDecision">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100" dirty="0">
                <a:solidFill>
                  <a:srgbClr val="FFFFFF"/>
                </a:solidFill>
              </a:rPr>
              <a:t>Väg-val</a:t>
            </a:r>
            <a:endParaRPr lang="sv-SE" dirty="0">
              <a:solidFill>
                <a:srgbClr val="FFFFFF"/>
              </a:solidFill>
            </a:endParaRPr>
          </a:p>
        </p:txBody>
      </p:sp>
      <p:sp>
        <p:nvSpPr>
          <p:cNvPr id="6" name="Flödesschema: Lagring med direkt åtkomst 5">
            <a:extLst>
              <a:ext uri="{FF2B5EF4-FFF2-40B4-BE49-F238E27FC236}">
                <a16:creationId xmlns:a16="http://schemas.microsoft.com/office/drawing/2014/main" id="{1562CFA1-8A84-4A59-A806-76EDCFF31241}"/>
              </a:ext>
            </a:extLst>
          </p:cNvPr>
          <p:cNvSpPr/>
          <p:nvPr/>
        </p:nvSpPr>
        <p:spPr>
          <a:xfrm>
            <a:off x="9950017" y="3294053"/>
            <a:ext cx="1440160" cy="749775"/>
          </a:xfrm>
          <a:prstGeom prst="flowChartMagneticDrum">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100" dirty="0">
                <a:solidFill>
                  <a:srgbClr val="FFFFFF"/>
                </a:solidFill>
              </a:rPr>
              <a:t>System, databas</a:t>
            </a:r>
          </a:p>
        </p:txBody>
      </p:sp>
      <p:sp>
        <p:nvSpPr>
          <p:cNvPr id="7" name="Flödesschema: Dokument 6">
            <a:extLst>
              <a:ext uri="{FF2B5EF4-FFF2-40B4-BE49-F238E27FC236}">
                <a16:creationId xmlns:a16="http://schemas.microsoft.com/office/drawing/2014/main" id="{D859AEAB-6E67-49BC-B5B5-EAF246F9532C}"/>
              </a:ext>
            </a:extLst>
          </p:cNvPr>
          <p:cNvSpPr/>
          <p:nvPr/>
        </p:nvSpPr>
        <p:spPr>
          <a:xfrm>
            <a:off x="7718910" y="3261916"/>
            <a:ext cx="1524683" cy="864096"/>
          </a:xfrm>
          <a:prstGeom prst="flowChartDocumen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100" dirty="0">
                <a:solidFill>
                  <a:srgbClr val="FFFFFF"/>
                </a:solidFill>
              </a:rPr>
              <a:t>Dokument</a:t>
            </a:r>
          </a:p>
        </p:txBody>
      </p:sp>
      <p:cxnSp>
        <p:nvCxnSpPr>
          <p:cNvPr id="9" name="Koppling: vinklad 8">
            <a:extLst>
              <a:ext uri="{FF2B5EF4-FFF2-40B4-BE49-F238E27FC236}">
                <a16:creationId xmlns:a16="http://schemas.microsoft.com/office/drawing/2014/main" id="{D0B21F6E-48B3-4673-A548-A136649AC489}"/>
              </a:ext>
            </a:extLst>
          </p:cNvPr>
          <p:cNvCxnSpPr>
            <a:cxnSpLocks/>
            <a:stCxn id="5" idx="0"/>
          </p:cNvCxnSpPr>
          <p:nvPr/>
        </p:nvCxnSpPr>
        <p:spPr>
          <a:xfrm rot="5400000" flipH="1" flipV="1">
            <a:off x="6636720" y="2825096"/>
            <a:ext cx="374859" cy="485432"/>
          </a:xfrm>
          <a:prstGeom prst="bentConnector2">
            <a:avLst/>
          </a:prstGeom>
          <a:ln>
            <a:tailEnd type="triangle"/>
          </a:ln>
        </p:spPr>
        <p:style>
          <a:lnRef idx="2">
            <a:schemeClr val="accent4">
              <a:shade val="50000"/>
            </a:schemeClr>
          </a:lnRef>
          <a:fillRef idx="1">
            <a:schemeClr val="accent4"/>
          </a:fillRef>
          <a:effectRef idx="0">
            <a:schemeClr val="accent4"/>
          </a:effectRef>
          <a:fontRef idx="minor">
            <a:schemeClr val="lt1"/>
          </a:fontRef>
        </p:style>
      </p:cxnSp>
      <p:cxnSp>
        <p:nvCxnSpPr>
          <p:cNvPr id="12" name="Koppling: vinklad 11">
            <a:extLst>
              <a:ext uri="{FF2B5EF4-FFF2-40B4-BE49-F238E27FC236}">
                <a16:creationId xmlns:a16="http://schemas.microsoft.com/office/drawing/2014/main" id="{C0E55A5B-0ECA-42BB-81ED-303EE733C76F}"/>
              </a:ext>
            </a:extLst>
          </p:cNvPr>
          <p:cNvCxnSpPr>
            <a:cxnSpLocks/>
            <a:stCxn id="5" idx="2"/>
          </p:cNvCxnSpPr>
          <p:nvPr/>
        </p:nvCxnSpPr>
        <p:spPr>
          <a:xfrm rot="16200000" flipH="1">
            <a:off x="6658299" y="4005775"/>
            <a:ext cx="331701" cy="485432"/>
          </a:xfrm>
          <a:prstGeom prst="bentConnector2">
            <a:avLst/>
          </a:prstGeom>
          <a:ln>
            <a:tailEnd type="triangle"/>
          </a:ln>
        </p:spPr>
        <p:style>
          <a:lnRef idx="2">
            <a:schemeClr val="accent4">
              <a:shade val="50000"/>
            </a:schemeClr>
          </a:lnRef>
          <a:fillRef idx="1">
            <a:schemeClr val="accent4"/>
          </a:fillRef>
          <a:effectRef idx="0">
            <a:schemeClr val="accent4"/>
          </a:effectRef>
          <a:fontRef idx="minor">
            <a:schemeClr val="lt1"/>
          </a:fontRef>
        </p:style>
      </p:cxnSp>
      <p:sp>
        <p:nvSpPr>
          <p:cNvPr id="17" name="textruta 16">
            <a:extLst>
              <a:ext uri="{FF2B5EF4-FFF2-40B4-BE49-F238E27FC236}">
                <a16:creationId xmlns:a16="http://schemas.microsoft.com/office/drawing/2014/main" id="{1F5219D5-98AE-4562-B991-7F282EE665BF}"/>
              </a:ext>
            </a:extLst>
          </p:cNvPr>
          <p:cNvSpPr txBox="1"/>
          <p:nvPr/>
        </p:nvSpPr>
        <p:spPr>
          <a:xfrm>
            <a:off x="6279746" y="2923540"/>
            <a:ext cx="301686" cy="26161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sv-SE" sz="1100" dirty="0">
                <a:solidFill>
                  <a:srgbClr val="FFFFFF"/>
                </a:solidFill>
              </a:rPr>
              <a:t>Ja</a:t>
            </a:r>
          </a:p>
        </p:txBody>
      </p:sp>
      <p:sp>
        <p:nvSpPr>
          <p:cNvPr id="19" name="textruta 18">
            <a:extLst>
              <a:ext uri="{FF2B5EF4-FFF2-40B4-BE49-F238E27FC236}">
                <a16:creationId xmlns:a16="http://schemas.microsoft.com/office/drawing/2014/main" id="{6453480D-4498-4926-B692-2283CF4EC05A}"/>
              </a:ext>
            </a:extLst>
          </p:cNvPr>
          <p:cNvSpPr txBox="1"/>
          <p:nvPr/>
        </p:nvSpPr>
        <p:spPr>
          <a:xfrm>
            <a:off x="6206281" y="4185897"/>
            <a:ext cx="404278" cy="26161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sv-SE" sz="1100" dirty="0">
                <a:solidFill>
                  <a:srgbClr val="FFFFFF"/>
                </a:solidFill>
              </a:rPr>
              <a:t>Nej</a:t>
            </a:r>
          </a:p>
        </p:txBody>
      </p:sp>
      <p:sp>
        <p:nvSpPr>
          <p:cNvPr id="20" name="Rektangel 19">
            <a:extLst>
              <a:ext uri="{FF2B5EF4-FFF2-40B4-BE49-F238E27FC236}">
                <a16:creationId xmlns:a16="http://schemas.microsoft.com/office/drawing/2014/main" id="{87CD617B-ADDE-45EF-9742-4B367D696260}"/>
              </a:ext>
            </a:extLst>
          </p:cNvPr>
          <p:cNvSpPr/>
          <p:nvPr/>
        </p:nvSpPr>
        <p:spPr>
          <a:xfrm>
            <a:off x="4345705" y="3285312"/>
            <a:ext cx="1296144" cy="79208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100" dirty="0">
                <a:solidFill>
                  <a:srgbClr val="FFFFFF"/>
                </a:solidFill>
              </a:rPr>
              <a:t>Process</a:t>
            </a:r>
          </a:p>
        </p:txBody>
      </p:sp>
      <p:cxnSp>
        <p:nvCxnSpPr>
          <p:cNvPr id="21" name="Rak koppling 20">
            <a:extLst>
              <a:ext uri="{FF2B5EF4-FFF2-40B4-BE49-F238E27FC236}">
                <a16:creationId xmlns:a16="http://schemas.microsoft.com/office/drawing/2014/main" id="{07B7D456-9587-437D-BD23-1585EE845138}"/>
              </a:ext>
            </a:extLst>
          </p:cNvPr>
          <p:cNvCxnSpPr/>
          <p:nvPr/>
        </p:nvCxnSpPr>
        <p:spPr>
          <a:xfrm>
            <a:off x="4570770" y="3285314"/>
            <a:ext cx="0" cy="804633"/>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cxnSp>
        <p:nvCxnSpPr>
          <p:cNvPr id="23" name="Rak koppling 22">
            <a:extLst>
              <a:ext uri="{FF2B5EF4-FFF2-40B4-BE49-F238E27FC236}">
                <a16:creationId xmlns:a16="http://schemas.microsoft.com/office/drawing/2014/main" id="{95244B31-D29C-4B36-B988-29B4F6436E45}"/>
              </a:ext>
            </a:extLst>
          </p:cNvPr>
          <p:cNvCxnSpPr/>
          <p:nvPr/>
        </p:nvCxnSpPr>
        <p:spPr>
          <a:xfrm>
            <a:off x="5443954" y="3285314"/>
            <a:ext cx="0" cy="804633"/>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cxnSp>
        <p:nvCxnSpPr>
          <p:cNvPr id="18" name="Rak koppling 17">
            <a:extLst>
              <a:ext uri="{FF2B5EF4-FFF2-40B4-BE49-F238E27FC236}">
                <a16:creationId xmlns:a16="http://schemas.microsoft.com/office/drawing/2014/main" id="{1BB5E014-AAC6-4136-9AED-AE045F09C05B}"/>
              </a:ext>
            </a:extLst>
          </p:cNvPr>
          <p:cNvCxnSpPr/>
          <p:nvPr/>
        </p:nvCxnSpPr>
        <p:spPr>
          <a:xfrm>
            <a:off x="267552" y="3068960"/>
            <a:ext cx="11928648"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Rak koppling 21">
            <a:extLst>
              <a:ext uri="{FF2B5EF4-FFF2-40B4-BE49-F238E27FC236}">
                <a16:creationId xmlns:a16="http://schemas.microsoft.com/office/drawing/2014/main" id="{03BD0BBE-406E-48AA-9F43-508D5F69374C}"/>
              </a:ext>
            </a:extLst>
          </p:cNvPr>
          <p:cNvCxnSpPr/>
          <p:nvPr/>
        </p:nvCxnSpPr>
        <p:spPr>
          <a:xfrm>
            <a:off x="267552" y="4377593"/>
            <a:ext cx="11928648"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textruta 23">
            <a:extLst>
              <a:ext uri="{FF2B5EF4-FFF2-40B4-BE49-F238E27FC236}">
                <a16:creationId xmlns:a16="http://schemas.microsoft.com/office/drawing/2014/main" id="{33F846A2-F973-4ABF-A60D-F583B39B5F6D}"/>
              </a:ext>
            </a:extLst>
          </p:cNvPr>
          <p:cNvSpPr txBox="1"/>
          <p:nvPr/>
        </p:nvSpPr>
        <p:spPr>
          <a:xfrm>
            <a:off x="164496" y="2318393"/>
            <a:ext cx="595035" cy="276999"/>
          </a:xfrm>
          <a:prstGeom prst="rect">
            <a:avLst/>
          </a:prstGeom>
          <a:noFill/>
        </p:spPr>
        <p:txBody>
          <a:bodyPr wrap="none" rtlCol="0">
            <a:spAutoFit/>
          </a:bodyPr>
          <a:lstStyle/>
          <a:p>
            <a:r>
              <a:rPr lang="sv-SE" sz="1200" dirty="0">
                <a:latin typeface="+mj-lt"/>
              </a:rPr>
              <a:t>Kund</a:t>
            </a:r>
          </a:p>
        </p:txBody>
      </p:sp>
      <p:cxnSp>
        <p:nvCxnSpPr>
          <p:cNvPr id="25" name="Rak koppling 24">
            <a:extLst>
              <a:ext uri="{FF2B5EF4-FFF2-40B4-BE49-F238E27FC236}">
                <a16:creationId xmlns:a16="http://schemas.microsoft.com/office/drawing/2014/main" id="{C169BC27-411D-48B5-AE8E-690EECA6FA12}"/>
              </a:ext>
            </a:extLst>
          </p:cNvPr>
          <p:cNvCxnSpPr/>
          <p:nvPr/>
        </p:nvCxnSpPr>
        <p:spPr>
          <a:xfrm>
            <a:off x="263352" y="1844824"/>
            <a:ext cx="11928648"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textruta 25">
            <a:extLst>
              <a:ext uri="{FF2B5EF4-FFF2-40B4-BE49-F238E27FC236}">
                <a16:creationId xmlns:a16="http://schemas.microsoft.com/office/drawing/2014/main" id="{1D5C4E1E-BF2E-4FF4-9A45-A2CB61F9C2DA}"/>
              </a:ext>
            </a:extLst>
          </p:cNvPr>
          <p:cNvSpPr txBox="1"/>
          <p:nvPr/>
        </p:nvSpPr>
        <p:spPr>
          <a:xfrm>
            <a:off x="251103" y="3488199"/>
            <a:ext cx="1156214" cy="276999"/>
          </a:xfrm>
          <a:prstGeom prst="rect">
            <a:avLst/>
          </a:prstGeom>
          <a:noFill/>
        </p:spPr>
        <p:txBody>
          <a:bodyPr wrap="none" rtlCol="0">
            <a:spAutoFit/>
          </a:bodyPr>
          <a:lstStyle/>
          <a:p>
            <a:r>
              <a:rPr lang="sv-SE" sz="1200" dirty="0">
                <a:latin typeface="+mj-lt"/>
              </a:rPr>
              <a:t>Verksamhet</a:t>
            </a:r>
          </a:p>
        </p:txBody>
      </p:sp>
    </p:spTree>
    <p:extLst>
      <p:ext uri="{BB962C8B-B14F-4D97-AF65-F5344CB8AC3E}">
        <p14:creationId xmlns:p14="http://schemas.microsoft.com/office/powerpoint/2010/main" val="4240680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52000"/>
          </a:schemeClr>
        </a:solidFill>
        <a:effectLst/>
      </p:bgPr>
    </p:bg>
    <p:spTree>
      <p:nvGrpSpPr>
        <p:cNvPr id="1" name=""/>
        <p:cNvGrpSpPr/>
        <p:nvPr/>
      </p:nvGrpSpPr>
      <p:grpSpPr>
        <a:xfrm>
          <a:off x="0" y="0"/>
          <a:ext cx="0" cy="0"/>
          <a:chOff x="0" y="0"/>
          <a:chExt cx="0" cy="0"/>
        </a:xfrm>
      </p:grpSpPr>
      <p:sp>
        <p:nvSpPr>
          <p:cNvPr id="13" name="Rubrik 12"/>
          <p:cNvSpPr>
            <a:spLocks noGrp="1"/>
          </p:cNvSpPr>
          <p:nvPr>
            <p:ph type="title"/>
          </p:nvPr>
        </p:nvSpPr>
        <p:spPr/>
        <p:txBody>
          <a:bodyPr/>
          <a:lstStyle/>
          <a:p>
            <a:r>
              <a:rPr lang="sv-SE" dirty="0"/>
              <a:t>I praktiken</a:t>
            </a:r>
          </a:p>
        </p:txBody>
      </p:sp>
      <p:sp>
        <p:nvSpPr>
          <p:cNvPr id="15" name="Platshållare för text 14"/>
          <p:cNvSpPr>
            <a:spLocks noGrp="1"/>
          </p:cNvSpPr>
          <p:nvPr>
            <p:ph type="body" sz="quarter" idx="11"/>
          </p:nvPr>
        </p:nvSpPr>
        <p:spPr/>
        <p:txBody>
          <a:bodyPr/>
          <a:lstStyle/>
          <a:p>
            <a:r>
              <a:rPr lang="sv-SE" sz="1400" dirty="0"/>
              <a:t>Praktik</a:t>
            </a:r>
          </a:p>
        </p:txBody>
      </p:sp>
      <p:pic>
        <p:nvPicPr>
          <p:cNvPr id="1026" name="Picture 2">
            <a:extLst>
              <a:ext uri="{FF2B5EF4-FFF2-40B4-BE49-F238E27FC236}">
                <a16:creationId xmlns:a16="http://schemas.microsoft.com/office/drawing/2014/main" id="{89D298BA-0A3C-4F48-8E55-08EA2C02B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5744853"/>
            <a:ext cx="1509737" cy="517489"/>
          </a:xfrm>
          <a:prstGeom prst="rect">
            <a:avLst/>
          </a:prstGeom>
          <a:noFill/>
          <a:extLst>
            <a:ext uri="{909E8E84-426E-40DD-AFC4-6F175D3DCCD1}">
              <a14:hiddenFill xmlns:a14="http://schemas.microsoft.com/office/drawing/2010/main">
                <a:solidFill>
                  <a:srgbClr val="FFFFFF"/>
                </a:solidFill>
              </a14:hiddenFill>
            </a:ext>
          </a:extLst>
        </p:spPr>
      </p:pic>
      <p:sp>
        <p:nvSpPr>
          <p:cNvPr id="6" name="Platshållare för text 13">
            <a:extLst>
              <a:ext uri="{FF2B5EF4-FFF2-40B4-BE49-F238E27FC236}">
                <a16:creationId xmlns:a16="http://schemas.microsoft.com/office/drawing/2014/main" id="{E0079CF4-017B-43BA-AC63-67A1DEED9825}"/>
              </a:ext>
            </a:extLst>
          </p:cNvPr>
          <p:cNvSpPr>
            <a:spLocks noGrp="1"/>
          </p:cNvSpPr>
          <p:nvPr>
            <p:ph type="body" sz="quarter" idx="10"/>
          </p:nvPr>
        </p:nvSpPr>
        <p:spPr>
          <a:xfrm>
            <a:off x="609600" y="1874838"/>
            <a:ext cx="10972800" cy="2274887"/>
          </a:xfrm>
        </p:spPr>
        <p:txBody>
          <a:bodyPr/>
          <a:lstStyle/>
          <a:p>
            <a:r>
              <a:rPr lang="sv-SE" dirty="0"/>
              <a:t>Kund (verksamhet inom kommunen) beställer</a:t>
            </a:r>
          </a:p>
          <a:p>
            <a:r>
              <a:rPr lang="sv-SE" dirty="0"/>
              <a:t>Workshops (eller intervjuer)</a:t>
            </a:r>
          </a:p>
          <a:p>
            <a:pPr lvl="1"/>
            <a:r>
              <a:rPr lang="sv-SE" dirty="0"/>
              <a:t>Nuläge</a:t>
            </a:r>
          </a:p>
          <a:p>
            <a:pPr lvl="1"/>
            <a:r>
              <a:rPr lang="sv-SE" dirty="0"/>
              <a:t>Mål</a:t>
            </a:r>
          </a:p>
          <a:p>
            <a:pPr lvl="1"/>
            <a:r>
              <a:rPr lang="sv-SE" dirty="0" err="1"/>
              <a:t>Nyläge</a:t>
            </a:r>
            <a:endParaRPr lang="sv-SE" dirty="0"/>
          </a:p>
          <a:p>
            <a:endParaRPr lang="sv-SE" dirty="0"/>
          </a:p>
          <a:p>
            <a:endParaRPr lang="sv-SE" dirty="0"/>
          </a:p>
        </p:txBody>
      </p:sp>
    </p:spTree>
    <p:extLst>
      <p:ext uri="{BB962C8B-B14F-4D97-AF65-F5344CB8AC3E}">
        <p14:creationId xmlns:p14="http://schemas.microsoft.com/office/powerpoint/2010/main" val="211266373"/>
      </p:ext>
    </p:extLst>
  </p:cSld>
  <p:clrMapOvr>
    <a:masterClrMapping/>
  </p:clrMapOvr>
</p:sld>
</file>

<file path=ppt/theme/theme1.xml><?xml version="1.0" encoding="utf-8"?>
<a:theme xmlns:a="http://schemas.openxmlformats.org/drawingml/2006/main" name="Vit">
  <a:themeElements>
    <a:clrScheme name="Skellefteå kommuns profilfärger">
      <a:dk1>
        <a:srgbClr val="000000"/>
      </a:dk1>
      <a:lt1>
        <a:srgbClr val="4B4B4B"/>
      </a:lt1>
      <a:dk2>
        <a:srgbClr val="ECECEC"/>
      </a:dk2>
      <a:lt2>
        <a:srgbClr val="006EB6"/>
      </a:lt2>
      <a:accent1>
        <a:srgbClr val="CB511C"/>
      </a:accent1>
      <a:accent2>
        <a:srgbClr val="FFC01D"/>
      </a:accent2>
      <a:accent3>
        <a:srgbClr val="8F2970"/>
      </a:accent3>
      <a:accent4>
        <a:srgbClr val="4D7579"/>
      </a:accent4>
      <a:accent5>
        <a:srgbClr val="72AE9F"/>
      </a:accent5>
      <a:accent6>
        <a:srgbClr val="81786B"/>
      </a:accent6>
      <a:hlink>
        <a:srgbClr val="13567D"/>
      </a:hlink>
      <a:folHlink>
        <a:srgbClr val="623D5A"/>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jänstekartor.potx  -  Automatiskt återställd" id="{ACC3DF77-C287-49E3-9BFB-051A701FE596}" vid="{064D4AB7-23AD-4A39-866C-81247DA3D27A}"/>
    </a:ext>
  </a:extLst>
</a:theme>
</file>

<file path=ppt/theme/theme10.xml><?xml version="1.0" encoding="utf-8"?>
<a:theme xmlns:a="http://schemas.openxmlformats.org/drawingml/2006/main" name="Gul">
  <a:themeElements>
    <a:clrScheme name="Skelleftea_kommun_gul 1">
      <a:dk1>
        <a:srgbClr val="000000"/>
      </a:dk1>
      <a:lt1>
        <a:srgbClr val="FFFFFF"/>
      </a:lt1>
      <a:dk2>
        <a:srgbClr val="EFC924"/>
      </a:dk2>
      <a:lt2>
        <a:srgbClr val="EFC924"/>
      </a:lt2>
      <a:accent1>
        <a:srgbClr val="613C59"/>
      </a:accent1>
      <a:accent2>
        <a:srgbClr val="CB501B"/>
      </a:accent2>
      <a:accent3>
        <a:srgbClr val="FFFFFF"/>
      </a:accent3>
      <a:accent4>
        <a:srgbClr val="4D7478"/>
      </a:accent4>
      <a:accent5>
        <a:srgbClr val="8F286F"/>
      </a:accent5>
      <a:accent6>
        <a:srgbClr val="13557C"/>
      </a:accent6>
      <a:hlink>
        <a:srgbClr val="000000"/>
      </a:hlink>
      <a:folHlink>
        <a:srgbClr val="000000"/>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jänstekartor.potx  -  Automatiskt återställd" id="{ACC3DF77-C287-49E3-9BFB-051A701FE596}" vid="{12C752D5-056E-4F99-AFC4-AEAF0DD6BC7C}"/>
    </a:ext>
  </a:extLst>
</a:theme>
</file>

<file path=ppt/theme/theme11.xml><?xml version="1.0" encoding="utf-8"?>
<a:theme xmlns:a="http://schemas.openxmlformats.org/drawingml/2006/main" name="Plommon">
  <a:themeElements>
    <a:clrScheme name="Skelleftea_kommun_mörklila 1">
      <a:dk1>
        <a:srgbClr val="FFFFFF"/>
      </a:dk1>
      <a:lt1>
        <a:srgbClr val="FEFFFF"/>
      </a:lt1>
      <a:dk2>
        <a:srgbClr val="613C59"/>
      </a:dk2>
      <a:lt2>
        <a:srgbClr val="613C59"/>
      </a:lt2>
      <a:accent1>
        <a:srgbClr val="CB501B"/>
      </a:accent1>
      <a:accent2>
        <a:srgbClr val="EFC924"/>
      </a:accent2>
      <a:accent3>
        <a:srgbClr val="72AD9F"/>
      </a:accent3>
      <a:accent4>
        <a:srgbClr val="000000"/>
      </a:accent4>
      <a:accent5>
        <a:srgbClr val="FFFFFF"/>
      </a:accent5>
      <a:accent6>
        <a:srgbClr val="0082C3"/>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jänstekartor.potx  -  Automatiskt återställd" id="{ACC3DF77-C287-49E3-9BFB-051A701FE596}" vid="{DD3B4BAA-210A-432C-84AD-F82742EF9779}"/>
    </a:ext>
  </a:extLst>
</a:theme>
</file>

<file path=ppt/theme/theme12.xml><?xml version="1.0" encoding="utf-8"?>
<a:theme xmlns:a="http://schemas.openxmlformats.org/drawingml/2006/main" name="Ljuslila">
  <a:themeElements>
    <a:clrScheme name="Skelleftea_kommun_lila 1">
      <a:dk1>
        <a:srgbClr val="FFFFFF"/>
      </a:dk1>
      <a:lt1>
        <a:srgbClr val="FEFFFF"/>
      </a:lt1>
      <a:dk2>
        <a:srgbClr val="8F286F"/>
      </a:dk2>
      <a:lt2>
        <a:srgbClr val="8F286F"/>
      </a:lt2>
      <a:accent1>
        <a:srgbClr val="CB501B"/>
      </a:accent1>
      <a:accent2>
        <a:srgbClr val="EFC924"/>
      </a:accent2>
      <a:accent3>
        <a:srgbClr val="13557C"/>
      </a:accent3>
      <a:accent4>
        <a:srgbClr val="72AD9F"/>
      </a:accent4>
      <a:accent5>
        <a:srgbClr val="000000"/>
      </a:accent5>
      <a:accent6>
        <a:srgbClr val="FFFFFF"/>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jänstekartor.potx  -  Automatiskt återställd" id="{ACC3DF77-C287-49E3-9BFB-051A701FE596}" vid="{CFA08107-4482-4AC3-8A60-775DFC0470F5}"/>
    </a:ext>
  </a:extLst>
</a:theme>
</file>

<file path=ppt/theme/theme13.xml><?xml version="1.0" encoding="utf-8"?>
<a:theme xmlns:a="http://schemas.openxmlformats.org/drawingml/2006/main" name="Petrol">
  <a:themeElements>
    <a:clrScheme name="Skelleftea_kommun_mörkgrön 1">
      <a:dk1>
        <a:srgbClr val="FFFFFF"/>
      </a:dk1>
      <a:lt1>
        <a:srgbClr val="FEFFFF"/>
      </a:lt1>
      <a:dk2>
        <a:srgbClr val="4D7478"/>
      </a:dk2>
      <a:lt2>
        <a:srgbClr val="4D7478"/>
      </a:lt2>
      <a:accent1>
        <a:srgbClr val="EFC924"/>
      </a:accent1>
      <a:accent2>
        <a:srgbClr val="CB501B"/>
      </a:accent2>
      <a:accent3>
        <a:srgbClr val="613C59"/>
      </a:accent3>
      <a:accent4>
        <a:srgbClr val="FFFFFF"/>
      </a:accent4>
      <a:accent5>
        <a:srgbClr val="000000"/>
      </a:accent5>
      <a:accent6>
        <a:srgbClr val="8F286F"/>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jänstekartor.potx  -  Automatiskt återställd" id="{ACC3DF77-C287-49E3-9BFB-051A701FE596}" vid="{EAAB4A84-B002-4A58-B30C-DE1DF3694FA5}"/>
    </a:ext>
  </a:extLst>
</a:theme>
</file>

<file path=ppt/theme/theme14.xml><?xml version="1.0" encoding="utf-8"?>
<a:theme xmlns:a="http://schemas.openxmlformats.org/drawingml/2006/main" name="Mint">
  <a:themeElements>
    <a:clrScheme name="Skelleftea_kommun_grön 1">
      <a:dk1>
        <a:srgbClr val="FFFFFF"/>
      </a:dk1>
      <a:lt1>
        <a:srgbClr val="FEFFFF"/>
      </a:lt1>
      <a:dk2>
        <a:srgbClr val="72AD9F"/>
      </a:dk2>
      <a:lt2>
        <a:srgbClr val="72AD9F"/>
      </a:lt2>
      <a:accent1>
        <a:srgbClr val="CB501B"/>
      </a:accent1>
      <a:accent2>
        <a:srgbClr val="EFC924"/>
      </a:accent2>
      <a:accent3>
        <a:srgbClr val="613C59"/>
      </a:accent3>
      <a:accent4>
        <a:srgbClr val="FFFFFF"/>
      </a:accent4>
      <a:accent5>
        <a:srgbClr val="4B4A49"/>
      </a:accent5>
      <a:accent6>
        <a:srgbClr val="0082C3"/>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jänstekartor.potx  -  Automatiskt återställd" id="{ACC3DF77-C287-49E3-9BFB-051A701FE596}" vid="{BED598CC-B5E8-42F4-9984-7E4BEF7E1154}"/>
    </a:ext>
  </a:extLst>
</a:theme>
</file>

<file path=ppt/theme/theme1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ubriksida">
  <a:themeElements>
    <a:clrScheme name="Skellefteå kommuns profilfärger">
      <a:dk1>
        <a:srgbClr val="000000"/>
      </a:dk1>
      <a:lt1>
        <a:srgbClr val="4B4B4B"/>
      </a:lt1>
      <a:dk2>
        <a:srgbClr val="ECECEC"/>
      </a:dk2>
      <a:lt2>
        <a:srgbClr val="006EB6"/>
      </a:lt2>
      <a:accent1>
        <a:srgbClr val="CB511C"/>
      </a:accent1>
      <a:accent2>
        <a:srgbClr val="FFC01D"/>
      </a:accent2>
      <a:accent3>
        <a:srgbClr val="8F2970"/>
      </a:accent3>
      <a:accent4>
        <a:srgbClr val="4D7579"/>
      </a:accent4>
      <a:accent5>
        <a:srgbClr val="72AE9F"/>
      </a:accent5>
      <a:accent6>
        <a:srgbClr val="81786B"/>
      </a:accent6>
      <a:hlink>
        <a:srgbClr val="13567D"/>
      </a:hlink>
      <a:folHlink>
        <a:srgbClr val="623D5A"/>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jänstekartor.potx  -  Automatiskt återställd" id="{ACC3DF77-C287-49E3-9BFB-051A701FE596}" vid="{558D8C08-D66B-47BC-9ABD-C6C4BD52C74D}"/>
    </a:ext>
  </a:extLst>
</a:theme>
</file>

<file path=ppt/theme/theme3.xml><?xml version="1.0" encoding="utf-8"?>
<a:theme xmlns:a="http://schemas.openxmlformats.org/drawingml/2006/main" name="Svart">
  <a:themeElements>
    <a:clrScheme name="Skelleftea_kommun_svart 2">
      <a:dk1>
        <a:srgbClr val="FFFFFF"/>
      </a:dk1>
      <a:lt1>
        <a:srgbClr val="FFFFFF"/>
      </a:lt1>
      <a:dk2>
        <a:srgbClr val="000000"/>
      </a:dk2>
      <a:lt2>
        <a:srgbClr val="000000"/>
      </a:lt2>
      <a:accent1>
        <a:srgbClr val="CB501B"/>
      </a:accent1>
      <a:accent2>
        <a:srgbClr val="EFC924"/>
      </a:accent2>
      <a:accent3>
        <a:srgbClr val="8F286F"/>
      </a:accent3>
      <a:accent4>
        <a:srgbClr val="FFFFFF"/>
      </a:accent4>
      <a:accent5>
        <a:srgbClr val="0082C3"/>
      </a:accent5>
      <a:accent6>
        <a:srgbClr val="72AD9F"/>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jänstekartor.potx  -  Automatiskt återställd" id="{ACC3DF77-C287-49E3-9BFB-051A701FE596}" vid="{5170E1DA-668A-4075-96AD-A3484F317668}"/>
    </a:ext>
  </a:extLst>
</a:theme>
</file>

<file path=ppt/theme/theme4.xml><?xml version="1.0" encoding="utf-8"?>
<a:theme xmlns:a="http://schemas.openxmlformats.org/drawingml/2006/main" name="Grafit">
  <a:themeElements>
    <a:clrScheme name="Skelleftea_kommun_mörkbrun 1">
      <a:dk1>
        <a:srgbClr val="FFFFFF"/>
      </a:dk1>
      <a:lt1>
        <a:srgbClr val="FFFFFF"/>
      </a:lt1>
      <a:dk2>
        <a:srgbClr val="4B4A49"/>
      </a:dk2>
      <a:lt2>
        <a:srgbClr val="4B4A49"/>
      </a:lt2>
      <a:accent1>
        <a:srgbClr val="CB501B"/>
      </a:accent1>
      <a:accent2>
        <a:srgbClr val="EFC924"/>
      </a:accent2>
      <a:accent3>
        <a:srgbClr val="72AD9F"/>
      </a:accent3>
      <a:accent4>
        <a:srgbClr val="FFFFFF"/>
      </a:accent4>
      <a:accent5>
        <a:srgbClr val="8F286F"/>
      </a:accent5>
      <a:accent6>
        <a:srgbClr val="000000"/>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jänstekartor.potx  -  Automatiskt återställd" id="{ACC3DF77-C287-49E3-9BFB-051A701FE596}" vid="{661D3D90-469C-413D-BB2C-E677B72D638F}"/>
    </a:ext>
  </a:extLst>
</a:theme>
</file>

<file path=ppt/theme/theme5.xml><?xml version="1.0" encoding="utf-8"?>
<a:theme xmlns:a="http://schemas.openxmlformats.org/drawingml/2006/main" name="Ljusgrå">
  <a:themeElements>
    <a:clrScheme name="Skelleftea_kommun_grå">
      <a:dk1>
        <a:srgbClr val="000000"/>
      </a:dk1>
      <a:lt1>
        <a:srgbClr val="000000"/>
      </a:lt1>
      <a:dk2>
        <a:srgbClr val="EFEFEF"/>
      </a:dk2>
      <a:lt2>
        <a:srgbClr val="EFEFEF"/>
      </a:lt2>
      <a:accent1>
        <a:srgbClr val="EFC924"/>
      </a:accent1>
      <a:accent2>
        <a:srgbClr val="CB501B"/>
      </a:accent2>
      <a:accent3>
        <a:srgbClr val="613C59"/>
      </a:accent3>
      <a:accent4>
        <a:srgbClr val="72AD9F"/>
      </a:accent4>
      <a:accent5>
        <a:srgbClr val="13557C"/>
      </a:accent5>
      <a:accent6>
        <a:srgbClr val="8F286F"/>
      </a:accent6>
      <a:hlink>
        <a:srgbClr val="000000"/>
      </a:hlink>
      <a:folHlink>
        <a:srgbClr val="000000"/>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jänstekartor.potx  -  Automatiskt återställd" id="{ACC3DF77-C287-49E3-9BFB-051A701FE596}" vid="{3A7FBF29-391E-43B7-A626-A089380B2141}"/>
    </a:ext>
  </a:extLst>
</a:theme>
</file>

<file path=ppt/theme/theme6.xml><?xml version="1.0" encoding="utf-8"?>
<a:theme xmlns:a="http://schemas.openxmlformats.org/drawingml/2006/main" name="Varmbrun">
  <a:themeElements>
    <a:clrScheme name="Skelleftea_kommun_brun">
      <a:dk1>
        <a:srgbClr val="FFFFFF"/>
      </a:dk1>
      <a:lt1>
        <a:srgbClr val="FEFFFF"/>
      </a:lt1>
      <a:dk2>
        <a:srgbClr val="81776A"/>
      </a:dk2>
      <a:lt2>
        <a:srgbClr val="81776A"/>
      </a:lt2>
      <a:accent1>
        <a:srgbClr val="613C59"/>
      </a:accent1>
      <a:accent2>
        <a:srgbClr val="CB501B"/>
      </a:accent2>
      <a:accent3>
        <a:srgbClr val="EFC924"/>
      </a:accent3>
      <a:accent4>
        <a:srgbClr val="FFFFFF"/>
      </a:accent4>
      <a:accent5>
        <a:srgbClr val="72AD9F"/>
      </a:accent5>
      <a:accent6>
        <a:srgbClr val="000000"/>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jänstekartor.potx  -  Automatiskt återställd" id="{ACC3DF77-C287-49E3-9BFB-051A701FE596}" vid="{ED07F3E6-78D6-43ED-B701-1C3B1679376D}"/>
    </a:ext>
  </a:extLst>
</a:theme>
</file>

<file path=ppt/theme/theme7.xml><?xml version="1.0" encoding="utf-8"?>
<a:theme xmlns:a="http://schemas.openxmlformats.org/drawingml/2006/main" name="Mörkblå">
  <a:themeElements>
    <a:clrScheme name="Skelleftea_kommun_mörkblå 1">
      <a:dk1>
        <a:srgbClr val="FFFFFF"/>
      </a:dk1>
      <a:lt1>
        <a:srgbClr val="FEFFFF"/>
      </a:lt1>
      <a:dk2>
        <a:srgbClr val="13557C"/>
      </a:dk2>
      <a:lt2>
        <a:srgbClr val="13557C"/>
      </a:lt2>
      <a:accent1>
        <a:srgbClr val="CB501B"/>
      </a:accent1>
      <a:accent2>
        <a:srgbClr val="EFC924"/>
      </a:accent2>
      <a:accent3>
        <a:srgbClr val="72AD9F"/>
      </a:accent3>
      <a:accent4>
        <a:srgbClr val="FFFFFF"/>
      </a:accent4>
      <a:accent5>
        <a:srgbClr val="8F286F"/>
      </a:accent5>
      <a:accent6>
        <a:srgbClr val="000000"/>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jänstekartor.potx  -  Automatiskt återställd" id="{ACC3DF77-C287-49E3-9BFB-051A701FE596}" vid="{FC8E7B49-FBE3-4EEC-9EFF-8A5B486AE4BB}"/>
    </a:ext>
  </a:extLst>
</a:theme>
</file>

<file path=ppt/theme/theme8.xml><?xml version="1.0" encoding="utf-8"?>
<a:theme xmlns:a="http://schemas.openxmlformats.org/drawingml/2006/main" name="Blå">
  <a:themeElements>
    <a:clrScheme name="Skelleftea_kommun_blå 1">
      <a:dk1>
        <a:srgbClr val="FFFFFF"/>
      </a:dk1>
      <a:lt1>
        <a:srgbClr val="FFFFFF"/>
      </a:lt1>
      <a:dk2>
        <a:srgbClr val="0082C3"/>
      </a:dk2>
      <a:lt2>
        <a:srgbClr val="0082C3"/>
      </a:lt2>
      <a:accent1>
        <a:srgbClr val="CB501B"/>
      </a:accent1>
      <a:accent2>
        <a:srgbClr val="EFC924"/>
      </a:accent2>
      <a:accent3>
        <a:srgbClr val="72AD9F"/>
      </a:accent3>
      <a:accent4>
        <a:srgbClr val="FFFFFF"/>
      </a:accent4>
      <a:accent5>
        <a:srgbClr val="000000"/>
      </a:accent5>
      <a:accent6>
        <a:srgbClr val="8F286F"/>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jänstekartor.potx  -  Automatiskt återställd" id="{ACC3DF77-C287-49E3-9BFB-051A701FE596}" vid="{3791613B-C8D6-4074-90EE-D79CBAF91061}"/>
    </a:ext>
  </a:extLst>
</a:theme>
</file>

<file path=ppt/theme/theme9.xml><?xml version="1.0" encoding="utf-8"?>
<a:theme xmlns:a="http://schemas.openxmlformats.org/drawingml/2006/main" name="Orange">
  <a:themeElements>
    <a:clrScheme name="Skelleftea_kommun_orange 1">
      <a:dk1>
        <a:srgbClr val="FFFFFF"/>
      </a:dk1>
      <a:lt1>
        <a:srgbClr val="FEFFFF"/>
      </a:lt1>
      <a:dk2>
        <a:srgbClr val="CB501B"/>
      </a:dk2>
      <a:lt2>
        <a:srgbClr val="CB501B"/>
      </a:lt2>
      <a:accent1>
        <a:srgbClr val="4B4A49"/>
      </a:accent1>
      <a:accent2>
        <a:srgbClr val="EFC924"/>
      </a:accent2>
      <a:accent3>
        <a:srgbClr val="FFFFFF"/>
      </a:accent3>
      <a:accent4>
        <a:srgbClr val="13557C"/>
      </a:accent4>
      <a:accent5>
        <a:srgbClr val="72AD9F"/>
      </a:accent5>
      <a:accent6>
        <a:srgbClr val="613C59"/>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jänstekartor.potx  -  Automatiskt återställd" id="{ACC3DF77-C287-49E3-9BFB-051A701FE596}" vid="{2818FEBD-80FF-4786-96E3-34189E7DEC7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DA6EF156D8C4740867404AA45AE0D78" ma:contentTypeVersion="10" ma:contentTypeDescription="Skapa ett nytt dokument." ma:contentTypeScope="" ma:versionID="ebba2b0c99ce9c492cf922f1d8ada29c">
  <xsd:schema xmlns:xsd="http://www.w3.org/2001/XMLSchema" xmlns:xs="http://www.w3.org/2001/XMLSchema" xmlns:p="http://schemas.microsoft.com/office/2006/metadata/properties" xmlns:ns2="c6043fae-ce2a-464e-ae74-f5860b53ac38" targetNamespace="http://schemas.microsoft.com/office/2006/metadata/properties" ma:root="true" ma:fieldsID="9790c7d2710359b74087cfa75a002660" ns2:_="">
    <xsd:import namespace="c6043fae-ce2a-464e-ae74-f5860b53ac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043fae-ce2a-464e-ae74-f5860b53ac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EBD8A6-6E0E-4554-A595-0D7138F63C2F}">
  <ds:schemaRefs>
    <ds:schemaRef ds:uri="http://schemas.microsoft.com/sharepoint/v3/contenttype/forms"/>
  </ds:schemaRefs>
</ds:datastoreItem>
</file>

<file path=customXml/itemProps2.xml><?xml version="1.0" encoding="utf-8"?>
<ds:datastoreItem xmlns:ds="http://schemas.openxmlformats.org/officeDocument/2006/customXml" ds:itemID="{779E1089-9D0D-43EB-9770-CFAABCFEEA5B}">
  <ds:schemaRefs>
    <ds:schemaRef ds:uri="http://purl.org/dc/dcmitype/"/>
    <ds:schemaRef ds:uri="http://purl.org/dc/elements/1.1/"/>
    <ds:schemaRef ds:uri="8bc4948a-f028-4a85-96fd-98516ac847ce"/>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E23019C-AD55-4F69-BBEC-1BA00A5236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043fae-ce2a-464e-ae74-f5860b53ac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Tjänstekartor [sparad automatiskt]</Template>
  <TotalTime>2012</TotalTime>
  <Words>2963</Words>
  <Application>Microsoft Office PowerPoint</Application>
  <PresentationFormat>Bredbild</PresentationFormat>
  <Paragraphs>190</Paragraphs>
  <Slides>14</Slides>
  <Notes>14</Notes>
  <HiddenSlides>0</HiddenSlides>
  <MMClips>0</MMClips>
  <ScaleCrop>false</ScaleCrop>
  <HeadingPairs>
    <vt:vector size="4" baseType="variant">
      <vt:variant>
        <vt:lpstr>Tema</vt:lpstr>
      </vt:variant>
      <vt:variant>
        <vt:i4>14</vt:i4>
      </vt:variant>
      <vt:variant>
        <vt:lpstr>Bildrubriker</vt:lpstr>
      </vt:variant>
      <vt:variant>
        <vt:i4>14</vt:i4>
      </vt:variant>
    </vt:vector>
  </HeadingPairs>
  <TitlesOfParts>
    <vt:vector size="28" baseType="lpstr">
      <vt:lpstr>Vit</vt:lpstr>
      <vt:lpstr>Rubriksida</vt:lpstr>
      <vt:lpstr>Svart</vt:lpstr>
      <vt:lpstr>Grafit</vt:lpstr>
      <vt:lpstr>Ljusgrå</vt:lpstr>
      <vt:lpstr>Varmbrun</vt:lpstr>
      <vt:lpstr>Mörkblå</vt:lpstr>
      <vt:lpstr>Blå</vt:lpstr>
      <vt:lpstr>Orange</vt:lpstr>
      <vt:lpstr>Gul</vt:lpstr>
      <vt:lpstr>Plommon</vt:lpstr>
      <vt:lpstr>Ljuslila</vt:lpstr>
      <vt:lpstr>Petrol</vt:lpstr>
      <vt:lpstr>Mint</vt:lpstr>
      <vt:lpstr>Utbildningspass om processkartläggning e-tjänstesamverkan</vt:lpstr>
      <vt:lpstr>Upplägg</vt:lpstr>
      <vt:lpstr>Processkartläggning med kundperspektiv</vt:lpstr>
      <vt:lpstr>Utmaningar och hur vi  tacklar dem</vt:lpstr>
      <vt:lpstr>Uppgift</vt:lpstr>
      <vt:lpstr>Framgångar</vt:lpstr>
      <vt:lpstr>Input och output</vt:lpstr>
      <vt:lpstr>Symboler</vt:lpstr>
      <vt:lpstr>I praktiken</vt:lpstr>
      <vt:lpstr>Att processkartlägga med oss</vt:lpstr>
      <vt:lpstr>Att processkartlägga med oss</vt:lpstr>
      <vt:lpstr>Finns andra sätt att beskriva samma process</vt:lpstr>
      <vt:lpstr>Min roll som facilitator/workshopledare</vt:lpstr>
      <vt:lpstr>Tack för mig!</vt:lpstr>
    </vt:vector>
  </TitlesOfParts>
  <Company>Skellefteå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Utbildning processkartläggning</dc:title>
  <dc:creator>Mimmi Johansson /SLK</dc:creator>
  <dc:description>Powerpointmall i kommunens grafiska profil. Format 16.9.</dc:description>
  <cp:lastModifiedBy>Mimmi Johansson /SLK</cp:lastModifiedBy>
  <cp:revision>52</cp:revision>
  <dcterms:created xsi:type="dcterms:W3CDTF">2020-09-22T09:28:36Z</dcterms:created>
  <dcterms:modified xsi:type="dcterms:W3CDTF">2020-09-30T09:54:14Z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0x0101000DA6EF156D8C4740867404AA45AE0D78</vt:lpwstr>
  </property>
  <property fmtid="{D5CDD505-2E9C-101B-9397-08002B2CF9AE}" pid="3" name="_dlc_DocIdItemGuid">
    <vt:lpwstr>2dbba960-665b-4aa3-a619-42876208dae3</vt:lpwstr>
  </property>
  <property fmtid="{D5CDD505-2E9C-101B-9397-08002B2CF9AE}" pid="4" name="CSUnit">
    <vt:lpwstr/>
  </property>
  <property fmtid="{D5CDD505-2E9C-101B-9397-08002B2CF9AE}" pid="5" name="CSDepartment">
    <vt:lpwstr>534;#Kommunikation|8238e43c-edc5-45f3-91a1-e3bf4dd39e77</vt:lpwstr>
  </property>
  <property fmtid="{D5CDD505-2E9C-101B-9397-08002B2CF9AE}" pid="6" name="CSCommittee">
    <vt:lpwstr/>
  </property>
  <property fmtid="{D5CDD505-2E9C-101B-9397-08002B2CF9AE}" pid="7" name="CSService">
    <vt:lpwstr>76;#Support ＆ lokaler|6a1b364b-33e4-4c43-a1c3-ecfade71ec84</vt:lpwstr>
  </property>
  <property fmtid="{D5CDD505-2E9C-101B-9397-08002B2CF9AE}" pid="8" name="CSKeyword">
    <vt:lpwstr>74;#mall|2336cf18-e73b-45e0-bae1-9e65c4e4080d;#4995;#power point|18fb125d-c9fe-4e73-8c81-2f63eb289051;#3751;#Powerpoint|8555a278-3401-492c-b56f-7d6e59d2d0f4;#5398;#grafiska profilen|806a8a7a-43d6-4ad6-a9ec-0a266827820f;#5399;#ny grafisk profil|00cacebd-83</vt:lpwstr>
  </property>
  <property fmtid="{D5CDD505-2E9C-101B-9397-08002B2CF9AE}" pid="9" name="CSProcess">
    <vt:lpwstr/>
  </property>
</Properties>
</file>