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media/image14.jpg" ContentType="image/jpeg"/>
  <Override PartName="/ppt/theme/theme1.xml" ContentType="application/vnd.openxmlformats-officedocument.theme+xml"/>
  <Override PartName="/ppt/media/image18.jpg" ContentType="image/jpeg"/>
  <Override PartName="/ppt/theme/theme2.xml" ContentType="application/vnd.openxmlformats-officedocument.theme+xml"/>
  <Override PartName="/ppt/media/image19.jpg" ContentType="image/jpeg"/>
  <Override PartName="/ppt/theme/theme3.xml" ContentType="application/vnd.openxmlformats-officedocument.theme+xml"/>
  <Override PartName="/ppt/theme/theme4.xml" ContentType="application/vnd.openxmlformats-officedocument.theme+xml"/>
  <Override PartName="/ppt/media/image20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7" r:id="rId2"/>
  </p:sldMasterIdLst>
  <p:notesMasterIdLst>
    <p:notesMasterId r:id="rId25"/>
  </p:notesMasterIdLst>
  <p:handoutMasterIdLst>
    <p:handoutMasterId r:id="rId26"/>
  </p:handoutMasterIdLst>
  <p:sldIdLst>
    <p:sldId id="394" r:id="rId3"/>
    <p:sldId id="262" r:id="rId4"/>
    <p:sldId id="402" r:id="rId5"/>
    <p:sldId id="403" r:id="rId6"/>
    <p:sldId id="383" r:id="rId7"/>
    <p:sldId id="351" r:id="rId8"/>
    <p:sldId id="263" r:id="rId9"/>
    <p:sldId id="400" r:id="rId10"/>
    <p:sldId id="404" r:id="rId11"/>
    <p:sldId id="405" r:id="rId12"/>
    <p:sldId id="350" r:id="rId13"/>
    <p:sldId id="278" r:id="rId14"/>
    <p:sldId id="393" r:id="rId15"/>
    <p:sldId id="397" r:id="rId16"/>
    <p:sldId id="342" r:id="rId17"/>
    <p:sldId id="339" r:id="rId18"/>
    <p:sldId id="388" r:id="rId19"/>
    <p:sldId id="355" r:id="rId20"/>
    <p:sldId id="265" r:id="rId21"/>
    <p:sldId id="396" r:id="rId22"/>
    <p:sldId id="387" r:id="rId23"/>
    <p:sldId id="389" r:id="rId24"/>
  </p:sldIdLst>
  <p:sldSz cx="12192000" cy="6858000"/>
  <p:notesSz cx="6867525" cy="99949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0C2"/>
    <a:srgbClr val="F2BC5D"/>
    <a:srgbClr val="3FC0C2"/>
    <a:srgbClr val="382819"/>
    <a:srgbClr val="00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49" autoAdjust="0"/>
  </p:normalViewPr>
  <p:slideViewPr>
    <p:cSldViewPr snapToGrid="0" snapToObjects="1">
      <p:cViewPr varScale="1">
        <p:scale>
          <a:sx n="67" d="100"/>
          <a:sy n="67" d="100"/>
        </p:scale>
        <p:origin x="6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8847CB-1649-4DB8-822D-7B10F7AE01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88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9300"/>
            <a:ext cx="66611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2" y="4748138"/>
            <a:ext cx="5494662" cy="44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246" y="9493077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6374C2A-E21E-4D86-8849-2E48A0AF7C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0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9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61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Syftet</a:t>
            </a:r>
            <a:r>
              <a:rPr lang="sv-SE" baseline="0" dirty="0"/>
              <a:t> med en enad stark kultur är att det är genomförandeförmågan till </a:t>
            </a:r>
            <a:r>
              <a:rPr lang="sv-SE" b="1" baseline="0" dirty="0"/>
              <a:t>VAD </a:t>
            </a:r>
            <a:r>
              <a:rPr lang="sv-SE" baseline="0" dirty="0"/>
              <a:t>som ska göras i en organisation/arbetsplats. </a:t>
            </a:r>
            <a:r>
              <a:rPr lang="sv-SE" b="1" baseline="0" dirty="0"/>
              <a:t>HUR</a:t>
            </a:r>
            <a:r>
              <a:rPr lang="sv-SE" baseline="0" dirty="0"/>
              <a:t> genomför vi vad</a:t>
            </a:r>
          </a:p>
          <a:p>
            <a:r>
              <a:rPr lang="sv-SE" baseline="0" dirty="0"/>
              <a:t>Ett tydligt </a:t>
            </a:r>
            <a:r>
              <a:rPr lang="sv-SE" b="1" baseline="0" dirty="0"/>
              <a:t>VART</a:t>
            </a:r>
            <a:r>
              <a:rPr lang="sv-SE" baseline="0" dirty="0"/>
              <a:t> som är vision, </a:t>
            </a:r>
            <a:r>
              <a:rPr lang="sv-SE" baseline="0" dirty="0" err="1"/>
              <a:t>higher</a:t>
            </a:r>
            <a:r>
              <a:rPr lang="sv-SE" baseline="0" dirty="0"/>
              <a:t> </a:t>
            </a:r>
            <a:r>
              <a:rPr lang="sv-SE" baseline="0" dirty="0" err="1"/>
              <a:t>meaning</a:t>
            </a:r>
            <a:r>
              <a:rPr lang="sv-SE" baseline="0" dirty="0"/>
              <a:t>. Det som skapar motivations, passion och lust.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4A8C1-719F-417E-AC00-8EBD4E2EB11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58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6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4233483" y="2288127"/>
            <a:ext cx="3725035" cy="22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6191917" y="1403350"/>
            <a:ext cx="4656000" cy="49418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77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ot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3825894"/>
            <a:ext cx="9503835" cy="25193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5" y="1401764"/>
            <a:ext cx="9503833" cy="22662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04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0090123" y="5515364"/>
            <a:ext cx="2101877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1401763"/>
            <a:ext cx="9503835" cy="426415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344085" y="5799265"/>
            <a:ext cx="9503832" cy="54054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Skriv bildtext här (aldrig mer än två rader)</a:t>
            </a:r>
          </a:p>
        </p:txBody>
      </p:sp>
    </p:spTree>
    <p:extLst>
      <p:ext uri="{BB962C8B-B14F-4D97-AF65-F5344CB8AC3E}">
        <p14:creationId xmlns:p14="http://schemas.microsoft.com/office/powerpoint/2010/main" val="13762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75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22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media 4"/>
          <p:cNvSpPr>
            <a:spLocks noGrp="1"/>
          </p:cNvSpPr>
          <p:nvPr>
            <p:ph type="media" sz="quarter" idx="15"/>
          </p:nvPr>
        </p:nvSpPr>
        <p:spPr>
          <a:xfrm>
            <a:off x="1" y="1"/>
            <a:ext cx="12192001" cy="67359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24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1401764"/>
            <a:ext cx="9503833" cy="2354659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sv-SE" dirty="0"/>
              <a:t>Klicka här för att skriva avslutningsfras</a:t>
            </a:r>
          </a:p>
        </p:txBody>
      </p:sp>
      <p:sp>
        <p:nvSpPr>
          <p:cNvPr id="1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199"/>
            <a:ext cx="9503832" cy="157676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in dina kontaktuppgifter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29977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1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6672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76884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8837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7"/>
          <a:stretch/>
        </p:blipFill>
        <p:spPr>
          <a:xfrm>
            <a:off x="4233483" y="2292138"/>
            <a:ext cx="3725034" cy="22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6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24403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1253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9EFB82-4681-431D-8ECF-B4375EF0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EE2A61-4D1C-4499-9F41-120F9926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01E05-C8EA-45EA-90A3-0402D6DC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E68D36-4896-403B-96DA-2350A3E9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4E2CCA-A0CD-4D67-B31A-6F96ED90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593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EC2C1-2206-4421-A30D-EA16349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83567-A38E-47AA-BC0F-564B21C0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3345D6-A743-4EC5-81B7-5193BB57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D8A5C2-807D-44C9-AF57-3075DE6D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40E7-5502-475C-B2B6-FD35D54ED8EF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FBB012-5B28-4E97-A52E-C5240706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97F23D-C669-4CE4-858F-7D08FFC2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977-77A6-4742-92F2-D90C290F5B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6373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B6273-3602-4854-A8DA-9DB1055D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0FE4ED-6387-4B24-84A1-6EB9FDDC8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3909A1-C61D-406B-B462-D8B7AD23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CEEC7-2300-4EC5-ACF0-5D476C18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471D42-3B1B-48FD-B72A-DF585B49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93462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E3AB2-0DD5-4ED1-8FB4-04B348C8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36C288-8C03-4CF7-BF72-1AB1A04B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7A0DB8-24D5-46B2-9BDC-1C75DC18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842E21-6C7B-455D-AE46-E9AD278C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09CA0C-7426-45A6-86AD-840D225C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74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752343-2F22-4C45-A8EB-8F2E62D6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38AA3F-BDF0-4715-B4EC-C3E6CCD0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A9F787-41E7-4C16-901B-D28D44C5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7CDB34-D8A8-4AA4-B11A-5A7D8F49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B7B425-FB5A-47F8-851A-DA71C858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3618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189D3A-E05D-4307-B520-385884D7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1C562-E008-4DBD-8883-3CD190DF6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160338-6B21-4A91-93EB-FA6B041D9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756476-9889-494D-9841-4D0659F4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40E7-5502-475C-B2B6-FD35D54ED8EF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D650E6-A363-42FD-B60C-F30C9CFC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02E737-4921-4A93-9DEA-0A716534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9977-77A6-4742-92F2-D90C290F5B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2237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C9CBC0-A63C-4B84-A823-453CE445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F5B3D7-6FDB-48E7-8FF7-E0D6AEF63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4B2E65-8B50-428B-845E-530DEFAEE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D71B03-F02A-4866-8197-4AA6DC99A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3EC1747-AD09-4914-9631-5894F4417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05597C4-DB93-4C41-9230-43EB5CD2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F21A8E2-E1AA-4153-B12E-105B3478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9F5A5FA-72AA-4B93-8DA6-8A50D0B5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5141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97498-1B51-4746-8554-B4241AC1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ADC5C0-9859-4293-B138-E2EDE815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64B01A-3C33-4464-8460-776C3796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D1B03F-A254-467B-8483-2A3B0A3F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orient="horz" pos="389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25C975A-5326-4D84-AB92-8CE1B8DC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79297A-A5E0-4C84-A851-975846C1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F1617A-70FA-4DF3-ACF0-1763C3B7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49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40839B-0E63-4DB2-BCE1-03718386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B79CC9-E629-4767-A18D-6CD8DF75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29639B-2D72-425C-B6BB-6AF61CC4B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70C426-312B-4100-87D7-9E671973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DA7243-D9BC-4222-943B-161BD10F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5BC50C-6097-4E06-811E-A8837995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1414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C29F6-B445-4AF9-8496-0DE33FFE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7E2913-EF7B-46F7-AAB5-2C513270B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2879D-8AD3-4632-B69C-99A3EAD48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B8832F-3CA9-4B23-840C-3F96459B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4CAD5E-1D59-45A8-9957-42915D17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9DDED5-7212-40D1-B17E-BC18F3F5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32933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4D96D3-7630-43B1-8D97-617F1D45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6F8DE2-0A0A-48E1-839D-90EDBB06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88C439-05E9-476B-A0D7-D3ACB099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67F64C-5A2B-4069-A37F-84BB1D80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1E567D-EB67-46F5-8951-F4D605C2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71655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A89619C-B5F5-4A17-A7E8-D40E33730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ADD8EA-04F7-42D7-999F-276091321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62F139-4250-45EB-8911-F5C7E1EB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6C441F-45D0-4939-888B-CCAE26CB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522610-B572-4630-B952-A4FF3A26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01968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89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6191917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4268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997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8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6191917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47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4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4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1344084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9"/>
          </p:nvPr>
        </p:nvSpPr>
        <p:spPr>
          <a:xfrm>
            <a:off x="1344084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20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6"/>
          <p:cNvSpPr>
            <a:spLocks noGrp="1"/>
          </p:cNvSpPr>
          <p:nvPr>
            <p:ph sz="quarter" idx="21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7680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214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4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44085" y="333375"/>
            <a:ext cx="950383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4064" y="1404716"/>
            <a:ext cx="9502480" cy="4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Text på nivå två</a:t>
            </a:r>
          </a:p>
          <a:p>
            <a:pPr lvl="2"/>
            <a:r>
              <a:rPr lang="sv-SE" dirty="0"/>
              <a:t>Text på nivå tre</a:t>
            </a:r>
          </a:p>
          <a:p>
            <a:pPr lvl="3"/>
            <a:r>
              <a:rPr lang="sv-SE" dirty="0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6742114"/>
            <a:ext cx="12192000" cy="115887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900" dirty="0">
                <a:cs typeface="+mn-cs"/>
              </a:rPr>
              <a:t> </a:t>
            </a:r>
          </a:p>
        </p:txBody>
      </p:sp>
      <p:sp>
        <p:nvSpPr>
          <p:cNvPr id="2" name="xxLanguageTextBox"/>
          <p:cNvSpPr/>
          <p:nvPr userDrawn="1">
            <p:custDataLst>
              <p:tags r:id="rId25"/>
            </p:custDataLst>
          </p:nvPr>
        </p:nvSpPr>
        <p:spPr bwMode="auto">
          <a:xfrm>
            <a:off x="0" y="0"/>
            <a:ext cx="16933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xxLanguageTextBox">
            <a:extLst>
              <a:ext uri="{FF2B5EF4-FFF2-40B4-BE49-F238E27FC236}">
                <a16:creationId xmlns:a16="http://schemas.microsoft.com/office/drawing/2014/main" id="{4C106F20-4498-4040-8F8F-C20E8A3198BD}"/>
              </a:ext>
            </a:extLst>
          </p:cNvPr>
          <p:cNvSpPr/>
          <p:nvPr userDrawn="1">
            <p:custDataLst>
              <p:tags r:id="rId26"/>
            </p:custDataLst>
          </p:nvPr>
        </p:nvSpPr>
        <p:spPr bwMode="auto"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87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3" r:id="rId14"/>
    <p:sldLayoutId id="2147483704" r:id="rId15"/>
    <p:sldLayoutId id="2147483681" r:id="rId16"/>
    <p:sldLayoutId id="2147483699" r:id="rId17"/>
    <p:sldLayoutId id="2147483701" r:id="rId18"/>
    <p:sldLayoutId id="2147483682" r:id="rId19"/>
    <p:sldLayoutId id="2147483700" r:id="rId20"/>
    <p:sldLayoutId id="2147483702" r:id="rId21"/>
    <p:sldLayoutId id="2147483705" r:id="rId22"/>
    <p:sldLayoutId id="2147483706" r:id="rId23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9pPr>
    </p:titleStyle>
    <p:bodyStyle>
      <a:lvl1pPr marL="266700" indent="-266700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19208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rgbClr val="000000"/>
          </a:solidFill>
          <a:latin typeface="+mn-lt"/>
        </a:defRPr>
      </a:lvl2pPr>
      <a:lvl3pPr marL="947738" indent="-19843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rgbClr val="000000"/>
          </a:solidFill>
          <a:latin typeface="+mn-lt"/>
        </a:defRPr>
      </a:lvl3pPr>
      <a:lvl4pPr marL="1319213" indent="-200025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4pPr>
      <a:lvl5pPr marL="16954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5pPr>
      <a:lvl6pPr marL="21526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6pPr>
      <a:lvl7pPr marL="26098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7pPr>
      <a:lvl8pPr marL="30670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8pPr>
      <a:lvl9pPr marL="35242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6" userDrawn="1">
          <p15:clr>
            <a:srgbClr val="F26B43"/>
          </p15:clr>
        </p15:guide>
        <p15:guide id="3" pos="692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883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847" userDrawn="1">
          <p15:clr>
            <a:srgbClr val="F26B43"/>
          </p15:clr>
        </p15:guide>
        <p15:guide id="9" pos="6833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74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32F23F-8938-4B33-9E58-51B84CE7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93FB64-AE58-415D-A559-7652609F4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287053-017C-42D2-A54B-098F1E5DA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D9F6E-3BF9-4E20-B765-A40705794645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77EA47-59BA-4D19-8DA5-8408F591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0DD1AD-E3E8-4FA8-9A73-CF82B4166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48FB-A85C-4F35-ACDB-E504D85BF63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43274FB3-22E9-4C60-BC63-329D4E12E884}"/>
              </a:ext>
            </a:extLst>
          </p:cNvPr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6933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420B5F4F-4B6E-4717-979D-DEB74140B78C}"/>
              </a:ext>
            </a:extLst>
          </p:cNvPr>
          <p:cNvSpPr/>
          <p:nvPr userDrawn="1">
            <p:custDataLst>
              <p:tags r:id="rId17"/>
            </p:custDataLst>
          </p:nvPr>
        </p:nvSpPr>
        <p:spPr bwMode="auto"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6" userDrawn="1">
          <p15:clr>
            <a:srgbClr val="F26B43"/>
          </p15:clr>
        </p15:guide>
        <p15:guide id="3" pos="692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883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847" userDrawn="1">
          <p15:clr>
            <a:srgbClr val="F26B43"/>
          </p15:clr>
        </p15:guide>
        <p15:guide id="9" pos="6833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gro.nu/core-qualities/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00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text&#10;&#10;Automatiskt genererad beskrivning">
            <a:extLst>
              <a:ext uri="{FF2B5EF4-FFF2-40B4-BE49-F238E27FC236}">
                <a16:creationId xmlns:a16="http://schemas.microsoft.com/office/drawing/2014/main" id="{0088FE9F-5D65-4A96-9302-F548A77AB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6519" y="902492"/>
            <a:ext cx="9230361" cy="5192079"/>
          </a:xfrm>
        </p:spPr>
      </p:pic>
    </p:spTree>
    <p:extLst>
      <p:ext uri="{BB962C8B-B14F-4D97-AF65-F5344CB8AC3E}">
        <p14:creationId xmlns:p14="http://schemas.microsoft.com/office/powerpoint/2010/main" val="201689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B2D0B84-347D-403C-B491-47A62CB36B8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70172" y="2014945"/>
            <a:ext cx="5027751" cy="2828110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44AF226-DF6C-4467-AA84-0A40065F3CA9}"/>
              </a:ext>
            </a:extLst>
          </p:cNvPr>
          <p:cNvSpPr txBox="1"/>
          <p:nvPr/>
        </p:nvSpPr>
        <p:spPr>
          <a:xfrm>
            <a:off x="753902" y="811110"/>
            <a:ext cx="1011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Helvetica" panose="020B0604020202020204" pitchFamily="34" charset="0"/>
                <a:cs typeface="Helvetica" panose="020B0604020202020204" pitchFamily="34" charset="0"/>
              </a:rPr>
              <a:t>När världen förändras behöver vi nya sätt att lyssna på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8D005A2-D6DB-4031-8072-B85F36574C14}"/>
              </a:ext>
            </a:extLst>
          </p:cNvPr>
          <p:cNvSpPr txBox="1"/>
          <p:nvPr/>
        </p:nvSpPr>
        <p:spPr>
          <a:xfrm>
            <a:off x="6355537" y="2190199"/>
            <a:ext cx="4585365" cy="3093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För att leda i komplexitet behöver vi förstå andras perspektiv.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Vi ska hjälpa människor och bygga atmosfärer som inkluderar människor.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Här är lyssnandet jätteviktigt!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Lyssnande lägger grunden för innovation, dialog och att bygga team.</a:t>
            </a:r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A6320D0E-268A-42B9-95B9-C4B3335AF004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5284886"/>
          <a:ext cx="3576320" cy="99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752981661"/>
                    </a:ext>
                  </a:extLst>
                </a:gridCol>
              </a:tblGrid>
              <a:tr h="9939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Vilka är era komplexa frågor? Vilka frågor är enklare?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44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EA8D180-0F9A-4F02-9FEC-1747A5349B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868532"/>
            <a:ext cx="10515600" cy="3781425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0A39B91-B8C4-438E-B704-B3998974337C}"/>
              </a:ext>
            </a:extLst>
          </p:cNvPr>
          <p:cNvSpPr txBox="1"/>
          <p:nvPr/>
        </p:nvSpPr>
        <p:spPr>
          <a:xfrm>
            <a:off x="9102411" y="4265237"/>
            <a:ext cx="15455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Helvetica" panose="020B0604020202020204" pitchFamily="34" charset="0"/>
                <a:cs typeface="Helvetica" panose="020B0604020202020204" pitchFamily="34" charset="0"/>
              </a:rPr>
              <a:t>Min vilja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5438171-ADFC-49E7-B08B-DC6EB37E7056}"/>
              </a:ext>
            </a:extLst>
          </p:cNvPr>
          <p:cNvSpPr txBox="1"/>
          <p:nvPr/>
        </p:nvSpPr>
        <p:spPr>
          <a:xfrm>
            <a:off x="6642927" y="4265236"/>
            <a:ext cx="20379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Helvetica" panose="020B0604020202020204" pitchFamily="34" charset="0"/>
                <a:cs typeface="Helvetica" panose="020B0604020202020204" pitchFamily="34" charset="0"/>
              </a:rPr>
              <a:t>Med hjärtat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65F1F289-72FD-4F47-B1CB-F8B73FDAFB4D}"/>
              </a:ext>
            </a:extLst>
          </p:cNvPr>
          <p:cNvSpPr txBox="1"/>
          <p:nvPr/>
        </p:nvSpPr>
        <p:spPr>
          <a:xfrm>
            <a:off x="4201353" y="4237602"/>
            <a:ext cx="17894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Helvetica" panose="020B0604020202020204" pitchFamily="34" charset="0"/>
                <a:cs typeface="Helvetica" panose="020B0604020202020204" pitchFamily="34" charset="0"/>
              </a:rPr>
              <a:t>Öppet sinne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2879BB2A-8DFE-4B5F-B13E-A96590E35441}"/>
              </a:ext>
            </a:extLst>
          </p:cNvPr>
          <p:cNvSpPr txBox="1"/>
          <p:nvPr/>
        </p:nvSpPr>
        <p:spPr>
          <a:xfrm>
            <a:off x="1631653" y="4251419"/>
            <a:ext cx="25816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Helvetica" panose="020B0604020202020204" pitchFamily="34" charset="0"/>
                <a:cs typeface="Helvetica" panose="020B0604020202020204" pitchFamily="34" charset="0"/>
              </a:rPr>
              <a:t>Gamla mönster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0CE0847-B608-4EAF-A7F6-076A9DCF5B2E}"/>
              </a:ext>
            </a:extLst>
          </p:cNvPr>
          <p:cNvSpPr txBox="1"/>
          <p:nvPr/>
        </p:nvSpPr>
        <p:spPr>
          <a:xfrm>
            <a:off x="1200150" y="6391275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Otto </a:t>
            </a:r>
            <a:r>
              <a:rPr lang="sv-SE" sz="1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Sharmer</a:t>
            </a:r>
            <a:endParaRPr lang="sv-SE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8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AECD89-C476-4DCF-A7EB-9CB65B0B4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957" y="1747254"/>
            <a:ext cx="4039818" cy="45998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sz="2000" dirty="0"/>
              <a:t>De team som för in sina olikheter och de som vågar lyfta in unik information är de som lyckas bäst i komplexitet. Trygghet är en förutsättning.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000" dirty="0"/>
              <a:t>Trygghet handlar om öppenhet och villighet att ta sig an produktiva konflikter för att lära sig av andras perspektiv</a:t>
            </a:r>
            <a:r>
              <a:rPr lang="sv-SE" sz="1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v-SE" sz="1600" dirty="0"/>
          </a:p>
          <a:p>
            <a:pPr marL="0" indent="0">
              <a:lnSpc>
                <a:spcPct val="110000"/>
              </a:lnSpc>
              <a:buNone/>
            </a:pPr>
            <a:endParaRPr lang="sv-SE" sz="16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1D5984-0F4B-4BFA-A87A-9EEF92F1C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94" y="1149968"/>
            <a:ext cx="5173827" cy="4294488"/>
          </a:xfr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18F20EA1-4316-49AD-A26A-60F798436C10}"/>
              </a:ext>
            </a:extLst>
          </p:cNvPr>
          <p:cNvSpPr txBox="1">
            <a:spLocks/>
          </p:cNvSpPr>
          <p:nvPr/>
        </p:nvSpPr>
        <p:spPr>
          <a:xfrm>
            <a:off x="1940560" y="932880"/>
            <a:ext cx="7670800" cy="86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Maja På Näset" pitchFamily="2" charset="0"/>
              </a:rPr>
              <a:t>Trygga team – för att lyckas i komplexitet</a:t>
            </a:r>
          </a:p>
        </p:txBody>
      </p:sp>
    </p:spTree>
    <p:extLst>
      <p:ext uri="{BB962C8B-B14F-4D97-AF65-F5344CB8AC3E}">
        <p14:creationId xmlns:p14="http://schemas.microsoft.com/office/powerpoint/2010/main" val="205442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7D4E535-2EB2-4F6E-A524-2AD5A8B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latin typeface="Helvetica" panose="020B0604020202020204" pitchFamily="34" charset="0"/>
                <a:cs typeface="Helvetica" panose="020B0604020202020204" pitchFamily="34" charset="0"/>
              </a:rPr>
              <a:t>Traditionellt synsätt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BC7774-756F-4DFC-8B47-40D0A05B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711" y="1891665"/>
            <a:ext cx="354076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 drygt 100 år sedan hände något, som gjorde att ett visst synsätt under lång tid varit dominerande…</a:t>
            </a:r>
          </a:p>
        </p:txBody>
      </p:sp>
      <p:pic>
        <p:nvPicPr>
          <p:cNvPr id="16" name="Bildobjekt 15" descr="En bild som visar person, inomhus, person, foto&#10;&#10;Automatiskt genererad beskrivning">
            <a:extLst>
              <a:ext uri="{FF2B5EF4-FFF2-40B4-BE49-F238E27FC236}">
                <a16:creationId xmlns:a16="http://schemas.microsoft.com/office/drawing/2014/main" id="{927089EA-4EA8-4B88-A602-C0B486AE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632260" y="1924901"/>
            <a:ext cx="1650364" cy="2488749"/>
          </a:xfrm>
          <a:prstGeom prst="rect">
            <a:avLst/>
          </a:prstGeom>
        </p:spPr>
      </p:pic>
      <p:pic>
        <p:nvPicPr>
          <p:cNvPr id="12" name="Bildobjekt 11" descr="En bild som visar person, inomhus, kök, mat&#10;&#10;Automatiskt genererad beskrivning">
            <a:extLst>
              <a:ext uri="{FF2B5EF4-FFF2-40B4-BE49-F238E27FC236}">
                <a16:creationId xmlns:a16="http://schemas.microsoft.com/office/drawing/2014/main" id="{5DED59FB-7204-4600-89C7-A7443C5B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42" y="3169276"/>
            <a:ext cx="3540760" cy="2390013"/>
          </a:xfrm>
          <a:prstGeom prst="rect">
            <a:avLst/>
          </a:prstGeom>
        </p:spPr>
      </p:pic>
      <p:pic>
        <p:nvPicPr>
          <p:cNvPr id="18" name="Bildobjekt 17" descr="En bild som visar utomhus, gräs, fält, foto&#10;&#10;Automatiskt genererad beskrivning">
            <a:extLst>
              <a:ext uri="{FF2B5EF4-FFF2-40B4-BE49-F238E27FC236}">
                <a16:creationId xmlns:a16="http://schemas.microsoft.com/office/drawing/2014/main" id="{C9EA5DD7-AB88-418C-B9FC-C311C4AD6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355" y="4590939"/>
            <a:ext cx="2417289" cy="19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E0D59-B3F9-4ED4-8883-5FB8A0BC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06" y="0"/>
            <a:ext cx="9503833" cy="935038"/>
          </a:xfrm>
        </p:spPr>
        <p:txBody>
          <a:bodyPr>
            <a:normAutofit/>
          </a:bodyPr>
          <a:lstStyle/>
          <a:p>
            <a:r>
              <a:rPr lang="sv-SE" sz="20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Hur skapar vi en bättre</a:t>
            </a:r>
            <a:r>
              <a:rPr lang="sv-SE" sz="20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genomförandeförmåga </a:t>
            </a:r>
            <a:r>
              <a:rPr lang="sv-SE" sz="20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trots ökande komplexitet</a:t>
            </a:r>
            <a:r>
              <a:rPr lang="sv-SE" sz="18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1B039EF-9D2D-47DE-BEC8-743514AAF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01815"/>
              </p:ext>
            </p:extLst>
          </p:nvPr>
        </p:nvGraphicFramePr>
        <p:xfrm>
          <a:off x="2498650" y="1622330"/>
          <a:ext cx="7166346" cy="431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173">
                  <a:extLst>
                    <a:ext uri="{9D8B030D-6E8A-4147-A177-3AD203B41FA5}">
                      <a16:colId xmlns:a16="http://schemas.microsoft.com/office/drawing/2014/main" val="2004799122"/>
                    </a:ext>
                  </a:extLst>
                </a:gridCol>
                <a:gridCol w="3583173">
                  <a:extLst>
                    <a:ext uri="{9D8B030D-6E8A-4147-A177-3AD203B41FA5}">
                      <a16:colId xmlns:a16="http://schemas.microsoft.com/office/drawing/2014/main" val="3386132014"/>
                    </a:ext>
                  </a:extLst>
                </a:gridCol>
              </a:tblGrid>
              <a:tr h="215840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58250"/>
                  </a:ext>
                </a:extLst>
              </a:tr>
              <a:tr h="2158409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endParaRPr lang="sv-SE" dirty="0"/>
                    </a:p>
                    <a:p>
                      <a:r>
                        <a:rPr lang="sv-SE" sz="1600" dirty="0"/>
                        <a:t>Mycket rädsla att göra fel</a:t>
                      </a:r>
                    </a:p>
                    <a:p>
                      <a:r>
                        <a:rPr lang="sv-SE" sz="1600" dirty="0"/>
                        <a:t>Långsamt tempo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51151"/>
                  </a:ext>
                </a:extLst>
              </a:tr>
            </a:tbl>
          </a:graphicData>
        </a:graphic>
      </p:graphicFrame>
      <p:sp>
        <p:nvSpPr>
          <p:cNvPr id="39" name="textruta 38">
            <a:extLst>
              <a:ext uri="{FF2B5EF4-FFF2-40B4-BE49-F238E27FC236}">
                <a16:creationId xmlns:a16="http://schemas.microsoft.com/office/drawing/2014/main" id="{F5B5754A-8D1D-4AC7-A8B8-0F128AD326BC}"/>
              </a:ext>
            </a:extLst>
          </p:cNvPr>
          <p:cNvSpPr txBox="1"/>
          <p:nvPr/>
        </p:nvSpPr>
        <p:spPr>
          <a:xfrm>
            <a:off x="5236534" y="6071818"/>
            <a:ext cx="2163726" cy="9144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INITIATIV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59711128-DE72-4EBE-9927-33ED4738DBE7}"/>
              </a:ext>
            </a:extLst>
          </p:cNvPr>
          <p:cNvSpPr txBox="1"/>
          <p:nvPr/>
        </p:nvSpPr>
        <p:spPr>
          <a:xfrm rot="16200000">
            <a:off x="1893430" y="356190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ANSVAR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CEBFFA40-1AAC-4BFD-8A8D-30B408FE19E1}"/>
              </a:ext>
            </a:extLst>
          </p:cNvPr>
          <p:cNvSpPr txBox="1"/>
          <p:nvPr/>
        </p:nvSpPr>
        <p:spPr>
          <a:xfrm>
            <a:off x="6318397" y="3854538"/>
            <a:ext cx="10935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Startups</a:t>
            </a:r>
            <a:endParaRPr lang="sv-SE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5ECA5DE1-2514-4901-BACC-C9B07F5425BE}"/>
              </a:ext>
            </a:extLst>
          </p:cNvPr>
          <p:cNvSpPr txBox="1"/>
          <p:nvPr/>
        </p:nvSpPr>
        <p:spPr>
          <a:xfrm>
            <a:off x="2807831" y="3834218"/>
            <a:ext cx="13917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Byråkratisk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FB8B421-A5A9-405D-8501-D85810DECBAC}"/>
              </a:ext>
            </a:extLst>
          </p:cNvPr>
          <p:cNvSpPr txBox="1"/>
          <p:nvPr/>
        </p:nvSpPr>
        <p:spPr>
          <a:xfrm>
            <a:off x="2867944" y="1777999"/>
            <a:ext cx="12715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Hierarkisk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B3CBDD5-08AC-4E43-B443-747A5E6460FC}"/>
              </a:ext>
            </a:extLst>
          </p:cNvPr>
          <p:cNvSpPr txBox="1"/>
          <p:nvPr/>
        </p:nvSpPr>
        <p:spPr>
          <a:xfrm>
            <a:off x="6318397" y="1778000"/>
            <a:ext cx="13692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Challenger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9F688DE-0F04-4199-9A4A-9C4189DF19A7}"/>
              </a:ext>
            </a:extLst>
          </p:cNvPr>
          <p:cNvSpPr/>
          <p:nvPr/>
        </p:nvSpPr>
        <p:spPr>
          <a:xfrm>
            <a:off x="611274" y="6348892"/>
            <a:ext cx="305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i="1" dirty="0"/>
              <a:t>Källa: Tillväxtpartner Stockholm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6D3C72B9-4971-4849-BDAF-E0F51B3F6518}"/>
              </a:ext>
            </a:extLst>
          </p:cNvPr>
          <p:cNvSpPr txBox="1"/>
          <p:nvPr/>
        </p:nvSpPr>
        <p:spPr>
          <a:xfrm>
            <a:off x="4554094" y="997357"/>
            <a:ext cx="10134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Kontroll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A23D081B-CC23-4119-8562-547F624D4146}"/>
              </a:ext>
            </a:extLst>
          </p:cNvPr>
          <p:cNvSpPr txBox="1"/>
          <p:nvPr/>
        </p:nvSpPr>
        <p:spPr>
          <a:xfrm>
            <a:off x="6475156" y="1042243"/>
            <a:ext cx="5918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Koll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2017D80F-138A-41A2-9639-3DB1CAF708A6}"/>
              </a:ext>
            </a:extLst>
          </p:cNvPr>
          <p:cNvSpPr txBox="1"/>
          <p:nvPr/>
        </p:nvSpPr>
        <p:spPr>
          <a:xfrm>
            <a:off x="2527004" y="3160697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Genom att säga vad andra ska </a:t>
            </a:r>
          </a:p>
          <a:p>
            <a:r>
              <a:rPr lang="sv-SE" sz="1400" dirty="0"/>
              <a:t>göra tar du ifrån dem makten och ansvaret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ED85919B-2761-4819-BFC6-BF97A39FDC94}"/>
              </a:ext>
            </a:extLst>
          </p:cNvPr>
          <p:cNvSpPr txBox="1"/>
          <p:nvPr/>
        </p:nvSpPr>
        <p:spPr>
          <a:xfrm>
            <a:off x="2527004" y="2509952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Genom att kontrollera och se</a:t>
            </a:r>
          </a:p>
          <a:p>
            <a:r>
              <a:rPr lang="sv-SE" sz="1400" dirty="0"/>
              <a:t> till att det blir gjort minskar du tilliten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C67ED9FB-DA24-40FD-8EDF-54318A7DD405}"/>
              </a:ext>
            </a:extLst>
          </p:cNvPr>
          <p:cNvSpPr txBox="1"/>
          <p:nvPr/>
        </p:nvSpPr>
        <p:spPr>
          <a:xfrm>
            <a:off x="570424" y="2083479"/>
            <a:ext cx="981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Regler</a:t>
            </a:r>
          </a:p>
          <a:p>
            <a:r>
              <a:rPr lang="sv-SE" sz="1600" dirty="0"/>
              <a:t>Rutiner</a:t>
            </a:r>
          </a:p>
          <a:p>
            <a:r>
              <a:rPr lang="sv-SE" sz="1600" dirty="0"/>
              <a:t>Formalia</a:t>
            </a:r>
          </a:p>
          <a:p>
            <a:r>
              <a:rPr lang="sv-SE" sz="1600" dirty="0"/>
              <a:t>Struktur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CDB09B68-6814-47BD-B886-B71ADFC57FED}"/>
              </a:ext>
            </a:extLst>
          </p:cNvPr>
          <p:cNvSpPr txBox="1"/>
          <p:nvPr/>
        </p:nvSpPr>
        <p:spPr>
          <a:xfrm>
            <a:off x="10100351" y="1665684"/>
            <a:ext cx="124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Hur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20AC82DF-32A0-436E-9BDC-7D8CDC25EA3B}"/>
              </a:ext>
            </a:extLst>
          </p:cNvPr>
          <p:cNvSpPr txBox="1"/>
          <p:nvPr/>
        </p:nvSpPr>
        <p:spPr>
          <a:xfrm flipH="1">
            <a:off x="6182357" y="2934493"/>
            <a:ext cx="1986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Tillit</a:t>
            </a:r>
            <a:r>
              <a:rPr lang="sv-SE" sz="1400" dirty="0"/>
              <a:t> för att våga låta andra ta beslut och för att du är förebild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4FF8BA3D-F396-4F01-8A29-DE25AB15E790}"/>
              </a:ext>
            </a:extLst>
          </p:cNvPr>
          <p:cNvSpPr txBox="1"/>
          <p:nvPr/>
        </p:nvSpPr>
        <p:spPr>
          <a:xfrm>
            <a:off x="6106843" y="2159560"/>
            <a:ext cx="2601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Förvänta dig inte svar </a:t>
            </a:r>
          </a:p>
          <a:p>
            <a:r>
              <a:rPr lang="sv-SE" sz="1400" dirty="0"/>
              <a:t> som ska vara exakt som dina,</a:t>
            </a:r>
          </a:p>
          <a:p>
            <a:r>
              <a:rPr lang="sv-SE" sz="1400" dirty="0"/>
              <a:t> vad är då poängen?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B7B05356-D584-4CA2-BCB4-4763B9316025}"/>
              </a:ext>
            </a:extLst>
          </p:cNvPr>
          <p:cNvSpPr txBox="1"/>
          <p:nvPr/>
        </p:nvSpPr>
        <p:spPr>
          <a:xfrm>
            <a:off x="8482962" y="86456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Självdrivande medarbetare</a:t>
            </a:r>
          </a:p>
          <a:p>
            <a:r>
              <a:rPr lang="sv-SE" sz="1400" dirty="0"/>
              <a:t> och inkluderande ledarskap</a:t>
            </a:r>
          </a:p>
        </p:txBody>
      </p:sp>
      <p:cxnSp>
        <p:nvCxnSpPr>
          <p:cNvPr id="86" name="Rak pilkoppling 85">
            <a:extLst>
              <a:ext uri="{FF2B5EF4-FFF2-40B4-BE49-F238E27FC236}">
                <a16:creationId xmlns:a16="http://schemas.microsoft.com/office/drawing/2014/main" id="{409EC65B-4A9F-4EDA-BE2B-4EE045DB9FCB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5057544" y="1382078"/>
            <a:ext cx="3260" cy="283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ruta 90">
            <a:extLst>
              <a:ext uri="{FF2B5EF4-FFF2-40B4-BE49-F238E27FC236}">
                <a16:creationId xmlns:a16="http://schemas.microsoft.com/office/drawing/2014/main" id="{47AD3D7F-5E9C-482E-9F6E-02476255B8D8}"/>
              </a:ext>
            </a:extLst>
          </p:cNvPr>
          <p:cNvSpPr txBox="1"/>
          <p:nvPr/>
        </p:nvSpPr>
        <p:spPr>
          <a:xfrm>
            <a:off x="4470400" y="170331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Detaljstyrning</a:t>
            </a:r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BA134EFF-A5B8-47F3-B33D-0695CF0567E5}"/>
              </a:ext>
            </a:extLst>
          </p:cNvPr>
          <p:cNvSpPr txBox="1"/>
          <p:nvPr/>
        </p:nvSpPr>
        <p:spPr>
          <a:xfrm>
            <a:off x="9693350" y="2828616"/>
            <a:ext cx="1327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Transparens</a:t>
            </a:r>
          </a:p>
          <a:p>
            <a:r>
              <a:rPr lang="sv-SE" sz="1600" dirty="0"/>
              <a:t>Tydlighet</a:t>
            </a:r>
          </a:p>
          <a:p>
            <a:r>
              <a:rPr lang="sv-SE" sz="1600" dirty="0"/>
              <a:t>Helhet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A3CC149-D909-48E0-8976-BAC5878D3ADB}"/>
              </a:ext>
            </a:extLst>
          </p:cNvPr>
          <p:cNvSpPr txBox="1"/>
          <p:nvPr/>
        </p:nvSpPr>
        <p:spPr>
          <a:xfrm>
            <a:off x="6106843" y="4866752"/>
            <a:ext cx="3198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Har mycket idéer, är oftast lite mindre.</a:t>
            </a:r>
          </a:p>
          <a:p>
            <a:r>
              <a:rPr lang="sv-SE" sz="1400" dirty="0"/>
              <a:t>Har en tendens att gå upp mot</a:t>
            </a:r>
          </a:p>
          <a:p>
            <a:r>
              <a:rPr lang="sv-SE" sz="1400" dirty="0"/>
              <a:t> normen(hierarkiskt) när de växer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F12B00B-B27D-4E9E-ABD4-C96B9C48BC69}"/>
              </a:ext>
            </a:extLst>
          </p:cNvPr>
          <p:cNvSpPr txBox="1"/>
          <p:nvPr/>
        </p:nvSpPr>
        <p:spPr>
          <a:xfrm>
            <a:off x="8352129" y="3134548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402845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6351" y="307136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           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                            </a:t>
            </a:r>
          </a:p>
          <a:p>
            <a:pPr marL="0" indent="0">
              <a:buNone/>
            </a:pPr>
            <a:r>
              <a:rPr lang="sv-SE" dirty="0"/>
              <a:t>        </a:t>
            </a:r>
          </a:p>
          <a:p>
            <a:pPr marL="0" indent="0">
              <a:buNone/>
            </a:pPr>
            <a:r>
              <a:rPr lang="sv-SE" dirty="0"/>
              <a:t>				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249037" y="680999"/>
            <a:ext cx="87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Vart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131EAA8-ECB7-4D59-970B-E9089A7C0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79" y="4042416"/>
            <a:ext cx="4462986" cy="89259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179F4E-93F4-4ECC-BDF9-6417B0D2D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4516">
            <a:off x="7698337" y="1560153"/>
            <a:ext cx="3635951" cy="2725633"/>
          </a:xfrm>
          <a:prstGeom prst="rect">
            <a:avLst/>
          </a:prstGeom>
        </p:spPr>
      </p:pic>
      <p:grpSp>
        <p:nvGrpSpPr>
          <p:cNvPr id="24" name="Grupp 23">
            <a:extLst>
              <a:ext uri="{FF2B5EF4-FFF2-40B4-BE49-F238E27FC236}">
                <a16:creationId xmlns:a16="http://schemas.microsoft.com/office/drawing/2014/main" id="{7C91F670-C390-41A8-9254-013EEF0C7E2C}"/>
              </a:ext>
            </a:extLst>
          </p:cNvPr>
          <p:cNvGrpSpPr/>
          <p:nvPr/>
        </p:nvGrpSpPr>
        <p:grpSpPr>
          <a:xfrm>
            <a:off x="4068954" y="4894033"/>
            <a:ext cx="3236463" cy="916575"/>
            <a:chOff x="3402419" y="4982253"/>
            <a:chExt cx="4260111" cy="1609933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84B6A394-C5CB-453A-9BEB-6EA4F5559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49" t="55885" r="17782" b="16195"/>
            <a:stretch/>
          </p:blipFill>
          <p:spPr>
            <a:xfrm>
              <a:off x="3402419" y="5015358"/>
              <a:ext cx="4260111" cy="1576828"/>
            </a:xfrm>
            <a:prstGeom prst="rect">
              <a:avLst/>
            </a:prstGeom>
          </p:spPr>
        </p:pic>
        <p:sp>
          <p:nvSpPr>
            <p:cNvPr id="23" name="Halv ram 22">
              <a:extLst>
                <a:ext uri="{FF2B5EF4-FFF2-40B4-BE49-F238E27FC236}">
                  <a16:creationId xmlns:a16="http://schemas.microsoft.com/office/drawing/2014/main" id="{24F48096-98FD-4E8C-9EE7-D87FC5305BFC}"/>
                </a:ext>
              </a:extLst>
            </p:cNvPr>
            <p:cNvSpPr/>
            <p:nvPr/>
          </p:nvSpPr>
          <p:spPr bwMode="auto">
            <a:xfrm rot="2252823">
              <a:off x="3624623" y="4982253"/>
              <a:ext cx="363474" cy="378919"/>
            </a:xfrm>
            <a:prstGeom prst="halfFrame">
              <a:avLst>
                <a:gd name="adj1" fmla="val 21001"/>
                <a:gd name="adj2" fmla="val 19768"/>
              </a:avLst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BB0E38C7-D626-4500-AE33-837BA567A893}"/>
              </a:ext>
            </a:extLst>
          </p:cNvPr>
          <p:cNvSpPr txBox="1"/>
          <p:nvPr/>
        </p:nvSpPr>
        <p:spPr>
          <a:xfrm>
            <a:off x="3472734" y="3864455"/>
            <a:ext cx="914400" cy="5029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Vad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84F68D-4D67-4FF5-B0DD-E568A92E9397}"/>
              </a:ext>
            </a:extLst>
          </p:cNvPr>
          <p:cNvSpPr txBox="1"/>
          <p:nvPr/>
        </p:nvSpPr>
        <p:spPr>
          <a:xfrm>
            <a:off x="7009197" y="3884318"/>
            <a:ext cx="914400" cy="5029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CAAD292-55AB-4AE4-877B-B05B62EE0B91}"/>
              </a:ext>
            </a:extLst>
          </p:cNvPr>
          <p:cNvSpPr/>
          <p:nvPr/>
        </p:nvSpPr>
        <p:spPr>
          <a:xfrm>
            <a:off x="6015096" y="771226"/>
            <a:ext cx="2375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sv-SE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HIGHER MEANING</a:t>
            </a:r>
            <a:endParaRPr lang="sv-SE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32899B9-BBA9-4874-82D0-CB176A7BA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7550">
            <a:off x="3768252" y="2083667"/>
            <a:ext cx="1950488" cy="892597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A2BA597-4CAC-4BD7-BD02-4AFD32AB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37572" y="2355249"/>
            <a:ext cx="3482396" cy="1213348"/>
          </a:xfrm>
          <a:prstGeom prst="rect">
            <a:avLst/>
          </a:prstGeom>
        </p:spPr>
      </p:pic>
      <p:sp>
        <p:nvSpPr>
          <p:cNvPr id="32" name="Halv ram 31">
            <a:extLst>
              <a:ext uri="{FF2B5EF4-FFF2-40B4-BE49-F238E27FC236}">
                <a16:creationId xmlns:a16="http://schemas.microsoft.com/office/drawing/2014/main" id="{F8A85AD8-FE8B-41A1-BC5B-3C06053425BA}"/>
              </a:ext>
            </a:extLst>
          </p:cNvPr>
          <p:cNvSpPr/>
          <p:nvPr/>
        </p:nvSpPr>
        <p:spPr bwMode="auto">
          <a:xfrm rot="4373451">
            <a:off x="5161236" y="1731531"/>
            <a:ext cx="216000" cy="216000"/>
          </a:xfrm>
          <a:prstGeom prst="halfFrame">
            <a:avLst>
              <a:gd name="adj1" fmla="val 12264"/>
              <a:gd name="adj2" fmla="val 11899"/>
            </a:avLst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Halv ram 32">
            <a:extLst>
              <a:ext uri="{FF2B5EF4-FFF2-40B4-BE49-F238E27FC236}">
                <a16:creationId xmlns:a16="http://schemas.microsoft.com/office/drawing/2014/main" id="{A379CE72-E2A5-48EA-9336-39D51A67BEB8}"/>
              </a:ext>
            </a:extLst>
          </p:cNvPr>
          <p:cNvSpPr/>
          <p:nvPr/>
        </p:nvSpPr>
        <p:spPr bwMode="auto">
          <a:xfrm rot="2650720">
            <a:off x="5520496" y="1381313"/>
            <a:ext cx="216000" cy="216000"/>
          </a:xfrm>
          <a:prstGeom prst="halfFrame">
            <a:avLst>
              <a:gd name="adj1" fmla="val 12264"/>
              <a:gd name="adj2" fmla="val 11899"/>
            </a:avLst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1694CF8-E103-421C-B184-388B67B7B699}"/>
              </a:ext>
            </a:extLst>
          </p:cNvPr>
          <p:cNvSpPr txBox="1"/>
          <p:nvPr/>
        </p:nvSpPr>
        <p:spPr>
          <a:xfrm rot="1181457">
            <a:off x="8837707" y="2194875"/>
            <a:ext cx="1820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Helveticva"/>
              </a:rPr>
              <a:t>Kulturen är avgörande för genomförande förmågan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EB802D-F0BF-4599-8590-2874361C0CC0}"/>
              </a:ext>
            </a:extLst>
          </p:cNvPr>
          <p:cNvSpPr txBox="1"/>
          <p:nvPr/>
        </p:nvSpPr>
        <p:spPr>
          <a:xfrm>
            <a:off x="649605" y="514350"/>
            <a:ext cx="2719973" cy="174408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100" dirty="0" err="1">
              <a:solidFill>
                <a:srgbClr val="000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6C5379C-5630-4217-A0EE-A2BF13649959}"/>
              </a:ext>
            </a:extLst>
          </p:cNvPr>
          <p:cNvSpPr txBox="1"/>
          <p:nvPr/>
        </p:nvSpPr>
        <p:spPr>
          <a:xfrm>
            <a:off x="254442" y="1669773"/>
            <a:ext cx="914400" cy="88665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 spelar ingen roll hur bra vi är</a:t>
            </a:r>
          </a:p>
          <a:p>
            <a:r>
              <a:rPr lang="sv-SE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på VAD -sidan om vi inte petar in </a:t>
            </a:r>
          </a:p>
          <a:p>
            <a:r>
              <a:rPr lang="sv-SE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rätt kultur…</a:t>
            </a:r>
            <a:endParaRPr lang="sv-SE" sz="1800" dirty="0">
              <a:solidFill>
                <a:srgbClr val="000000"/>
              </a:solidFill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EC6BA66-3574-4C2D-8F24-E57C346A28A7}"/>
              </a:ext>
            </a:extLst>
          </p:cNvPr>
          <p:cNvCxnSpPr>
            <a:cxnSpLocks/>
          </p:cNvCxnSpPr>
          <p:nvPr/>
        </p:nvCxnSpPr>
        <p:spPr>
          <a:xfrm>
            <a:off x="5636010" y="4532781"/>
            <a:ext cx="234353" cy="2346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71D3398B-6844-4DD8-AD5A-6218547B9669}"/>
              </a:ext>
            </a:extLst>
          </p:cNvPr>
          <p:cNvCxnSpPr>
            <a:cxnSpLocks/>
          </p:cNvCxnSpPr>
          <p:nvPr/>
        </p:nvCxnSpPr>
        <p:spPr>
          <a:xfrm flipH="1">
            <a:off x="5336770" y="4532781"/>
            <a:ext cx="242000" cy="21713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7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878ACD-FCE8-4DDE-8300-8826240A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Helvetica" panose="020B0604020202020204" pitchFamily="34" charset="0"/>
                <a:cs typeface="Helvetica" panose="020B0604020202020204" pitchFamily="34" charset="0"/>
              </a:rPr>
              <a:t>Från automatisk till medveten…</a:t>
            </a:r>
          </a:p>
        </p:txBody>
      </p:sp>
      <p:pic>
        <p:nvPicPr>
          <p:cNvPr id="18" name="Bildobjekt 17" descr="En bild som visar klocka&#10;&#10;Automatiskt genererad beskrivning">
            <a:extLst>
              <a:ext uri="{FF2B5EF4-FFF2-40B4-BE49-F238E27FC236}">
                <a16:creationId xmlns:a16="http://schemas.microsoft.com/office/drawing/2014/main" id="{09B402DC-AD59-4CFA-B6C6-F271A8706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8"/>
          <a:stretch/>
        </p:blipFill>
        <p:spPr>
          <a:xfrm>
            <a:off x="3106167" y="3771267"/>
            <a:ext cx="8607948" cy="191143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0FA3FF6-EB0E-4F33-AF33-DC656B06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02" y="2031056"/>
            <a:ext cx="3618673" cy="155603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2E72A0-8F2F-4045-A961-FF0BCFB7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38" y="403858"/>
            <a:ext cx="1314690" cy="17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40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97352E-8B6C-4904-B6CA-0FC36065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07" y="3774704"/>
            <a:ext cx="2770829" cy="119145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647F863-3142-4A97-8B34-B54DC6D07DE3}"/>
              </a:ext>
            </a:extLst>
          </p:cNvPr>
          <p:cNvSpPr txBox="1"/>
          <p:nvPr/>
        </p:nvSpPr>
        <p:spPr>
          <a:xfrm>
            <a:off x="1001873" y="2847624"/>
            <a:ext cx="387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Tre dimensioner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4ACEE41-3665-4290-8B41-516331807328}"/>
              </a:ext>
            </a:extLst>
          </p:cNvPr>
          <p:cNvGrpSpPr/>
          <p:nvPr/>
        </p:nvGrpSpPr>
        <p:grpSpPr>
          <a:xfrm>
            <a:off x="4762557" y="432350"/>
            <a:ext cx="5731591" cy="5403868"/>
            <a:chOff x="3067872" y="1454132"/>
            <a:chExt cx="5731591" cy="540386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CD88F71-3E0F-4CBC-B1E8-A1F3BC4E4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41063">
              <a:off x="4129713" y="3130823"/>
              <a:ext cx="3727177" cy="3727177"/>
            </a:xfrm>
            <a:prstGeom prst="rect">
              <a:avLst/>
            </a:prstGeom>
          </p:spPr>
        </p:pic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393E2FB3-5779-4B2B-AF93-A93883DF8573}"/>
                </a:ext>
              </a:extLst>
            </p:cNvPr>
            <p:cNvSpPr/>
            <p:nvPr/>
          </p:nvSpPr>
          <p:spPr>
            <a:xfrm>
              <a:off x="4870901" y="3861350"/>
              <a:ext cx="2212680" cy="2266122"/>
            </a:xfrm>
            <a:prstGeom prst="ellipse">
              <a:avLst/>
            </a:prstGeom>
            <a:solidFill>
              <a:srgbClr val="B2E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4C8C405B-1444-45A7-B738-DD339947A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83290">
              <a:off x="5072286" y="1454132"/>
              <a:ext cx="3727177" cy="3727177"/>
            </a:xfrm>
            <a:prstGeom prst="rect">
              <a:avLst/>
            </a:prstGeom>
          </p:spPr>
        </p:pic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4D1B12DC-B6B4-47E5-8028-F5B2B37D4DE7}"/>
                </a:ext>
              </a:extLst>
            </p:cNvPr>
            <p:cNvSpPr/>
            <p:nvPr/>
          </p:nvSpPr>
          <p:spPr>
            <a:xfrm>
              <a:off x="5819595" y="2186609"/>
              <a:ext cx="2212680" cy="2266122"/>
            </a:xfrm>
            <a:prstGeom prst="ellipse">
              <a:avLst/>
            </a:prstGeom>
            <a:solidFill>
              <a:srgbClr val="F08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2623C744-4154-40ED-BCE1-BA2498F6B592}"/>
                </a:ext>
              </a:extLst>
            </p:cNvPr>
            <p:cNvSpPr/>
            <p:nvPr/>
          </p:nvSpPr>
          <p:spPr>
            <a:xfrm>
              <a:off x="3800494" y="2216426"/>
              <a:ext cx="2212680" cy="2266122"/>
            </a:xfrm>
            <a:prstGeom prst="ellipse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29AF96A-2F61-4696-8CB1-C6BAA835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27358">
              <a:off x="3067872" y="1454132"/>
              <a:ext cx="3727177" cy="3727177"/>
            </a:xfrm>
            <a:prstGeom prst="rect">
              <a:avLst/>
            </a:prstGeom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FFC8E339-E09D-475E-AA08-299FD1F7488B}"/>
                </a:ext>
              </a:extLst>
            </p:cNvPr>
            <p:cNvSpPr txBox="1"/>
            <p:nvPr/>
          </p:nvSpPr>
          <p:spPr>
            <a:xfrm>
              <a:off x="6336118" y="2994554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JAG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0B784E4-2BD6-4AB8-B5CF-850B23E6FFAB}"/>
                </a:ext>
              </a:extLst>
            </p:cNvPr>
            <p:cNvSpPr txBox="1"/>
            <p:nvPr/>
          </p:nvSpPr>
          <p:spPr>
            <a:xfrm>
              <a:off x="4560559" y="2994553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VI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F42016F-2DAA-4261-862C-D57740562108}"/>
                </a:ext>
              </a:extLst>
            </p:cNvPr>
            <p:cNvSpPr txBox="1"/>
            <p:nvPr/>
          </p:nvSpPr>
          <p:spPr>
            <a:xfrm>
              <a:off x="5406170" y="471978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DET</a:t>
              </a:r>
            </a:p>
          </p:txBody>
        </p:sp>
      </p:grpSp>
      <p:pic>
        <p:nvPicPr>
          <p:cNvPr id="21" name="Bildobjekt 20" descr="En bild som visar klocka&#10;&#10;Automatiskt genererad beskrivning">
            <a:extLst>
              <a:ext uri="{FF2B5EF4-FFF2-40B4-BE49-F238E27FC236}">
                <a16:creationId xmlns:a16="http://schemas.microsoft.com/office/drawing/2014/main" id="{76D5EF50-1F6B-4F50-9874-E96991322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378"/>
          <a:stretch/>
        </p:blipFill>
        <p:spPr>
          <a:xfrm>
            <a:off x="2549890" y="4954149"/>
            <a:ext cx="6793971" cy="15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E1A3BA8-33CC-483F-9E8F-01CC93CD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Kärnkvaliteter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68F2859-50E7-49D7-84E6-3F5BA464E2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474534"/>
            <a:ext cx="9503833" cy="4943475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Vilka kvaliteter och egenskaper skulle personer som jobbat med dig(och känner dig) lyfta fram om dem skulle beskriva dig i positiva ordalag?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Vilka kvaliteter och egenskaper på din lista kommer naturligt och känns lätt för dig?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223F63-F1BA-458E-84E9-09399057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57">
            <a:off x="5818390" y="385770"/>
            <a:ext cx="3040682" cy="17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8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752272-73DA-4352-948F-115249C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2" y="-85725"/>
            <a:ext cx="32289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C93F477-A568-45F8-8D00-2A4D075D07A8}"/>
              </a:ext>
            </a:extLst>
          </p:cNvPr>
          <p:cNvSpPr/>
          <p:nvPr/>
        </p:nvSpPr>
        <p:spPr>
          <a:xfrm>
            <a:off x="3919538" y="3191500"/>
            <a:ext cx="5348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rgbClr val="000000"/>
                </a:solidFill>
                <a:latin typeface="Helvetica" panose="020B0604020202020204" pitchFamily="34" charset="0"/>
              </a:rPr>
              <a:t>Utbildningsprogram</a:t>
            </a:r>
          </a:p>
          <a:p>
            <a:r>
              <a:rPr lang="sv-SE" sz="2400" dirty="0">
                <a:solidFill>
                  <a:srgbClr val="000000"/>
                </a:solidFill>
                <a:latin typeface="Helvetica" panose="020B0604020202020204" pitchFamily="34" charset="0"/>
              </a:rPr>
              <a:t>Förändringsledning</a:t>
            </a:r>
          </a:p>
          <a:p>
            <a:r>
              <a:rPr lang="sv-SE" sz="2400" dirty="0">
                <a:solidFill>
                  <a:srgbClr val="000000"/>
                </a:solidFill>
                <a:latin typeface="Helvetica" panose="020B0604020202020204" pitchFamily="34" charset="0"/>
              </a:rPr>
              <a:t>2020-09-30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7789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Kärnkvaliteter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5FED254A-D8DA-47ED-8861-C8E0053EA062}"/>
              </a:ext>
            </a:extLst>
          </p:cNvPr>
          <p:cNvSpPr/>
          <p:nvPr/>
        </p:nvSpPr>
        <p:spPr bwMode="auto">
          <a:xfrm>
            <a:off x="2076450" y="4257674"/>
            <a:ext cx="3819525" cy="19812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8A425B6F-EDE7-4E53-B264-7FCF449B4BA2}"/>
              </a:ext>
            </a:extLst>
          </p:cNvPr>
          <p:cNvSpPr/>
          <p:nvPr/>
        </p:nvSpPr>
        <p:spPr bwMode="auto">
          <a:xfrm>
            <a:off x="6457536" y="2083115"/>
            <a:ext cx="3819525" cy="19812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D81E847E-DCA4-4749-AD5C-2446DAA276BF}"/>
              </a:ext>
            </a:extLst>
          </p:cNvPr>
          <p:cNvSpPr/>
          <p:nvPr/>
        </p:nvSpPr>
        <p:spPr bwMode="auto">
          <a:xfrm>
            <a:off x="2076450" y="2083115"/>
            <a:ext cx="3819525" cy="19812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8114BBC2-7BE5-4CF8-A939-C0A70ADE539C}"/>
              </a:ext>
            </a:extLst>
          </p:cNvPr>
          <p:cNvSpPr/>
          <p:nvPr/>
        </p:nvSpPr>
        <p:spPr bwMode="auto">
          <a:xfrm>
            <a:off x="6457535" y="4257674"/>
            <a:ext cx="3819525" cy="1981201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CBFE7AE-91D3-4F49-A4B9-8FBEEAE77D3C}"/>
              </a:ext>
            </a:extLst>
          </p:cNvPr>
          <p:cNvSpPr txBox="1"/>
          <p:nvPr/>
        </p:nvSpPr>
        <p:spPr>
          <a:xfrm>
            <a:off x="2495550" y="2124074"/>
            <a:ext cx="45719" cy="4571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endParaRPr lang="sv-SE" sz="2100" dirty="0" err="1">
              <a:solidFill>
                <a:srgbClr val="000000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5C33082-1BCD-433E-8564-CA61F84F641C}"/>
              </a:ext>
            </a:extLst>
          </p:cNvPr>
          <p:cNvSpPr txBox="1"/>
          <p:nvPr/>
        </p:nvSpPr>
        <p:spPr>
          <a:xfrm>
            <a:off x="2181225" y="2086606"/>
            <a:ext cx="3097282" cy="170053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dirty="0">
                <a:solidFill>
                  <a:srgbClr val="C00000"/>
                </a:solidFill>
              </a:rPr>
              <a:t>Kärnkvalitet</a:t>
            </a:r>
          </a:p>
          <a:p>
            <a:r>
              <a:rPr lang="sv-SE" sz="1600" dirty="0">
                <a:solidFill>
                  <a:srgbClr val="000000"/>
                </a:solidFill>
              </a:rPr>
              <a:t>Empatisk</a:t>
            </a:r>
          </a:p>
          <a:p>
            <a:r>
              <a:rPr lang="sv-SE" sz="1600" dirty="0">
                <a:solidFill>
                  <a:srgbClr val="000000"/>
                </a:solidFill>
              </a:rPr>
              <a:t>Engagerad</a:t>
            </a:r>
          </a:p>
          <a:p>
            <a:r>
              <a:rPr lang="sv-SE" sz="1600" dirty="0">
                <a:solidFill>
                  <a:srgbClr val="000000"/>
                </a:solidFill>
              </a:rPr>
              <a:t>Analytisk</a:t>
            </a:r>
          </a:p>
          <a:p>
            <a:endParaRPr lang="sv-SE" sz="1800" dirty="0">
              <a:solidFill>
                <a:srgbClr val="000000"/>
              </a:solidFill>
            </a:endParaRPr>
          </a:p>
          <a:p>
            <a:endParaRPr lang="sv-SE" sz="1800" dirty="0">
              <a:solidFill>
                <a:srgbClr val="000000"/>
              </a:solidFill>
            </a:endParaRPr>
          </a:p>
          <a:p>
            <a:endParaRPr lang="sv-SE" sz="1800" dirty="0">
              <a:solidFill>
                <a:srgbClr val="000000"/>
              </a:solidFill>
            </a:endParaRPr>
          </a:p>
          <a:p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9B3B262-DB74-4934-9B25-796E2EA58637}"/>
              </a:ext>
            </a:extLst>
          </p:cNvPr>
          <p:cNvSpPr txBox="1"/>
          <p:nvPr/>
        </p:nvSpPr>
        <p:spPr>
          <a:xfrm>
            <a:off x="6696074" y="2159315"/>
            <a:ext cx="189092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dirty="0">
                <a:solidFill>
                  <a:srgbClr val="C00000"/>
                </a:solidFill>
              </a:rPr>
              <a:t>Fallgrop</a:t>
            </a:r>
          </a:p>
          <a:p>
            <a:r>
              <a:rPr lang="sv-SE" sz="1600" dirty="0">
                <a:solidFill>
                  <a:srgbClr val="000000"/>
                </a:solidFill>
              </a:rPr>
              <a:t> Mesig otydlig, passiv</a:t>
            </a:r>
          </a:p>
          <a:p>
            <a:r>
              <a:rPr lang="sv-SE" sz="1600" dirty="0">
                <a:solidFill>
                  <a:srgbClr val="000000"/>
                </a:solidFill>
              </a:rPr>
              <a:t>Stark, köra över</a:t>
            </a:r>
          </a:p>
          <a:p>
            <a:r>
              <a:rPr lang="sv-SE" sz="1600" dirty="0">
                <a:solidFill>
                  <a:srgbClr val="000000"/>
                </a:solidFill>
              </a:rPr>
              <a:t>Bromskloss, dömande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2806C58-C45A-4B59-B959-EC0939913EBA}"/>
              </a:ext>
            </a:extLst>
          </p:cNvPr>
          <p:cNvSpPr txBox="1"/>
          <p:nvPr/>
        </p:nvSpPr>
        <p:spPr>
          <a:xfrm>
            <a:off x="1266825" y="442912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endParaRPr lang="sv-SE" sz="2100" dirty="0" err="1">
              <a:solidFill>
                <a:srgbClr val="000000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E72B579-8411-4966-9671-F381C39DCE20}"/>
              </a:ext>
            </a:extLst>
          </p:cNvPr>
          <p:cNvSpPr txBox="1"/>
          <p:nvPr/>
        </p:nvSpPr>
        <p:spPr>
          <a:xfrm>
            <a:off x="2314574" y="4257674"/>
            <a:ext cx="1704975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dirty="0">
                <a:solidFill>
                  <a:srgbClr val="C00000"/>
                </a:solidFill>
              </a:rPr>
              <a:t>Allergi</a:t>
            </a:r>
          </a:p>
          <a:p>
            <a:r>
              <a:rPr lang="sv-SE" sz="1600" dirty="0">
                <a:solidFill>
                  <a:srgbClr val="000000"/>
                </a:solidFill>
              </a:rPr>
              <a:t>Dominanta personer – enkelspårigt</a:t>
            </a:r>
          </a:p>
          <a:p>
            <a:r>
              <a:rPr lang="sv-SE" sz="1600" dirty="0">
                <a:solidFill>
                  <a:srgbClr val="000000"/>
                </a:solidFill>
              </a:rPr>
              <a:t>Segt, passivt</a:t>
            </a:r>
          </a:p>
          <a:p>
            <a:r>
              <a:rPr lang="sv-SE" sz="1600" dirty="0">
                <a:solidFill>
                  <a:srgbClr val="000000"/>
                </a:solidFill>
              </a:rPr>
              <a:t>Ogenomtänkt, klämkäckt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BEF26AA-5594-4E15-BC92-84514D8E02C7}"/>
              </a:ext>
            </a:extLst>
          </p:cNvPr>
          <p:cNvSpPr txBox="1"/>
          <p:nvPr/>
        </p:nvSpPr>
        <p:spPr>
          <a:xfrm>
            <a:off x="6566658" y="4257673"/>
            <a:ext cx="2149751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800" dirty="0">
                <a:solidFill>
                  <a:srgbClr val="C00000"/>
                </a:solidFill>
              </a:rPr>
              <a:t>Utmaning</a:t>
            </a:r>
          </a:p>
          <a:p>
            <a:r>
              <a:rPr lang="sv-SE" sz="1600" dirty="0">
                <a:solidFill>
                  <a:srgbClr val="000000"/>
                </a:solidFill>
              </a:rPr>
              <a:t>Rak och tydlig</a:t>
            </a:r>
          </a:p>
          <a:p>
            <a:r>
              <a:rPr lang="sv-SE" sz="1600" dirty="0">
                <a:solidFill>
                  <a:srgbClr val="000000"/>
                </a:solidFill>
              </a:rPr>
              <a:t>Tålmodig och lyssnande</a:t>
            </a:r>
          </a:p>
          <a:p>
            <a:r>
              <a:rPr lang="sv-SE" sz="1600" dirty="0">
                <a:solidFill>
                  <a:srgbClr val="000000"/>
                </a:solidFill>
              </a:rPr>
              <a:t>Öppen, utforskande och accepterande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5AFE4BC-4339-4DFB-9A27-D84741422B7B}"/>
              </a:ext>
            </a:extLst>
          </p:cNvPr>
          <p:cNvSpPr txBox="1"/>
          <p:nvPr/>
        </p:nvSpPr>
        <p:spPr>
          <a:xfrm>
            <a:off x="180976" y="2314254"/>
            <a:ext cx="1733963" cy="112871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Det andra uppskattar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hos mig.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jag tar för givet hos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mig själv.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jag förväntar   mig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av andra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60D9138-DD94-4E54-86AF-DC7919D386EB}"/>
              </a:ext>
            </a:extLst>
          </p:cNvPr>
          <p:cNvSpPr txBox="1"/>
          <p:nvPr/>
        </p:nvSpPr>
        <p:spPr>
          <a:xfrm>
            <a:off x="233363" y="4648198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Det jag minst av   allt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vill vara själv.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jag föraktar hos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andra.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andra ber mig  ha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överseende med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0509B40-3B84-487B-923F-12F266B28577}"/>
              </a:ext>
            </a:extLst>
          </p:cNvPr>
          <p:cNvSpPr txBox="1"/>
          <p:nvPr/>
        </p:nvSpPr>
        <p:spPr>
          <a:xfrm>
            <a:off x="10515600" y="2421413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Det andra stör sig på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hos mig.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Det jag tenderar att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överse hos andra.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jag rättfärdigar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hos mig.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BBAF5A-7A4D-41DC-B343-C85FF06F054B}"/>
              </a:ext>
            </a:extLst>
          </p:cNvPr>
          <p:cNvSpPr txBox="1"/>
          <p:nvPr/>
        </p:nvSpPr>
        <p:spPr>
          <a:xfrm>
            <a:off x="10467975" y="4651564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Det jag saknar hos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mig själv.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Det andra önskar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att jag hade mer av. </a:t>
            </a:r>
          </a:p>
          <a:p>
            <a:r>
              <a:rPr lang="sv-SE" sz="1200" dirty="0">
                <a:solidFill>
                  <a:srgbClr val="000000"/>
                </a:solidFill>
              </a:rPr>
              <a:t>Det jag beundrar</a:t>
            </a:r>
          </a:p>
          <a:p>
            <a:r>
              <a:rPr lang="sv-SE" sz="1200" dirty="0">
                <a:solidFill>
                  <a:srgbClr val="000000"/>
                </a:solidFill>
              </a:rPr>
              <a:t> hos andra</a:t>
            </a:r>
          </a:p>
        </p:txBody>
      </p:sp>
    </p:spTree>
    <p:extLst>
      <p:ext uri="{BB962C8B-B14F-4D97-AF65-F5344CB8AC3E}">
        <p14:creationId xmlns:p14="http://schemas.microsoft.com/office/powerpoint/2010/main" val="22828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D018B-E292-47ED-82A0-7C2C6499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5" y="442775"/>
            <a:ext cx="9503833" cy="935038"/>
          </a:xfrm>
        </p:spPr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 tänka på…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368502-14BC-4F25-AA78-1A9EABB616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6641" y="1914525"/>
            <a:ext cx="4656000" cy="4943475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Allergin triggar fallgrop</a:t>
            </a:r>
          </a:p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Sök klonkorden</a:t>
            </a:r>
          </a:p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Använd magkänslan</a:t>
            </a:r>
          </a:p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Det som gör oss mest sårbara är våra allergier</a:t>
            </a:r>
          </a:p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Kärnkvalitet och utmaning kompletterar varandra</a:t>
            </a:r>
          </a:p>
          <a:p>
            <a:r>
              <a:rPr lang="sv-SE" sz="1800" dirty="0">
                <a:latin typeface="Helvetica" panose="020B0604020202020204" pitchFamily="34" charset="0"/>
                <a:cs typeface="Helvetica" panose="020B0604020202020204" pitchFamily="34" charset="0"/>
              </a:rPr>
              <a:t>Tänka både och, både kvalitet och utmaning</a:t>
            </a:r>
          </a:p>
          <a:p>
            <a:endParaRPr lang="sv-SE" sz="20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3B0E107-C976-48FF-BF07-3BF1C545AFC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42267" b="4651"/>
          <a:stretch/>
        </p:blipFill>
        <p:spPr>
          <a:xfrm>
            <a:off x="7686592" y="2195227"/>
            <a:ext cx="2689861" cy="3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0C2A3-33C6-4963-AE44-1E1F4A09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Helvetica" panose="020B0604020202020204" pitchFamily="34" charset="0"/>
                <a:cs typeface="Helvetica" panose="020B0604020202020204" pitchFamily="34" charset="0"/>
              </a:rPr>
              <a:t>Eget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16214-D0D7-447C-B4F8-8B35EBB838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988172"/>
            <a:ext cx="4656000" cy="49434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Två förmågor som jag vill undersöka, träna och utveckla är:</a:t>
            </a:r>
          </a:p>
          <a:p>
            <a:pPr marL="0" indent="0">
              <a:buNone/>
            </a:pPr>
            <a:r>
              <a:rPr lang="sv-SE" sz="2000" dirty="0"/>
              <a:t>1_________________________________</a:t>
            </a:r>
          </a:p>
          <a:p>
            <a:pPr marL="0" indent="0">
              <a:buNone/>
            </a:pPr>
            <a:r>
              <a:rPr lang="sv-SE" sz="2000" dirty="0"/>
              <a:t>2</a:t>
            </a:r>
            <a:r>
              <a:rPr lang="sv-SE" dirty="0"/>
              <a:t>________________________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När ska jag träna?</a:t>
            </a:r>
          </a:p>
          <a:p>
            <a:pPr marL="0" indent="0">
              <a:buNone/>
            </a:pPr>
            <a:r>
              <a:rPr lang="sv-SE" sz="2000" dirty="0"/>
              <a:t>(möjliga situationer på arbetet, vilka relationer? osv.)</a:t>
            </a:r>
          </a:p>
          <a:p>
            <a:pPr marL="0" indent="0">
              <a:buNone/>
            </a:pPr>
            <a:r>
              <a:rPr lang="sv-SE" sz="2000" dirty="0"/>
              <a:t>___________________________________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dirty="0">
                <a:hlinkClick r:id="rId2"/>
              </a:rPr>
              <a:t>http://gro.nu/core-qualities/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2BF037-E763-4F31-8DFE-B9736AE1F329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57">
            <a:off x="6434617" y="890586"/>
            <a:ext cx="5212819" cy="30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96BFD08-B0E4-4EC7-9C7E-B1AA4507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Helvetica" panose="020B0604020202020204" pitchFamily="34" charset="0"/>
                <a:cs typeface="Helvetica" panose="020B0604020202020204" pitchFamily="34" charset="0"/>
              </a:rPr>
              <a:t>Ändrat förhållningssätt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8BBF637-1699-4029-B89F-807DE52D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Relatera till någons potential/kapacitet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Ansvaret i rätt knä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Icke dömande – ”gilla läget”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Klarlägga/konstatera vs lösningar, råd och tips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Använd inte egen agenda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51E236-BC54-47C1-8BD4-E16BC030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44" y="1825625"/>
            <a:ext cx="3372365" cy="32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3C08EA-286F-4604-A6C7-E5EA0880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Helvetica" panose="020B0604020202020204" pitchFamily="34" charset="0"/>
                <a:cs typeface="Helvetica" panose="020B0604020202020204" pitchFamily="34" charset="0"/>
              </a:rPr>
              <a:t>Enkelt i teorin – svårt i praktiken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58A8F9-D6DC-402D-B01F-567EECE5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Vår blindhet – vi tror att vi redan kan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Går emot allt vi lärt oss – och är vana vid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Traditionellt förhållningssätt hindrande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Varande – inte görande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Det krävs träning av förmågor – inte kunskap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667999AC-2D11-407D-89C4-C0FEA7B0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30" y="2119461"/>
            <a:ext cx="4190737" cy="23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36C585-7B9E-4F61-9477-9B44AF92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FA6BE1-F9F6-44E3-A6C7-0650FB680F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48667" y="1933576"/>
            <a:ext cx="5590283" cy="5000060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Tillbakablick 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Kultur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Komplexitet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Challenger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Förmågor för förändring</a:t>
            </a:r>
          </a:p>
          <a:p>
            <a:pPr marL="0" indent="0">
              <a:buNone/>
            </a:pPr>
            <a:endParaRPr lang="sv-S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Kärnkvaliteter</a:t>
            </a:r>
          </a:p>
          <a:p>
            <a:r>
              <a:rPr lang="sv-SE" sz="2000" dirty="0">
                <a:latin typeface="Helvetica" panose="020B0604020202020204" pitchFamily="34" charset="0"/>
                <a:cs typeface="Helvetica" panose="020B0604020202020204" pitchFamily="34" charset="0"/>
              </a:rPr>
              <a:t>Träna kärnkvaliteter</a:t>
            </a:r>
          </a:p>
          <a:p>
            <a:endParaRPr lang="sv-S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latshållare för innehåll 4" descr="En bild som visar skjorta&#10;&#10;Automatiskt genererad beskrivning">
            <a:extLst>
              <a:ext uri="{FF2B5EF4-FFF2-40B4-BE49-F238E27FC236}">
                <a16:creationId xmlns:a16="http://schemas.microsoft.com/office/drawing/2014/main" id="{634C5AB2-E1C7-4864-B770-2CEE5A6B728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404930"/>
            <a:ext cx="3090821" cy="2649275"/>
          </a:xfrm>
          <a:prstGeom prst="rect">
            <a:avLst/>
          </a:prstGeom>
        </p:spPr>
      </p:pic>
      <p:pic>
        <p:nvPicPr>
          <p:cNvPr id="7" name="Bildobjekt 6" descr="En bild som visar ljus&#10;&#10;Automatiskt genererad beskrivning">
            <a:extLst>
              <a:ext uri="{FF2B5EF4-FFF2-40B4-BE49-F238E27FC236}">
                <a16:creationId xmlns:a16="http://schemas.microsoft.com/office/drawing/2014/main" id="{1DBBB00B-0F0D-4231-8EBC-BA1A37B2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963" flipH="1">
            <a:off x="7529418" y="252729"/>
            <a:ext cx="3915012" cy="296753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EED5FF9-0404-4A7E-8D8D-39586CAEA942}"/>
              </a:ext>
            </a:extLst>
          </p:cNvPr>
          <p:cNvSpPr txBox="1"/>
          <p:nvPr/>
        </p:nvSpPr>
        <p:spPr>
          <a:xfrm rot="410005">
            <a:off x="8661518" y="1129386"/>
            <a:ext cx="225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Förändringarna i samspelet mellan människor är de som är svårast att få till</a:t>
            </a:r>
          </a:p>
        </p:txBody>
      </p:sp>
    </p:spTree>
    <p:extLst>
      <p:ext uri="{BB962C8B-B14F-4D97-AF65-F5344CB8AC3E}">
        <p14:creationId xmlns:p14="http://schemas.microsoft.com/office/powerpoint/2010/main" val="245357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r5wt9u71eU-e9GUi5i-iANXapGQP4rW93-rnGJCrA8EtwweNzUcoxFDk8ekg5q4go1dx686ipAU1-KGr0wPoBsRIa_Tbgk10nkD54LIDrUZjQS62etqeY3sG9C0fWPiunNX_LQPjG1Y">
            <a:extLst>
              <a:ext uri="{FF2B5EF4-FFF2-40B4-BE49-F238E27FC236}">
                <a16:creationId xmlns:a16="http://schemas.microsoft.com/office/drawing/2014/main" id="{BE9F49BC-56D1-40EC-85CD-D8D538B169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165" y="1491298"/>
            <a:ext cx="7579472" cy="46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3A39441-5051-40A7-984E-23E55E6B709F}"/>
              </a:ext>
            </a:extLst>
          </p:cNvPr>
          <p:cNvSpPr txBox="1"/>
          <p:nvPr/>
        </p:nvSpPr>
        <p:spPr>
          <a:xfrm>
            <a:off x="2020426" y="6161789"/>
            <a:ext cx="201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Tomas Björkman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3392E23-8446-43EA-8246-5242F726AEDF}"/>
              </a:ext>
            </a:extLst>
          </p:cNvPr>
          <p:cNvSpPr txBox="1"/>
          <p:nvPr/>
        </p:nvSpPr>
        <p:spPr>
          <a:xfrm>
            <a:off x="706368" y="603934"/>
            <a:ext cx="1052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Om vi vill ha en systemförändring, behöver vi ökad medvetenhet!</a:t>
            </a:r>
          </a:p>
        </p:txBody>
      </p:sp>
    </p:spTree>
    <p:extLst>
      <p:ext uri="{BB962C8B-B14F-4D97-AF65-F5344CB8AC3E}">
        <p14:creationId xmlns:p14="http://schemas.microsoft.com/office/powerpoint/2010/main" val="65432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Kultur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E00DF9C3-545F-47A6-B3F5-76EFB11B72E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04875" y="941418"/>
            <a:ext cx="9800165" cy="5784820"/>
          </a:xfrm>
        </p:spPr>
      </p:pic>
    </p:spTree>
    <p:extLst>
      <p:ext uri="{BB962C8B-B14F-4D97-AF65-F5344CB8AC3E}">
        <p14:creationId xmlns:p14="http://schemas.microsoft.com/office/powerpoint/2010/main" val="42631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E7977-E025-43C2-9194-D5C674C6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Nollfels/förvaltarkulturen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6FBE0-6079-4B1B-83BE-3E4BE602B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085" y="1825625"/>
            <a:ext cx="5181600" cy="4351338"/>
          </a:xfrm>
        </p:spPr>
        <p:txBody>
          <a:bodyPr/>
          <a:lstStyle/>
          <a:p>
            <a:r>
              <a:rPr lang="sv-SE" dirty="0"/>
              <a:t>Inlärd passivitet(Seligman)</a:t>
            </a:r>
          </a:p>
          <a:p>
            <a:r>
              <a:rPr lang="sv-SE" dirty="0"/>
              <a:t>Undantagen styr</a:t>
            </a:r>
          </a:p>
          <a:p>
            <a:r>
              <a:rPr lang="sv-SE" dirty="0"/>
              <a:t>Konsekvenserna styr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8E51815-DA71-4F7A-AC9B-980D2F277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93858" y="4972151"/>
            <a:ext cx="2410047" cy="151663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 descr="fb42dd29-83ef-4bf3-a482-998a6b098a49@EURP189">
            <a:extLst>
              <a:ext uri="{FF2B5EF4-FFF2-40B4-BE49-F238E27FC236}">
                <a16:creationId xmlns:a16="http://schemas.microsoft.com/office/drawing/2014/main" id="{FF9127A0-22AB-48BA-8C72-27E17874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92" y="1603276"/>
            <a:ext cx="4066150" cy="40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A26FD39-9457-4F2F-8BFD-32BEBC071383}"/>
              </a:ext>
            </a:extLst>
          </p:cNvPr>
          <p:cNvSpPr txBox="1"/>
          <p:nvPr/>
        </p:nvSpPr>
        <p:spPr>
          <a:xfrm>
            <a:off x="1109562" y="6276975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r>
              <a:rPr lang="sv-SE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Källa: Leif </a:t>
            </a:r>
            <a:r>
              <a:rPr lang="sv-SE" sz="1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Denti</a:t>
            </a:r>
            <a:endParaRPr lang="sv-SE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9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A3765C-8B00-4C3B-9CE5-897B2AA3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 boxar</a:t>
            </a:r>
          </a:p>
        </p:txBody>
      </p:sp>
      <p:sp>
        <p:nvSpPr>
          <p:cNvPr id="6" name="Kub 5">
            <a:extLst>
              <a:ext uri="{FF2B5EF4-FFF2-40B4-BE49-F238E27FC236}">
                <a16:creationId xmlns:a16="http://schemas.microsoft.com/office/drawing/2014/main" id="{6DE8C309-EECB-4320-AC39-6A27DA7F9C9B}"/>
              </a:ext>
            </a:extLst>
          </p:cNvPr>
          <p:cNvSpPr/>
          <p:nvPr/>
        </p:nvSpPr>
        <p:spPr>
          <a:xfrm>
            <a:off x="8172451" y="2038350"/>
            <a:ext cx="1809749" cy="139065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Kub 11">
            <a:extLst>
              <a:ext uri="{FF2B5EF4-FFF2-40B4-BE49-F238E27FC236}">
                <a16:creationId xmlns:a16="http://schemas.microsoft.com/office/drawing/2014/main" id="{2C6B88D0-F737-462C-93C1-BA0980EBF528}"/>
              </a:ext>
            </a:extLst>
          </p:cNvPr>
          <p:cNvSpPr/>
          <p:nvPr/>
        </p:nvSpPr>
        <p:spPr>
          <a:xfrm>
            <a:off x="914400" y="1898423"/>
            <a:ext cx="1685925" cy="1483994"/>
          </a:xfrm>
          <a:prstGeom prst="cub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Kub 12">
            <a:extLst>
              <a:ext uri="{FF2B5EF4-FFF2-40B4-BE49-F238E27FC236}">
                <a16:creationId xmlns:a16="http://schemas.microsoft.com/office/drawing/2014/main" id="{61928693-762D-4040-9783-9F6526CAEEB7}"/>
              </a:ext>
            </a:extLst>
          </p:cNvPr>
          <p:cNvSpPr/>
          <p:nvPr/>
        </p:nvSpPr>
        <p:spPr>
          <a:xfrm>
            <a:off x="3643312" y="4014216"/>
            <a:ext cx="1895475" cy="162991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6304699-7C3B-4DD9-8FFE-29C2D4014189}"/>
              </a:ext>
            </a:extLst>
          </p:cNvPr>
          <p:cNvSpPr txBox="1"/>
          <p:nvPr/>
        </p:nvSpPr>
        <p:spPr>
          <a:xfrm>
            <a:off x="1685925" y="4305300"/>
            <a:ext cx="19255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Hantera nutiden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63CD011-F9E2-4218-A2FF-A9F420055BD4}"/>
              </a:ext>
            </a:extLst>
          </p:cNvPr>
          <p:cNvSpPr txBox="1"/>
          <p:nvPr/>
        </p:nvSpPr>
        <p:spPr>
          <a:xfrm>
            <a:off x="2828925" y="2228850"/>
            <a:ext cx="22333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Glöm det som varit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CBAC9E6-CD21-4F25-8E50-45EB9451498D}"/>
              </a:ext>
            </a:extLst>
          </p:cNvPr>
          <p:cNvSpPr txBox="1"/>
          <p:nvPr/>
        </p:nvSpPr>
        <p:spPr>
          <a:xfrm>
            <a:off x="6147773" y="2026964"/>
            <a:ext cx="19639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Skapa framtiden</a:t>
            </a:r>
          </a:p>
        </p:txBody>
      </p:sp>
    </p:spTree>
    <p:extLst>
      <p:ext uri="{BB962C8B-B14F-4D97-AF65-F5344CB8AC3E}">
        <p14:creationId xmlns:p14="http://schemas.microsoft.com/office/powerpoint/2010/main" val="4155327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Inera">
  <a:themeElements>
    <a:clrScheme name="Inera">
      <a:dk1>
        <a:srgbClr val="382819"/>
      </a:dk1>
      <a:lt1>
        <a:srgbClr val="FFFFFF"/>
      </a:lt1>
      <a:dk2>
        <a:srgbClr val="00A9A7"/>
      </a:dk2>
      <a:lt2>
        <a:srgbClr val="6F5D4C"/>
      </a:lt2>
      <a:accent1>
        <a:srgbClr val="AADEE2"/>
      </a:accent1>
      <a:accent2>
        <a:srgbClr val="F18221"/>
      </a:accent2>
      <a:accent3>
        <a:srgbClr val="F2C65D"/>
      </a:accent3>
      <a:accent4>
        <a:srgbClr val="2E2114"/>
      </a:accent4>
      <a:accent5>
        <a:srgbClr val="D2ECEE"/>
      </a:accent5>
      <a:accent6>
        <a:srgbClr val="DA751D"/>
      </a:accent6>
      <a:hlink>
        <a:srgbClr val="CE5028"/>
      </a:hlink>
      <a:folHlink>
        <a:srgbClr val="52443A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9050">
          <a:noFill/>
        </a:ln>
      </a:spPr>
      <a:bodyPr wrap="none" rtlCol="0">
        <a:noAutofit/>
      </a:bodyPr>
      <a:lstStyle>
        <a:defPPr>
          <a:defRPr sz="21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ra.potx" id="{B42733E8-F69A-4687-8D6F-DDE72D103CD4}" vid="{4C140586-9630-40A5-87AC-3D6BEA0941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A6EF156D8C4740867404AA45AE0D78" ma:contentTypeVersion="10" ma:contentTypeDescription="Skapa ett nytt dokument." ma:contentTypeScope="" ma:versionID="ebba2b0c99ce9c492cf922f1d8ada29c">
  <xsd:schema xmlns:xsd="http://www.w3.org/2001/XMLSchema" xmlns:xs="http://www.w3.org/2001/XMLSchema" xmlns:p="http://schemas.microsoft.com/office/2006/metadata/properties" xmlns:ns2="c6043fae-ce2a-464e-ae74-f5860b53ac38" targetNamespace="http://schemas.microsoft.com/office/2006/metadata/properties" ma:root="true" ma:fieldsID="9790c7d2710359b74087cfa75a002660" ns2:_="">
    <xsd:import namespace="c6043fae-ce2a-464e-ae74-f5860b53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43fae-ce2a-464e-ae74-f5860b53a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57660-1455-4773-9645-5285144A621F}"/>
</file>

<file path=customXml/itemProps2.xml><?xml version="1.0" encoding="utf-8"?>
<ds:datastoreItem xmlns:ds="http://schemas.openxmlformats.org/officeDocument/2006/customXml" ds:itemID="{3602BDA6-C25A-4010-8977-EE78608458A9}"/>
</file>

<file path=customXml/itemProps3.xml><?xml version="1.0" encoding="utf-8"?>
<ds:datastoreItem xmlns:ds="http://schemas.openxmlformats.org/officeDocument/2006/customXml" ds:itemID="{A3628396-D0B2-4E1B-B758-EBBB2B6A1C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783</Words>
  <Application>Microsoft Office PowerPoint</Application>
  <PresentationFormat>Bredbild</PresentationFormat>
  <Paragraphs>187</Paragraphs>
  <Slides>22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Helveticva</vt:lpstr>
      <vt:lpstr>Maja På Näset</vt:lpstr>
      <vt:lpstr>Symbol</vt:lpstr>
      <vt:lpstr>Wingdings</vt:lpstr>
      <vt:lpstr>Inera</vt:lpstr>
      <vt:lpstr>Office-tema</vt:lpstr>
      <vt:lpstr>PowerPoint-presentation</vt:lpstr>
      <vt:lpstr>PowerPoint-presentation</vt:lpstr>
      <vt:lpstr>Ändrat förhållningssätt</vt:lpstr>
      <vt:lpstr>Enkelt i teorin – svårt i praktiken</vt:lpstr>
      <vt:lpstr>Agenda</vt:lpstr>
      <vt:lpstr>PowerPoint-presentation</vt:lpstr>
      <vt:lpstr>Kultur</vt:lpstr>
      <vt:lpstr>Nollfels/förvaltarkulturen</vt:lpstr>
      <vt:lpstr>3 boxar</vt:lpstr>
      <vt:lpstr>PowerPoint-presentation</vt:lpstr>
      <vt:lpstr>PowerPoint-presentation</vt:lpstr>
      <vt:lpstr>PowerPoint-presentation</vt:lpstr>
      <vt:lpstr>PowerPoint-presentation</vt:lpstr>
      <vt:lpstr>Traditionellt synsätt</vt:lpstr>
      <vt:lpstr>Hur skapar vi en bättre genomförandeförmåga trots ökande komplexitet?</vt:lpstr>
      <vt:lpstr>PowerPoint-presentation</vt:lpstr>
      <vt:lpstr>Från automatisk till medveten…</vt:lpstr>
      <vt:lpstr>PowerPoint-presentation</vt:lpstr>
      <vt:lpstr>Kärnkvaliteter</vt:lpstr>
      <vt:lpstr>Kärnkvaliteter</vt:lpstr>
      <vt:lpstr>Att tänka på…</vt:lpstr>
      <vt:lpstr>Eget arbete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Rabarber</dc:creator>
  <cp:lastModifiedBy>Jonsson Pia</cp:lastModifiedBy>
  <cp:revision>119</cp:revision>
  <cp:lastPrinted>2012-03-24T12:24:06Z</cp:lastPrinted>
  <dcterms:created xsi:type="dcterms:W3CDTF">2015-12-15T11:16:10Z</dcterms:created>
  <dcterms:modified xsi:type="dcterms:W3CDTF">2020-09-30T13:04:36Z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0x0101000DA6EF156D8C4740867404AA45AE0D78</vt:lpwstr>
  </property>
</Properties>
</file>