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6" r:id="rId5"/>
  </p:sldMasterIdLst>
  <p:notesMasterIdLst>
    <p:notesMasterId r:id="rId21"/>
  </p:notesMasterIdLst>
  <p:handoutMasterIdLst>
    <p:handoutMasterId r:id="rId22"/>
  </p:handoutMasterIdLst>
  <p:sldIdLst>
    <p:sldId id="261" r:id="rId6"/>
    <p:sldId id="263" r:id="rId7"/>
    <p:sldId id="339" r:id="rId8"/>
    <p:sldId id="272" r:id="rId9"/>
    <p:sldId id="340" r:id="rId10"/>
    <p:sldId id="353" r:id="rId11"/>
    <p:sldId id="350" r:id="rId12"/>
    <p:sldId id="324" r:id="rId13"/>
    <p:sldId id="356" r:id="rId14"/>
    <p:sldId id="354" r:id="rId15"/>
    <p:sldId id="264" r:id="rId16"/>
    <p:sldId id="359" r:id="rId17"/>
    <p:sldId id="357" r:id="rId18"/>
    <p:sldId id="369" r:id="rId19"/>
    <p:sldId id="355" r:id="rId20"/>
  </p:sldIdLst>
  <p:sldSz cx="12192000" cy="6858000"/>
  <p:notesSz cx="6867525" cy="9994900"/>
  <p:defaultTextStyle>
    <a:defPPr>
      <a:defRPr lang="sv-SE"/>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C2"/>
    <a:srgbClr val="F2BC5D"/>
    <a:srgbClr val="3FC0C2"/>
    <a:srgbClr val="382819"/>
    <a:srgbClr val="000000"/>
    <a:srgbClr val="00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2FB91-DAD0-4812-9000-3E5FB6FAD5CB}" v="4" dt="2020-05-15T07:22:20.06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49" autoAdjust="0"/>
  </p:normalViewPr>
  <p:slideViewPr>
    <p:cSldViewPr snapToGrid="0" snapToObjects="1">
      <p:cViewPr varScale="1">
        <p:scale>
          <a:sx n="67" d="100"/>
          <a:sy n="67" d="100"/>
        </p:scale>
        <p:origin x="66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holm Eva" userId="facf026a-3b24-402b-8604-4433847fd95b" providerId="ADAL" clId="{5D72FB91-DAD0-4812-9000-3E5FB6FAD5CB}"/>
    <pc:docChg chg="custSel addSld delSld modSld sldOrd">
      <pc:chgData name="Lindholm Eva" userId="facf026a-3b24-402b-8604-4433847fd95b" providerId="ADAL" clId="{5D72FB91-DAD0-4812-9000-3E5FB6FAD5CB}" dt="2020-05-15T07:22:38.445" v="5" actId="478"/>
      <pc:docMkLst>
        <pc:docMk/>
      </pc:docMkLst>
      <pc:sldChg chg="add">
        <pc:chgData name="Lindholm Eva" userId="facf026a-3b24-402b-8604-4433847fd95b" providerId="ADAL" clId="{5D72FB91-DAD0-4812-9000-3E5FB6FAD5CB}" dt="2020-05-15T07:19:43.059" v="0"/>
        <pc:sldMkLst>
          <pc:docMk/>
          <pc:sldMk cId="2340799201" sldId="264"/>
        </pc:sldMkLst>
      </pc:sldChg>
      <pc:sldChg chg="ord">
        <pc:chgData name="Lindholm Eva" userId="facf026a-3b24-402b-8604-4433847fd95b" providerId="ADAL" clId="{5D72FB91-DAD0-4812-9000-3E5FB6FAD5CB}" dt="2020-05-15T07:22:02.849" v="2"/>
        <pc:sldMkLst>
          <pc:docMk/>
          <pc:sldMk cId="3391445897" sldId="350"/>
        </pc:sldMkLst>
      </pc:sldChg>
      <pc:sldChg chg="delSp">
        <pc:chgData name="Lindholm Eva" userId="facf026a-3b24-402b-8604-4433847fd95b" providerId="ADAL" clId="{5D72FB91-DAD0-4812-9000-3E5FB6FAD5CB}" dt="2020-05-15T07:22:38.445" v="5" actId="478"/>
        <pc:sldMkLst>
          <pc:docMk/>
          <pc:sldMk cId="1684458419" sldId="354"/>
        </pc:sldMkLst>
        <pc:graphicFrameChg chg="del">
          <ac:chgData name="Lindholm Eva" userId="facf026a-3b24-402b-8604-4433847fd95b" providerId="ADAL" clId="{5D72FB91-DAD0-4812-9000-3E5FB6FAD5CB}" dt="2020-05-15T07:22:38.445" v="5" actId="478"/>
          <ac:graphicFrameMkLst>
            <pc:docMk/>
            <pc:sldMk cId="1684458419" sldId="354"/>
            <ac:graphicFrameMk id="5" creationId="{122B5754-4A24-47F4-AC3E-D7F3DAD8AAD6}"/>
          </ac:graphicFrameMkLst>
        </pc:graphicFrameChg>
      </pc:sldChg>
      <pc:sldChg chg="ord">
        <pc:chgData name="Lindholm Eva" userId="facf026a-3b24-402b-8604-4433847fd95b" providerId="ADAL" clId="{5D72FB91-DAD0-4812-9000-3E5FB6FAD5CB}" dt="2020-05-15T07:22:20.064" v="4"/>
        <pc:sldMkLst>
          <pc:docMk/>
          <pc:sldMk cId="268413981" sldId="355"/>
        </pc:sldMkLst>
      </pc:sldChg>
      <pc:sldChg chg="add ord">
        <pc:chgData name="Lindholm Eva" userId="facf026a-3b24-402b-8604-4433847fd95b" providerId="ADAL" clId="{5D72FB91-DAD0-4812-9000-3E5FB6FAD5CB}" dt="2020-05-15T07:22:11.418" v="3"/>
        <pc:sldMkLst>
          <pc:docMk/>
          <pc:sldMk cId="1196886466" sldId="357"/>
        </pc:sldMkLst>
      </pc:sldChg>
      <pc:sldChg chg="add del">
        <pc:chgData name="Lindholm Eva" userId="facf026a-3b24-402b-8604-4433847fd95b" providerId="ADAL" clId="{5D72FB91-DAD0-4812-9000-3E5FB6FAD5CB}" dt="2020-05-15T07:20:28.935" v="1" actId="2696"/>
        <pc:sldMkLst>
          <pc:docMk/>
          <pc:sldMk cId="1670031732" sldId="358"/>
        </pc:sldMkLst>
      </pc:sldChg>
      <pc:sldChg chg="add">
        <pc:chgData name="Lindholm Eva" userId="facf026a-3b24-402b-8604-4433847fd95b" providerId="ADAL" clId="{5D72FB91-DAD0-4812-9000-3E5FB6FAD5CB}" dt="2020-05-15T07:19:43.059" v="0"/>
        <pc:sldMkLst>
          <pc:docMk/>
          <pc:sldMk cId="1575691130" sldId="359"/>
        </pc:sldMkLst>
      </pc:sldChg>
      <pc:sldChg chg="add">
        <pc:chgData name="Lindholm Eva" userId="facf026a-3b24-402b-8604-4433847fd95b" providerId="ADAL" clId="{5D72FB91-DAD0-4812-9000-3E5FB6FAD5CB}" dt="2020-05-15T07:19:43.059" v="0"/>
        <pc:sldMkLst>
          <pc:docMk/>
          <pc:sldMk cId="86204704" sldId="3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bwMode="auto">
          <a:xfrm>
            <a:off x="0"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cs typeface="+mn-cs"/>
              </a:defRPr>
            </a:lvl1pPr>
          </a:lstStyle>
          <a:p>
            <a:pPr>
              <a:defRPr/>
            </a:pPr>
            <a:endParaRPr lang="sv-SE"/>
          </a:p>
        </p:txBody>
      </p:sp>
      <p:sp>
        <p:nvSpPr>
          <p:cNvPr id="390147" name="Rectangle 3"/>
          <p:cNvSpPr>
            <a:spLocks noGrp="1" noChangeArrowheads="1"/>
          </p:cNvSpPr>
          <p:nvPr>
            <p:ph type="dt" sz="quarter" idx="1"/>
          </p:nvPr>
        </p:nvSpPr>
        <p:spPr bwMode="auto">
          <a:xfrm>
            <a:off x="3889246"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cs typeface="+mn-cs"/>
              </a:defRPr>
            </a:lvl1pPr>
          </a:lstStyle>
          <a:p>
            <a:pPr>
              <a:defRPr/>
            </a:pPr>
            <a:endParaRPr lang="sv-SE"/>
          </a:p>
        </p:txBody>
      </p:sp>
      <p:sp>
        <p:nvSpPr>
          <p:cNvPr id="390148" name="Rectangle 4"/>
          <p:cNvSpPr>
            <a:spLocks noGrp="1" noChangeArrowheads="1"/>
          </p:cNvSpPr>
          <p:nvPr>
            <p:ph type="ftr" sz="quarter" idx="2"/>
          </p:nvPr>
        </p:nvSpPr>
        <p:spPr bwMode="auto">
          <a:xfrm>
            <a:off x="0"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cs typeface="+mn-cs"/>
              </a:defRPr>
            </a:lvl1pPr>
          </a:lstStyle>
          <a:p>
            <a:pPr>
              <a:defRPr/>
            </a:pPr>
            <a:endParaRPr lang="sv-SE"/>
          </a:p>
        </p:txBody>
      </p:sp>
      <p:sp>
        <p:nvSpPr>
          <p:cNvPr id="390149" name="Rectangle 5"/>
          <p:cNvSpPr>
            <a:spLocks noGrp="1" noChangeArrowheads="1"/>
          </p:cNvSpPr>
          <p:nvPr>
            <p:ph type="sldNum" sz="quarter" idx="3"/>
          </p:nvPr>
        </p:nvSpPr>
        <p:spPr bwMode="auto">
          <a:xfrm>
            <a:off x="3889246"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cs typeface="+mn-cs"/>
              </a:defRPr>
            </a:lvl1pPr>
          </a:lstStyle>
          <a:p>
            <a:pPr>
              <a:defRPr/>
            </a:pPr>
            <a:fld id="{358847CB-1649-4DB8-822D-7B10F7AE01DE}" type="slidenum">
              <a:rPr lang="sv-SE"/>
              <a:pPr>
                <a:defRPr/>
              </a:pPr>
              <a:t>‹#›</a:t>
            </a:fld>
            <a:endParaRPr lang="sv-SE"/>
          </a:p>
        </p:txBody>
      </p:sp>
    </p:spTree>
    <p:extLst>
      <p:ext uri="{BB962C8B-B14F-4D97-AF65-F5344CB8AC3E}">
        <p14:creationId xmlns:p14="http://schemas.microsoft.com/office/powerpoint/2010/main" val="357788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cs typeface="+mn-cs"/>
              </a:defRPr>
            </a:lvl1pPr>
          </a:lstStyle>
          <a:p>
            <a:pPr>
              <a:defRPr/>
            </a:pPr>
            <a:endParaRPr lang="sv-SE"/>
          </a:p>
        </p:txBody>
      </p:sp>
      <p:sp>
        <p:nvSpPr>
          <p:cNvPr id="3075" name="Rectangle 3"/>
          <p:cNvSpPr>
            <a:spLocks noGrp="1" noChangeArrowheads="1"/>
          </p:cNvSpPr>
          <p:nvPr>
            <p:ph type="dt" idx="1"/>
          </p:nvPr>
        </p:nvSpPr>
        <p:spPr bwMode="auto">
          <a:xfrm>
            <a:off x="3889246"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cs typeface="+mn-cs"/>
              </a:defRPr>
            </a:lvl1pPr>
          </a:lstStyle>
          <a:p>
            <a:pPr>
              <a:defRPr/>
            </a:pPr>
            <a:endParaRPr lang="sv-SE"/>
          </a:p>
        </p:txBody>
      </p:sp>
      <p:sp>
        <p:nvSpPr>
          <p:cNvPr id="17412" name="Rectangle 4"/>
          <p:cNvSpPr>
            <a:spLocks noGrp="1" noRot="1" noChangeAspect="1" noChangeArrowheads="1" noTextEdit="1"/>
          </p:cNvSpPr>
          <p:nvPr>
            <p:ph type="sldImg" idx="2"/>
          </p:nvPr>
        </p:nvSpPr>
        <p:spPr bwMode="auto">
          <a:xfrm>
            <a:off x="103188" y="749300"/>
            <a:ext cx="666115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6432" y="4748138"/>
            <a:ext cx="5494662" cy="4497226"/>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3078" name="Rectangle 6"/>
          <p:cNvSpPr>
            <a:spLocks noGrp="1" noChangeArrowheads="1"/>
          </p:cNvSpPr>
          <p:nvPr>
            <p:ph type="ftr" sz="quarter" idx="4"/>
          </p:nvPr>
        </p:nvSpPr>
        <p:spPr bwMode="auto">
          <a:xfrm>
            <a:off x="0"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cs typeface="+mn-cs"/>
              </a:defRPr>
            </a:lvl1pPr>
          </a:lstStyle>
          <a:p>
            <a:pPr>
              <a:defRPr/>
            </a:pPr>
            <a:endParaRPr lang="sv-SE"/>
          </a:p>
        </p:txBody>
      </p:sp>
      <p:sp>
        <p:nvSpPr>
          <p:cNvPr id="3079" name="Rectangle 7"/>
          <p:cNvSpPr>
            <a:spLocks noGrp="1" noChangeArrowheads="1"/>
          </p:cNvSpPr>
          <p:nvPr>
            <p:ph type="sldNum" sz="quarter" idx="5"/>
          </p:nvPr>
        </p:nvSpPr>
        <p:spPr bwMode="auto">
          <a:xfrm>
            <a:off x="3889246"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cs typeface="+mn-cs"/>
              </a:defRPr>
            </a:lvl1pPr>
          </a:lstStyle>
          <a:p>
            <a:pPr>
              <a:defRPr/>
            </a:pPr>
            <a:fld id="{76374C2A-E21E-4D86-8849-2E48A0AF7CDA}" type="slidenum">
              <a:rPr lang="sv-SE"/>
              <a:pPr>
                <a:defRPr/>
              </a:pPr>
              <a:t>‹#›</a:t>
            </a:fld>
            <a:endParaRPr lang="sv-SE"/>
          </a:p>
        </p:txBody>
      </p:sp>
    </p:spTree>
    <p:extLst>
      <p:ext uri="{BB962C8B-B14F-4D97-AF65-F5344CB8AC3E}">
        <p14:creationId xmlns:p14="http://schemas.microsoft.com/office/powerpoint/2010/main" val="41210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3188" y="749300"/>
            <a:ext cx="6661150" cy="3748088"/>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a:t>
            </a:fld>
            <a:endParaRPr lang="sv-SE" dirty="0"/>
          </a:p>
        </p:txBody>
      </p:sp>
    </p:spTree>
    <p:extLst>
      <p:ext uri="{BB962C8B-B14F-4D97-AF65-F5344CB8AC3E}">
        <p14:creationId xmlns:p14="http://schemas.microsoft.com/office/powerpoint/2010/main" val="426847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3188" y="749300"/>
            <a:ext cx="6661150" cy="3748088"/>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a:t>
            </a:fld>
            <a:endParaRPr lang="sv-SE" dirty="0"/>
          </a:p>
        </p:txBody>
      </p:sp>
    </p:spTree>
    <p:extLst>
      <p:ext uri="{BB962C8B-B14F-4D97-AF65-F5344CB8AC3E}">
        <p14:creationId xmlns:p14="http://schemas.microsoft.com/office/powerpoint/2010/main" val="118261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a:t>
            </a:r>
            <a:r>
              <a:rPr lang="sv-SE" baseline="0" dirty="0"/>
              <a:t> med en enad stark kultur är att det är genomförandeförmågan till </a:t>
            </a:r>
            <a:r>
              <a:rPr lang="sv-SE" b="1" baseline="0" dirty="0"/>
              <a:t>VAD </a:t>
            </a:r>
            <a:r>
              <a:rPr lang="sv-SE" baseline="0" dirty="0"/>
              <a:t>som ska göras i en organisation/arbetsplats. </a:t>
            </a:r>
            <a:r>
              <a:rPr lang="sv-SE" b="1" baseline="0" dirty="0"/>
              <a:t>HUR</a:t>
            </a:r>
            <a:r>
              <a:rPr lang="sv-SE" baseline="0" dirty="0"/>
              <a:t> genomför vi vad</a:t>
            </a:r>
          </a:p>
          <a:p>
            <a:r>
              <a:rPr lang="sv-SE" baseline="0" dirty="0"/>
              <a:t>Ett tydligt </a:t>
            </a:r>
            <a:r>
              <a:rPr lang="sv-SE" b="1" baseline="0" dirty="0"/>
              <a:t>VART</a:t>
            </a:r>
            <a:r>
              <a:rPr lang="sv-SE" baseline="0" dirty="0"/>
              <a:t> som är vision, </a:t>
            </a:r>
            <a:r>
              <a:rPr lang="sv-SE" baseline="0" dirty="0" err="1"/>
              <a:t>higher</a:t>
            </a:r>
            <a:r>
              <a:rPr lang="sv-SE" baseline="0" dirty="0"/>
              <a:t> </a:t>
            </a:r>
            <a:r>
              <a:rPr lang="sv-SE" baseline="0" dirty="0" err="1"/>
              <a:t>meaning</a:t>
            </a:r>
            <a:r>
              <a:rPr lang="sv-SE" baseline="0" dirty="0"/>
              <a:t>. Det som skapar motivations, passion och lust.</a:t>
            </a:r>
            <a:endParaRPr lang="sv-SE" dirty="0"/>
          </a:p>
        </p:txBody>
      </p:sp>
      <p:sp>
        <p:nvSpPr>
          <p:cNvPr id="4" name="Platshållare för bildnummer 3"/>
          <p:cNvSpPr>
            <a:spLocks noGrp="1"/>
          </p:cNvSpPr>
          <p:nvPr>
            <p:ph type="sldNum" sz="quarter" idx="10"/>
          </p:nvPr>
        </p:nvSpPr>
        <p:spPr/>
        <p:txBody>
          <a:bodyPr/>
          <a:lstStyle/>
          <a:p>
            <a:fld id="{1B44A8C1-719F-417E-AC00-8EBD4E2EB11A}" type="slidenum">
              <a:rPr lang="sv-SE" smtClean="0"/>
              <a:t>3</a:t>
            </a:fld>
            <a:endParaRPr lang="sv-SE"/>
          </a:p>
        </p:txBody>
      </p:sp>
    </p:spTree>
    <p:extLst>
      <p:ext uri="{BB962C8B-B14F-4D97-AF65-F5344CB8AC3E}">
        <p14:creationId xmlns:p14="http://schemas.microsoft.com/office/powerpoint/2010/main" val="103158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3188" y="749300"/>
            <a:ext cx="6661150" cy="3748088"/>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12</a:t>
            </a:fld>
            <a:endParaRPr lang="sv-SE" dirty="0"/>
          </a:p>
        </p:txBody>
      </p:sp>
    </p:spTree>
    <p:extLst>
      <p:ext uri="{BB962C8B-B14F-4D97-AF65-F5344CB8AC3E}">
        <p14:creationId xmlns:p14="http://schemas.microsoft.com/office/powerpoint/2010/main" val="118261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3188" y="749300"/>
            <a:ext cx="6661150" cy="3748088"/>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13</a:t>
            </a:fld>
            <a:endParaRPr lang="sv-SE" dirty="0"/>
          </a:p>
        </p:txBody>
      </p:sp>
    </p:spTree>
    <p:extLst>
      <p:ext uri="{BB962C8B-B14F-4D97-AF65-F5344CB8AC3E}">
        <p14:creationId xmlns:p14="http://schemas.microsoft.com/office/powerpoint/2010/main" val="4268475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pic>
        <p:nvPicPr>
          <p:cNvPr id="4"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3568"/>
          <a:stretch/>
        </p:blipFill>
        <p:spPr>
          <a:xfrm>
            <a:off x="4233483" y="2288127"/>
            <a:ext cx="3725035" cy="2281746"/>
          </a:xfrm>
          <a:prstGeom prst="rect">
            <a:avLst/>
          </a:prstGeom>
        </p:spPr>
      </p:pic>
    </p:spTree>
    <p:extLst>
      <p:ext uri="{BB962C8B-B14F-4D97-AF65-F5344CB8AC3E}">
        <p14:creationId xmlns:p14="http://schemas.microsoft.com/office/powerpoint/2010/main" val="44800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3" name="Platshållare för bild 2"/>
          <p:cNvSpPr>
            <a:spLocks noGrp="1"/>
          </p:cNvSpPr>
          <p:nvPr>
            <p:ph type="pic" sz="quarter" idx="11"/>
          </p:nvPr>
        </p:nvSpPr>
        <p:spPr>
          <a:xfrm>
            <a:off x="6191917" y="1403350"/>
            <a:ext cx="4656000" cy="4941888"/>
          </a:xfrm>
          <a:solidFill>
            <a:schemeClr val="bg1">
              <a:lumMod val="95000"/>
            </a:schemeClr>
          </a:solidFill>
        </p:spPr>
        <p:txBody>
          <a:bodyPr anchor="ctr"/>
          <a:lstStyle>
            <a:lvl1pPr marL="0" indent="0" algn="ctr">
              <a:buNone/>
              <a:defRPr/>
            </a:lvl1pPr>
          </a:lstStyle>
          <a:p>
            <a:endParaRPr lang="sv-SE" dirty="0"/>
          </a:p>
        </p:txBody>
      </p:sp>
      <p:sp>
        <p:nvSpPr>
          <p:cNvPr id="10" name="Platshållare för innehåll 6"/>
          <p:cNvSpPr>
            <a:spLocks noGrp="1"/>
          </p:cNvSpPr>
          <p:nvPr>
            <p:ph sz="quarter" idx="16"/>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677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botte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3" name="Platshållare för bild 2"/>
          <p:cNvSpPr>
            <a:spLocks noGrp="1"/>
          </p:cNvSpPr>
          <p:nvPr>
            <p:ph type="pic" sz="quarter" idx="11"/>
          </p:nvPr>
        </p:nvSpPr>
        <p:spPr>
          <a:xfrm>
            <a:off x="1344083" y="3825894"/>
            <a:ext cx="9503835" cy="2519344"/>
          </a:xfrm>
          <a:solidFill>
            <a:schemeClr val="bg1">
              <a:lumMod val="95000"/>
            </a:schemeClr>
          </a:solidFill>
        </p:spPr>
        <p:txBody>
          <a:bodyPr anchor="ctr"/>
          <a:lstStyle>
            <a:lvl1pPr marL="0" indent="0" algn="ctr">
              <a:buNone/>
              <a:defRPr/>
            </a:lvl1pPr>
          </a:lstStyle>
          <a:p>
            <a:endParaRPr lang="sv-SE" dirty="0"/>
          </a:p>
        </p:txBody>
      </p:sp>
      <p:sp>
        <p:nvSpPr>
          <p:cNvPr id="10" name="Platshållare för innehåll 6"/>
          <p:cNvSpPr>
            <a:spLocks noGrp="1"/>
          </p:cNvSpPr>
          <p:nvPr>
            <p:ph sz="quarter" idx="15"/>
          </p:nvPr>
        </p:nvSpPr>
        <p:spPr>
          <a:xfrm>
            <a:off x="1344085" y="1401764"/>
            <a:ext cx="9503833" cy="226624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404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och bildtext">
    <p:spTree>
      <p:nvGrpSpPr>
        <p:cNvPr id="1" name=""/>
        <p:cNvGrpSpPr/>
        <p:nvPr/>
      </p:nvGrpSpPr>
      <p:grpSpPr>
        <a:xfrm>
          <a:off x="0" y="0"/>
          <a:ext cx="0" cy="0"/>
          <a:chOff x="0" y="0"/>
          <a:chExt cx="0" cy="0"/>
        </a:xfrm>
      </p:grpSpPr>
      <p:sp>
        <p:nvSpPr>
          <p:cNvPr id="4" name="Rektangel 3"/>
          <p:cNvSpPr/>
          <p:nvPr userDrawn="1"/>
        </p:nvSpPr>
        <p:spPr bwMode="auto">
          <a:xfrm>
            <a:off x="10090123" y="5515364"/>
            <a:ext cx="2101877" cy="1220579"/>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9" name="Rubrik 8"/>
          <p:cNvSpPr>
            <a:spLocks noGrp="1"/>
          </p:cNvSpPr>
          <p:nvPr>
            <p:ph type="title"/>
          </p:nvPr>
        </p:nvSpPr>
        <p:spPr/>
        <p:txBody>
          <a:bodyPr/>
          <a:lstStyle/>
          <a:p>
            <a:r>
              <a:rPr lang="sv-SE" dirty="0"/>
              <a:t>Klicka här för att ändra format</a:t>
            </a:r>
          </a:p>
        </p:txBody>
      </p:sp>
      <p:sp>
        <p:nvSpPr>
          <p:cNvPr id="3" name="Platshållare för bild 2"/>
          <p:cNvSpPr>
            <a:spLocks noGrp="1"/>
          </p:cNvSpPr>
          <p:nvPr>
            <p:ph type="pic" sz="quarter" idx="11"/>
          </p:nvPr>
        </p:nvSpPr>
        <p:spPr>
          <a:xfrm>
            <a:off x="1344083" y="1401763"/>
            <a:ext cx="9503835" cy="4264152"/>
          </a:xfrm>
          <a:solidFill>
            <a:schemeClr val="bg1">
              <a:lumMod val="95000"/>
            </a:schemeClr>
          </a:solidFill>
        </p:spPr>
        <p:txBody>
          <a:bodyPr anchor="ctr"/>
          <a:lstStyle>
            <a:lvl1pPr marL="0" indent="0" algn="ctr">
              <a:buNone/>
              <a:defRPr/>
            </a:lvl1pPr>
          </a:lstStyle>
          <a:p>
            <a:endParaRPr lang="sv-SE" dirty="0"/>
          </a:p>
        </p:txBody>
      </p:sp>
      <p:sp>
        <p:nvSpPr>
          <p:cNvPr id="6" name="Platshållare för text 6"/>
          <p:cNvSpPr>
            <a:spLocks noGrp="1" noChangeAspect="1"/>
          </p:cNvSpPr>
          <p:nvPr>
            <p:ph type="body" sz="quarter" idx="14" hasCustomPrompt="1"/>
          </p:nvPr>
        </p:nvSpPr>
        <p:spPr>
          <a:xfrm>
            <a:off x="1344085" y="5799265"/>
            <a:ext cx="9503832" cy="540540"/>
          </a:xfrm>
        </p:spPr>
        <p:txBody>
          <a:bodyPr lIns="0" rIns="0">
            <a:noAutofit/>
          </a:bodyPr>
          <a:lstStyle>
            <a:lvl1pPr marL="0" indent="0">
              <a:lnSpc>
                <a:spcPct val="100000"/>
              </a:lnSpc>
              <a:spcBef>
                <a:spcPts val="0"/>
              </a:spcBef>
              <a:spcAft>
                <a:spcPts val="0"/>
              </a:spcAft>
              <a:buNone/>
              <a:defRPr sz="1500" baseline="0">
                <a:solidFill>
                  <a:srgbClr val="000000"/>
                </a:solidFill>
              </a:defRPr>
            </a:lvl1pPr>
          </a:lstStyle>
          <a:p>
            <a:pPr lvl="0"/>
            <a:r>
              <a:rPr lang="sv-SE" dirty="0"/>
              <a:t>Skriv bildtext här (aldrig mer än två rader)</a:t>
            </a:r>
          </a:p>
        </p:txBody>
      </p:sp>
    </p:spTree>
    <p:extLst>
      <p:ext uri="{BB962C8B-B14F-4D97-AF65-F5344CB8AC3E}">
        <p14:creationId xmlns:p14="http://schemas.microsoft.com/office/powerpoint/2010/main" val="137627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Helskärm">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0" y="0"/>
            <a:ext cx="12192000" cy="6750000"/>
          </a:xfrm>
          <a:solidFill>
            <a:schemeClr val="bg1">
              <a:lumMod val="95000"/>
            </a:schemeClr>
          </a:solidFill>
        </p:spPr>
        <p:txBody>
          <a:bodyPr anchor="ctr"/>
          <a:lstStyle>
            <a:lvl1pPr marL="0" indent="0" algn="ctr">
              <a:buNone/>
              <a:defRPr/>
            </a:lvl1pPr>
          </a:lstStyle>
          <a:p>
            <a:endParaRPr lang="sv-SE" dirty="0"/>
          </a:p>
        </p:txBody>
      </p:sp>
    </p:spTree>
    <p:extLst>
      <p:ext uri="{BB962C8B-B14F-4D97-AF65-F5344CB8AC3E}">
        <p14:creationId xmlns:p14="http://schemas.microsoft.com/office/powerpoint/2010/main" val="66122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8" name="Platshållare för media 4"/>
          <p:cNvSpPr>
            <a:spLocks noGrp="1"/>
          </p:cNvSpPr>
          <p:nvPr>
            <p:ph type="media" sz="quarter" idx="15"/>
          </p:nvPr>
        </p:nvSpPr>
        <p:spPr>
          <a:xfrm>
            <a:off x="1" y="1"/>
            <a:ext cx="12192001" cy="6735941"/>
          </a:xfrm>
          <a:solidFill>
            <a:schemeClr val="bg1">
              <a:lumMod val="95000"/>
            </a:schemeClr>
          </a:solidFill>
        </p:spPr>
        <p:txBody>
          <a:bodyPr anchor="ctr"/>
          <a:lstStyle>
            <a:lvl1pPr marL="0" indent="0" algn="ctr">
              <a:buNone/>
              <a:defRPr/>
            </a:lvl1pPr>
          </a:lstStyle>
          <a:p>
            <a:endParaRPr lang="sv-SE"/>
          </a:p>
        </p:txBody>
      </p:sp>
    </p:spTree>
    <p:extLst>
      <p:ext uri="{BB962C8B-B14F-4D97-AF65-F5344CB8AC3E}">
        <p14:creationId xmlns:p14="http://schemas.microsoft.com/office/powerpoint/2010/main" val="428224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13" name="Rubrik 1"/>
          <p:cNvSpPr>
            <a:spLocks noGrp="1" noChangeAspect="1"/>
          </p:cNvSpPr>
          <p:nvPr>
            <p:ph type="ctrTitle" hasCustomPrompt="1"/>
          </p:nvPr>
        </p:nvSpPr>
        <p:spPr>
          <a:xfrm>
            <a:off x="1344085" y="1401764"/>
            <a:ext cx="9503833" cy="2354659"/>
          </a:xfrm>
        </p:spPr>
        <p:txBody>
          <a:bodyPr/>
          <a:lstStyle>
            <a:lvl1pPr algn="l">
              <a:defRPr sz="4800"/>
            </a:lvl1pPr>
          </a:lstStyle>
          <a:p>
            <a:r>
              <a:rPr lang="sv-SE" dirty="0"/>
              <a:t>Klicka här för att skriva avslutningsfras</a:t>
            </a:r>
          </a:p>
        </p:txBody>
      </p:sp>
      <p:sp>
        <p:nvSpPr>
          <p:cNvPr id="14" name="Underrubrik 2"/>
          <p:cNvSpPr>
            <a:spLocks noGrp="1" noChangeAspect="1"/>
          </p:cNvSpPr>
          <p:nvPr>
            <p:ph type="subTitle" idx="1" hasCustomPrompt="1"/>
          </p:nvPr>
        </p:nvSpPr>
        <p:spPr>
          <a:xfrm>
            <a:off x="1344085" y="3829199"/>
            <a:ext cx="9503832" cy="1576768"/>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skriva in dina kontaktuppgifter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389660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vdelare-Brun 1">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12997721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vdelare-Grön 1">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4667215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delare-Gul 1">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7688423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delare-Brun 2">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8837907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1"/>
            <a:ext cx="12192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pic>
        <p:nvPicPr>
          <p:cNvPr id="6" name="Picture 4"/>
          <p:cNvPicPr>
            <a:picLocks noChangeAspect="1"/>
          </p:cNvPicPr>
          <p:nvPr userDrawn="1"/>
        </p:nvPicPr>
        <p:blipFill rotWithShape="1">
          <a:blip r:embed="rId3">
            <a:extLst>
              <a:ext uri="{28A0092B-C50C-407E-A947-70E740481C1C}">
                <a14:useLocalDpi xmlns:a14="http://schemas.microsoft.com/office/drawing/2010/main" val="0"/>
              </a:ext>
            </a:extLst>
          </a:blip>
          <a:srcRect b="23837"/>
          <a:stretch/>
        </p:blipFill>
        <p:spPr>
          <a:xfrm>
            <a:off x="4233483" y="2292138"/>
            <a:ext cx="3725034" cy="2273725"/>
          </a:xfrm>
          <a:prstGeom prst="rect">
            <a:avLst/>
          </a:prstGeom>
        </p:spPr>
      </p:pic>
    </p:spTree>
    <p:extLst>
      <p:ext uri="{BB962C8B-B14F-4D97-AF65-F5344CB8AC3E}">
        <p14:creationId xmlns:p14="http://schemas.microsoft.com/office/powerpoint/2010/main" val="2182336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vdelare-Grön 2">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424403069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vdelare-Gul 2">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41253970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547B7-AB6E-41B9-8834-091E04D060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32E188-DDAD-40EE-B4A4-B223DBCCF0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6D7288-25CF-4E4A-9CA4-EB66C160AA43}"/>
              </a:ext>
            </a:extLst>
          </p:cNvPr>
          <p:cNvSpPr>
            <a:spLocks noGrp="1"/>
          </p:cNvSpPr>
          <p:nvPr>
            <p:ph type="dt" sz="half" idx="10"/>
          </p:nvPr>
        </p:nvSpPr>
        <p:spPr/>
        <p:txBody>
          <a:bodyPr/>
          <a:lstStyle/>
          <a:p>
            <a:fld id="{1C21C88A-E4A6-4428-9F47-A7295BF19636}" type="datetimeFigureOut">
              <a:rPr lang="sv-SE" smtClean="0"/>
              <a:pPr/>
              <a:t>2020-05-15</a:t>
            </a:fld>
            <a:endParaRPr lang="sv-SE"/>
          </a:p>
        </p:txBody>
      </p:sp>
      <p:sp>
        <p:nvSpPr>
          <p:cNvPr id="5" name="Platshållare för sidfot 4">
            <a:extLst>
              <a:ext uri="{FF2B5EF4-FFF2-40B4-BE49-F238E27FC236}">
                <a16:creationId xmlns:a16="http://schemas.microsoft.com/office/drawing/2014/main" id="{94BF069D-52AB-44F5-9150-86180515A1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5772D5-BC8A-41C8-AC1C-4CAEDCC6B483}"/>
              </a:ext>
            </a:extLst>
          </p:cNvPr>
          <p:cNvSpPr>
            <a:spLocks noGrp="1"/>
          </p:cNvSpPr>
          <p:nvPr>
            <p:ph type="sldNum" sz="quarter" idx="12"/>
          </p:nvPr>
        </p:nvSpPr>
        <p:spPr/>
        <p:txBody>
          <a:bodyPr/>
          <a:lstStyle/>
          <a:p>
            <a:fld id="{6EBDC2AB-345F-4FFA-B9BD-B2A845E70329}" type="slidenum">
              <a:rPr lang="sv-SE" smtClean="0"/>
              <a:pPr/>
              <a:t>‹#›</a:t>
            </a:fld>
            <a:endParaRPr lang="sv-SE"/>
          </a:p>
        </p:txBody>
      </p:sp>
    </p:spTree>
    <p:extLst>
      <p:ext uri="{BB962C8B-B14F-4D97-AF65-F5344CB8AC3E}">
        <p14:creationId xmlns:p14="http://schemas.microsoft.com/office/powerpoint/2010/main" val="3644507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CC7EAA-136C-4468-BD22-70C86C15CD7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3B4B8D-9272-45DC-86D5-8803E3AFE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1E2AF15-E5EE-4DB7-A912-6603DB0E2064}"/>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5" name="Platshållare för sidfot 4">
            <a:extLst>
              <a:ext uri="{FF2B5EF4-FFF2-40B4-BE49-F238E27FC236}">
                <a16:creationId xmlns:a16="http://schemas.microsoft.com/office/drawing/2014/main" id="{92AE54F6-2E15-43BD-A92E-675B2FCB4E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043E57-1112-4E91-B1FE-995FF6D79DD6}"/>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83254165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9F419-FF01-4DA1-94C9-E619D2CD98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86956E-80DE-4467-B701-73C156EB315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C3AC79-BFE1-4DDA-8232-4C247E00CC1D}"/>
              </a:ext>
            </a:extLst>
          </p:cNvPr>
          <p:cNvSpPr>
            <a:spLocks noGrp="1"/>
          </p:cNvSpPr>
          <p:nvPr>
            <p:ph type="dt" sz="half" idx="10"/>
          </p:nvPr>
        </p:nvSpPr>
        <p:spPr/>
        <p:txBody>
          <a:bodyPr/>
          <a:lstStyle/>
          <a:p>
            <a:fld id="{1C21C88A-E4A6-4428-9F47-A7295BF19636}" type="datetimeFigureOut">
              <a:rPr lang="sv-SE" smtClean="0"/>
              <a:pPr/>
              <a:t>2020-05-15</a:t>
            </a:fld>
            <a:endParaRPr lang="sv-SE"/>
          </a:p>
        </p:txBody>
      </p:sp>
      <p:sp>
        <p:nvSpPr>
          <p:cNvPr id="5" name="Platshållare för sidfot 4">
            <a:extLst>
              <a:ext uri="{FF2B5EF4-FFF2-40B4-BE49-F238E27FC236}">
                <a16:creationId xmlns:a16="http://schemas.microsoft.com/office/drawing/2014/main" id="{0CE05DC4-06B6-4CA8-848A-34025E10F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66FD0D-AB66-49E9-BDF9-B5FB931EFEA1}"/>
              </a:ext>
            </a:extLst>
          </p:cNvPr>
          <p:cNvSpPr>
            <a:spLocks noGrp="1"/>
          </p:cNvSpPr>
          <p:nvPr>
            <p:ph type="sldNum" sz="quarter" idx="12"/>
          </p:nvPr>
        </p:nvSpPr>
        <p:spPr/>
        <p:txBody>
          <a:bodyPr/>
          <a:lstStyle/>
          <a:p>
            <a:fld id="{6EBDC2AB-345F-4FFA-B9BD-B2A845E70329}" type="slidenum">
              <a:rPr lang="sv-SE" smtClean="0"/>
              <a:pPr/>
              <a:t>‹#›</a:t>
            </a:fld>
            <a:endParaRPr lang="sv-SE"/>
          </a:p>
        </p:txBody>
      </p:sp>
    </p:spTree>
    <p:extLst>
      <p:ext uri="{BB962C8B-B14F-4D97-AF65-F5344CB8AC3E}">
        <p14:creationId xmlns:p14="http://schemas.microsoft.com/office/powerpoint/2010/main" val="415476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68E35-6589-46CE-BEC3-2B9DEEF88D1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A19C5D6-58BC-4D30-9EA9-01D4A7527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F307575-FCE0-4B60-B1CE-FA47E4C25B37}"/>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5" name="Platshållare för sidfot 4">
            <a:extLst>
              <a:ext uri="{FF2B5EF4-FFF2-40B4-BE49-F238E27FC236}">
                <a16:creationId xmlns:a16="http://schemas.microsoft.com/office/drawing/2014/main" id="{410D4E26-C157-4F51-A3C2-F06ECDA33D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D9126D-CD26-4733-9793-8EB124997C79}"/>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243721455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58BDE7-898C-4E40-A275-BA4586CF023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552B3FD-BA58-4C05-9790-CF14753AD28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5DF224B-0C38-491D-B05D-05B889096FE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D160B50-79AC-40B4-A365-65404393C9A7}"/>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6" name="Platshållare för sidfot 5">
            <a:extLst>
              <a:ext uri="{FF2B5EF4-FFF2-40B4-BE49-F238E27FC236}">
                <a16:creationId xmlns:a16="http://schemas.microsoft.com/office/drawing/2014/main" id="{3686ACE1-5A39-42B1-8B69-76E0A8ABD7C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C79F5B-3FD5-46E8-B96A-D69EE8278419}"/>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126558193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591819-C4F9-4A8A-9729-27E666DA3DB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4CCB310-6A3F-4164-835C-52420F431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C17DC99-940E-432B-B839-B99437B1714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60990EF-BE97-4B1D-A85C-D1C4924CB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797E715-3603-4A75-9A5B-D484CE1343C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1FDC93A-D602-4D1C-81C1-EDF267D155E6}"/>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8" name="Platshållare för sidfot 7">
            <a:extLst>
              <a:ext uri="{FF2B5EF4-FFF2-40B4-BE49-F238E27FC236}">
                <a16:creationId xmlns:a16="http://schemas.microsoft.com/office/drawing/2014/main" id="{2BC98351-A0BA-490B-A0B6-301D4032238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8562C64-3BA8-40BD-B12E-1DFFE6DBFEB8}"/>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324562863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74EFB5-D198-45D1-A74E-4D10D731D24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6CB6EA2-EF90-45F6-BD5D-069CF5154104}"/>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4" name="Platshållare för sidfot 3">
            <a:extLst>
              <a:ext uri="{FF2B5EF4-FFF2-40B4-BE49-F238E27FC236}">
                <a16:creationId xmlns:a16="http://schemas.microsoft.com/office/drawing/2014/main" id="{8B452234-819A-476F-9390-9C998CD368A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8D9257A-A522-4D95-8685-2B61FFC2F31B}"/>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1045174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D3474D1-2D52-4556-81D9-996C73E43EB1}"/>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3" name="Platshållare för sidfot 2">
            <a:extLst>
              <a:ext uri="{FF2B5EF4-FFF2-40B4-BE49-F238E27FC236}">
                <a16:creationId xmlns:a16="http://schemas.microsoft.com/office/drawing/2014/main" id="{71BE6FE0-1D4A-4A71-9B8D-7626BD82708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3D0379-1349-4931-B10A-BE0BD61D566C}"/>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748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344085" y="2286398"/>
            <a:ext cx="9503833" cy="1470025"/>
          </a:xfrm>
        </p:spPr>
        <p:txBody>
          <a:bodyPr/>
          <a:lstStyle>
            <a:lvl1pPr algn="l">
              <a:defRPr/>
            </a:lvl1pPr>
          </a:lstStyle>
          <a:p>
            <a:r>
              <a:rPr lang="sv-SE" dirty="0"/>
              <a:t>Klicka här för att skriva rubrik</a:t>
            </a:r>
          </a:p>
        </p:txBody>
      </p:sp>
      <p:sp>
        <p:nvSpPr>
          <p:cNvPr id="3" name="Underrubrik 2"/>
          <p:cNvSpPr>
            <a:spLocks noGrp="1" noChangeAspect="1"/>
          </p:cNvSpPr>
          <p:nvPr>
            <p:ph type="subTitle" idx="1" hasCustomPrompt="1"/>
          </p:nvPr>
        </p:nvSpPr>
        <p:spPr>
          <a:xfrm>
            <a:off x="1344085" y="3829200"/>
            <a:ext cx="9503832" cy="1154245"/>
          </a:xfrm>
        </p:spPr>
        <p:txBody>
          <a:bodyPr/>
          <a:lstStyle>
            <a:lvl1pPr marL="0" indent="0" algn="l">
              <a:spcBef>
                <a:spcPts val="0"/>
              </a:spcBef>
              <a:spcAft>
                <a:spcPts val="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skriva underrubrik</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2517076009"/>
      </p:ext>
    </p:extLst>
  </p:cSld>
  <p:clrMapOvr>
    <a:masterClrMapping/>
  </p:clrMapOvr>
  <p:extLst mod="1">
    <p:ext uri="{DCECCB84-F9BA-43D5-87BE-67443E8EF086}">
      <p15:sldGuideLst xmlns:p15="http://schemas.microsoft.com/office/powerpoint/2012/main">
        <p15:guide id="1" orient="horz" pos="4065" userDrawn="1">
          <p15:clr>
            <a:srgbClr val="FBAE40"/>
          </p15:clr>
        </p15:guide>
        <p15:guide id="2" orient="horz" pos="389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FD695-4D68-4322-A339-8B219133428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083C5C-FF04-4C6A-BE5C-C51E90542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6DAB6DF-5337-45DC-8D3A-40C26F269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62F6BFC-B422-4929-8478-91F9190E66DD}"/>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6" name="Platshållare för sidfot 5">
            <a:extLst>
              <a:ext uri="{FF2B5EF4-FFF2-40B4-BE49-F238E27FC236}">
                <a16:creationId xmlns:a16="http://schemas.microsoft.com/office/drawing/2014/main" id="{C63A3E56-A35C-4CF3-9784-79784BA8124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86C27A-4E19-48ED-A368-68A28CD9FE4A}"/>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219521516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FC9723-54A0-4101-8E9F-13DF785992F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5B285A5-4041-4451-B1C2-59EE4E900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562CF0C-1845-4902-84EB-53240C79C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692739-DC98-4010-A746-A8AD84AC35EA}"/>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6" name="Platshållare för sidfot 5">
            <a:extLst>
              <a:ext uri="{FF2B5EF4-FFF2-40B4-BE49-F238E27FC236}">
                <a16:creationId xmlns:a16="http://schemas.microsoft.com/office/drawing/2014/main" id="{9A8F0054-BDEE-44A7-89FF-DA7C764EDB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3C20BC2-B7B0-4393-A03D-731398AD9832}"/>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60158749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4EB93D-25C0-44BF-9E65-EDB9AF1C4DA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004BA93-7527-43D3-94C3-60B6B52ED6D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A185B3-1623-4B46-81CD-4F34FFAD4ED7}"/>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5" name="Platshållare för sidfot 4">
            <a:extLst>
              <a:ext uri="{FF2B5EF4-FFF2-40B4-BE49-F238E27FC236}">
                <a16:creationId xmlns:a16="http://schemas.microsoft.com/office/drawing/2014/main" id="{130583D8-5359-4F1F-BE3B-5B7409D529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E3733A-D58F-4D4E-869C-958B38653D6C}"/>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129549200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7A25FD-A3AC-4FB9-99BE-EC2C6498376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4C0F605-FEB6-4ED7-B7CA-DCA0C6723E4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D26B65-7871-4EDC-B16D-5102D92440E1}"/>
              </a:ext>
            </a:extLst>
          </p:cNvPr>
          <p:cNvSpPr>
            <a:spLocks noGrp="1"/>
          </p:cNvSpPr>
          <p:nvPr>
            <p:ph type="dt" sz="half" idx="10"/>
          </p:nvPr>
        </p:nvSpPr>
        <p:spPr/>
        <p:txBody>
          <a:bodyPr/>
          <a:lstStyle/>
          <a:p>
            <a:fld id="{22D38ED7-87A4-4D07-A605-982FAF3820A5}" type="datetimeFigureOut">
              <a:rPr lang="sv-SE" smtClean="0"/>
              <a:t>2020-05-15</a:t>
            </a:fld>
            <a:endParaRPr lang="sv-SE"/>
          </a:p>
        </p:txBody>
      </p:sp>
      <p:sp>
        <p:nvSpPr>
          <p:cNvPr id="5" name="Platshållare för sidfot 4">
            <a:extLst>
              <a:ext uri="{FF2B5EF4-FFF2-40B4-BE49-F238E27FC236}">
                <a16:creationId xmlns:a16="http://schemas.microsoft.com/office/drawing/2014/main" id="{51AA47EA-E6F2-4D40-B008-6F3F1E758D5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0F028D-06F4-483C-82D5-0F6803A6169D}"/>
              </a:ext>
            </a:extLst>
          </p:cNvPr>
          <p:cNvSpPr>
            <a:spLocks noGrp="1"/>
          </p:cNvSpPr>
          <p:nvPr>
            <p:ph type="sldNum" sz="quarter" idx="12"/>
          </p:nvPr>
        </p:nvSpPr>
        <p:spPr/>
        <p:txBody>
          <a:bodyPr/>
          <a:lstStyle/>
          <a:p>
            <a:fld id="{6BE7DAC6-51BF-4A34-8A85-9F72D9607C59}" type="slidenum">
              <a:rPr lang="sv-SE" smtClean="0"/>
              <a:t>‹#›</a:t>
            </a:fld>
            <a:endParaRPr lang="sv-SE"/>
          </a:p>
        </p:txBody>
      </p:sp>
    </p:spTree>
    <p:extLst>
      <p:ext uri="{BB962C8B-B14F-4D97-AF65-F5344CB8AC3E}">
        <p14:creationId xmlns:p14="http://schemas.microsoft.com/office/powerpoint/2010/main" val="1096568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5"/>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6"/>
          <p:cNvSpPr>
            <a:spLocks noGrp="1"/>
          </p:cNvSpPr>
          <p:nvPr>
            <p:ph sz="quarter" idx="16"/>
          </p:nvPr>
        </p:nvSpPr>
        <p:spPr>
          <a:xfrm>
            <a:off x="6191917"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9707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Avdelare-Gul 1">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16618090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7" name="Platshållare för innehåll 6"/>
          <p:cNvSpPr>
            <a:spLocks noGrp="1"/>
          </p:cNvSpPr>
          <p:nvPr>
            <p:ph sz="quarter" idx="14"/>
          </p:nvPr>
        </p:nvSpPr>
        <p:spPr>
          <a:xfrm>
            <a:off x="1344085" y="1401764"/>
            <a:ext cx="9503833"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884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5"/>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6"/>
          <p:cNvSpPr>
            <a:spLocks noGrp="1"/>
          </p:cNvSpPr>
          <p:nvPr>
            <p:ph sz="quarter" idx="16"/>
          </p:nvPr>
        </p:nvSpPr>
        <p:spPr>
          <a:xfrm>
            <a:off x="6191917"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476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3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6"/>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7"/>
          </p:nvPr>
        </p:nvSpPr>
        <p:spPr>
          <a:xfrm>
            <a:off x="6191917"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6"/>
          <p:cNvSpPr>
            <a:spLocks noGrp="1"/>
          </p:cNvSpPr>
          <p:nvPr>
            <p:ph sz="quarter" idx="18"/>
          </p:nvPr>
        </p:nvSpPr>
        <p:spPr>
          <a:xfrm>
            <a:off x="6191917"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7424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4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2" name="Platshållare för innehåll 6"/>
          <p:cNvSpPr>
            <a:spLocks noGrp="1"/>
          </p:cNvSpPr>
          <p:nvPr>
            <p:ph sz="quarter" idx="18"/>
          </p:nvPr>
        </p:nvSpPr>
        <p:spPr>
          <a:xfrm>
            <a:off x="1344084"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6"/>
          <p:cNvSpPr>
            <a:spLocks noGrp="1"/>
          </p:cNvSpPr>
          <p:nvPr>
            <p:ph sz="quarter" idx="19"/>
          </p:nvPr>
        </p:nvSpPr>
        <p:spPr>
          <a:xfrm>
            <a:off x="1344084"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innehåll 6"/>
          <p:cNvSpPr>
            <a:spLocks noGrp="1"/>
          </p:cNvSpPr>
          <p:nvPr>
            <p:ph sz="quarter" idx="20"/>
          </p:nvPr>
        </p:nvSpPr>
        <p:spPr>
          <a:xfrm>
            <a:off x="6191917"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innehåll 6"/>
          <p:cNvSpPr>
            <a:spLocks noGrp="1"/>
          </p:cNvSpPr>
          <p:nvPr>
            <p:ph sz="quarter" idx="21"/>
          </p:nvPr>
        </p:nvSpPr>
        <p:spPr>
          <a:xfrm>
            <a:off x="6191917"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7680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422143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24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ags" Target="../tags/tag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spect="1" noChangeArrowheads="1"/>
          </p:cNvSpPr>
          <p:nvPr>
            <p:ph type="title"/>
          </p:nvPr>
        </p:nvSpPr>
        <p:spPr bwMode="auto">
          <a:xfrm>
            <a:off x="1344085" y="333375"/>
            <a:ext cx="950383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dirty="0"/>
              <a:t>Klicka här för att skriva rubrik</a:t>
            </a:r>
          </a:p>
        </p:txBody>
      </p:sp>
      <p:sp>
        <p:nvSpPr>
          <p:cNvPr id="2052" name="Rectangle 4"/>
          <p:cNvSpPr>
            <a:spLocks noGrp="1" noChangeAspect="1" noChangeArrowheads="1"/>
          </p:cNvSpPr>
          <p:nvPr>
            <p:ph type="body" idx="1"/>
          </p:nvPr>
        </p:nvSpPr>
        <p:spPr bwMode="auto">
          <a:xfrm>
            <a:off x="1344064" y="1404716"/>
            <a:ext cx="9502480" cy="49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sv-SE" dirty="0"/>
              <a:t>Klicka här för att skriva text</a:t>
            </a:r>
          </a:p>
          <a:p>
            <a:pPr lvl="1"/>
            <a:r>
              <a:rPr lang="sv-SE" dirty="0"/>
              <a:t>Text på nivå två</a:t>
            </a:r>
          </a:p>
          <a:p>
            <a:pPr lvl="2"/>
            <a:r>
              <a:rPr lang="sv-SE" dirty="0"/>
              <a:t>Text på nivå tre</a:t>
            </a:r>
          </a:p>
          <a:p>
            <a:pPr lvl="3"/>
            <a:r>
              <a:rPr lang="sv-SE" dirty="0"/>
              <a:t>Text på nivå fyra</a:t>
            </a:r>
          </a:p>
        </p:txBody>
      </p:sp>
      <p:sp>
        <p:nvSpPr>
          <p:cNvPr id="570376" name="Rectangle 8"/>
          <p:cNvSpPr>
            <a:spLocks noChangeArrowheads="1"/>
          </p:cNvSpPr>
          <p:nvPr/>
        </p:nvSpPr>
        <p:spPr bwMode="auto">
          <a:xfrm>
            <a:off x="0" y="6742114"/>
            <a:ext cx="12192000" cy="115887"/>
          </a:xfrm>
          <a:prstGeom prst="rect">
            <a:avLst/>
          </a:prstGeom>
          <a:solidFill>
            <a:srgbClr val="00A9A7"/>
          </a:solidFill>
          <a:ln w="9525">
            <a:noFill/>
            <a:miter lim="800000"/>
            <a:headEnd/>
            <a:tailEnd/>
          </a:ln>
          <a:effectLst/>
        </p:spPr>
        <p:txBody>
          <a:bodyPr wrap="none" anchor="ctr"/>
          <a:lstStyle/>
          <a:p>
            <a:pPr>
              <a:defRPr/>
            </a:pPr>
            <a:r>
              <a:rPr lang="sv-SE" sz="1900" dirty="0">
                <a:cs typeface="+mn-cs"/>
              </a:rPr>
              <a:t> </a:t>
            </a:r>
          </a:p>
        </p:txBody>
      </p:sp>
      <p:sp>
        <p:nvSpPr>
          <p:cNvPr id="2" name="xxLanguageTextBox"/>
          <p:cNvSpPr/>
          <p:nvPr userDrawn="1">
            <p:custDataLst>
              <p:tags r:id="rId24"/>
            </p:custDataLst>
          </p:nvPr>
        </p:nvSpPr>
        <p:spPr bwMode="auto">
          <a:xfrm>
            <a:off x="0" y="0"/>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3" name="xxLanguageTextBox">
            <a:extLst>
              <a:ext uri="{FF2B5EF4-FFF2-40B4-BE49-F238E27FC236}">
                <a16:creationId xmlns:a16="http://schemas.microsoft.com/office/drawing/2014/main" id="{9EF0C14A-0FAB-465A-8C40-F20561A906C1}"/>
              </a:ext>
            </a:extLst>
          </p:cNvPr>
          <p:cNvSpPr/>
          <p:nvPr userDrawn="1">
            <p:custDataLst>
              <p:tags r:id="rId25"/>
            </p:custDataLst>
          </p:nvPr>
        </p:nvSpPr>
        <p:spPr bwMode="auto">
          <a:xfrm>
            <a:off x="0" y="0"/>
            <a:ext cx="12700"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87"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703" r:id="rId14"/>
    <p:sldLayoutId id="2147483704" r:id="rId15"/>
    <p:sldLayoutId id="2147483681" r:id="rId16"/>
    <p:sldLayoutId id="2147483699" r:id="rId17"/>
    <p:sldLayoutId id="2147483701" r:id="rId18"/>
    <p:sldLayoutId id="2147483682" r:id="rId19"/>
    <p:sldLayoutId id="2147483700" r:id="rId20"/>
    <p:sldLayoutId id="2147483702" r:id="rId21"/>
    <p:sldLayoutId id="2147483705" r:id="rId22"/>
  </p:sldLayoutIdLst>
  <p:hf sldNum="0" hdr="0" ftr="0" dt="0"/>
  <p:txStyles>
    <p:title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p:titleStyle>
    <p:body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26"/>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26"/>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756" userDrawn="1">
          <p15:clr>
            <a:srgbClr val="F26B43"/>
          </p15:clr>
        </p15:guide>
        <p15:guide id="3" pos="6924" userDrawn="1">
          <p15:clr>
            <a:srgbClr val="F26B43"/>
          </p15:clr>
        </p15:guide>
        <p15:guide id="4" orient="horz" pos="210" userDrawn="1">
          <p15:clr>
            <a:srgbClr val="F26B43"/>
          </p15:clr>
        </p15:guide>
        <p15:guide id="5" orient="horz" pos="883" userDrawn="1">
          <p15:clr>
            <a:srgbClr val="F26B43"/>
          </p15:clr>
        </p15:guide>
        <p15:guide id="6" orient="horz" pos="799" userDrawn="1">
          <p15:clr>
            <a:srgbClr val="F26B43"/>
          </p15:clr>
        </p15:guide>
        <p15:guide id="7" orient="horz" pos="3997" userDrawn="1">
          <p15:clr>
            <a:srgbClr val="F26B43"/>
          </p15:clr>
        </p15:guide>
        <p15:guide id="8" pos="847" userDrawn="1">
          <p15:clr>
            <a:srgbClr val="F26B43"/>
          </p15:clr>
        </p15:guide>
        <p15:guide id="9" pos="6833" userDrawn="1">
          <p15:clr>
            <a:srgbClr val="F26B43"/>
          </p15:clr>
        </p15:guide>
        <p15:guide id="10" pos="211" userDrawn="1">
          <p15:clr>
            <a:srgbClr val="F26B43"/>
          </p15:clr>
        </p15:guide>
        <p15:guide id="11" pos="74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3FA8741-65DA-490A-A53E-7A7F913CC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30E045E-52C1-4B0A-9998-000D1C036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125F4D-82A0-42A7-A5FA-B7706550A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38ED7-87A4-4D07-A605-982FAF3820A5}" type="datetimeFigureOut">
              <a:rPr lang="sv-SE" smtClean="0"/>
              <a:t>2020-05-15</a:t>
            </a:fld>
            <a:endParaRPr lang="sv-SE"/>
          </a:p>
        </p:txBody>
      </p:sp>
      <p:sp>
        <p:nvSpPr>
          <p:cNvPr id="5" name="Platshållare för sidfot 4">
            <a:extLst>
              <a:ext uri="{FF2B5EF4-FFF2-40B4-BE49-F238E27FC236}">
                <a16:creationId xmlns:a16="http://schemas.microsoft.com/office/drawing/2014/main" id="{482109DE-7553-4075-A0FF-C988A7155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E18555C-88EF-41F5-B181-D1F79E4F2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7DAC6-51BF-4A34-8A85-9F72D9607C59}" type="slidenum">
              <a:rPr lang="sv-SE" smtClean="0"/>
              <a:t>‹#›</a:t>
            </a:fld>
            <a:endParaRPr lang="sv-SE"/>
          </a:p>
        </p:txBody>
      </p:sp>
      <p:sp>
        <p:nvSpPr>
          <p:cNvPr id="7" name="xxLanguageTextBox">
            <a:extLst>
              <a:ext uri="{FF2B5EF4-FFF2-40B4-BE49-F238E27FC236}">
                <a16:creationId xmlns:a16="http://schemas.microsoft.com/office/drawing/2014/main" id="{349855E4-E758-4ADF-BF1A-AD0B278DC607}"/>
              </a:ext>
            </a:extLst>
          </p:cNvPr>
          <p:cNvSpPr/>
          <p:nvPr userDrawn="1">
            <p:custDataLst>
              <p:tags r:id="rId15"/>
            </p:custDataLst>
          </p:nvPr>
        </p:nvSpPr>
        <p:spPr bwMode="auto">
          <a:xfrm>
            <a:off x="0" y="0"/>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8" name="xxLanguageTextBox">
            <a:extLst>
              <a:ext uri="{FF2B5EF4-FFF2-40B4-BE49-F238E27FC236}">
                <a16:creationId xmlns:a16="http://schemas.microsoft.com/office/drawing/2014/main" id="{F3AEE0D8-E986-40A8-9683-A00DBB1B0754}"/>
              </a:ext>
            </a:extLst>
          </p:cNvPr>
          <p:cNvSpPr/>
          <p:nvPr userDrawn="1">
            <p:custDataLst>
              <p:tags r:id="rId16"/>
            </p:custDataLst>
          </p:nvPr>
        </p:nvSpPr>
        <p:spPr bwMode="auto">
          <a:xfrm>
            <a:off x="0" y="0"/>
            <a:ext cx="12700"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Tree>
    <p:extLst>
      <p:ext uri="{BB962C8B-B14F-4D97-AF65-F5344CB8AC3E}">
        <p14:creationId xmlns:p14="http://schemas.microsoft.com/office/powerpoint/2010/main" val="39651530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56" userDrawn="1">
          <p15:clr>
            <a:srgbClr val="F26B43"/>
          </p15:clr>
        </p15:guide>
        <p15:guide id="3" pos="6924" userDrawn="1">
          <p15:clr>
            <a:srgbClr val="F26B43"/>
          </p15:clr>
        </p15:guide>
        <p15:guide id="4" orient="horz" pos="210" userDrawn="1">
          <p15:clr>
            <a:srgbClr val="F26B43"/>
          </p15:clr>
        </p15:guide>
        <p15:guide id="5" orient="horz" pos="883" userDrawn="1">
          <p15:clr>
            <a:srgbClr val="F26B43"/>
          </p15:clr>
        </p15:guide>
        <p15:guide id="6" orient="horz" pos="799" userDrawn="1">
          <p15:clr>
            <a:srgbClr val="F26B43"/>
          </p15:clr>
        </p15:guide>
        <p15:guide id="7" orient="horz" pos="3997" userDrawn="1">
          <p15:clr>
            <a:srgbClr val="F26B43"/>
          </p15:clr>
        </p15:guide>
        <p15:guide id="8" pos="847" userDrawn="1">
          <p15:clr>
            <a:srgbClr val="F26B43"/>
          </p15:clr>
        </p15:guide>
        <p15:guide id="9" pos="6833" userDrawn="1">
          <p15:clr>
            <a:srgbClr val="F26B43"/>
          </p15:clr>
        </p15:guide>
        <p15:guide id="10" pos="211" userDrawn="1">
          <p15:clr>
            <a:srgbClr val="F26B43"/>
          </p15:clr>
        </p15:guide>
        <p15:guide id="11" pos="74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lakartidningen.se/klinik-och-vetenskap-1/artiklar-1/temaartikel/2019/11/implementering-verktyget-som-ser-till-att-innovation-och-kontext-fungerar-ihop/" TargetMode="External"/><Relationship Id="rId2" Type="http://schemas.openxmlformats.org/officeDocument/2006/relationships/hyperlink" Target="https://hbr.org/1991/05/teaching-smart-people-how-to-learn"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60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92BC2-EF8A-42AF-B0F4-9F2621F75967}"/>
              </a:ext>
            </a:extLst>
          </p:cNvPr>
          <p:cNvSpPr>
            <a:spLocks noGrp="1"/>
          </p:cNvSpPr>
          <p:nvPr>
            <p:ph type="title"/>
          </p:nvPr>
        </p:nvSpPr>
        <p:spPr/>
        <p:txBody>
          <a:bodyPr/>
          <a:lstStyle/>
          <a:p>
            <a:r>
              <a:rPr lang="sv-SE" sz="2800" b="0" dirty="0">
                <a:solidFill>
                  <a:schemeClr val="tx1"/>
                </a:solidFill>
                <a:latin typeface="Helvetica" panose="020B0604020202020204" pitchFamily="34" charset="0"/>
                <a:cs typeface="Helvetica" panose="020B0604020202020204" pitchFamily="34" charset="0"/>
              </a:rPr>
              <a:t>UNDHRA – modellen. Coacha dig själv</a:t>
            </a:r>
          </a:p>
        </p:txBody>
      </p:sp>
      <p:sp>
        <p:nvSpPr>
          <p:cNvPr id="3" name="Platshållare för innehåll 2">
            <a:extLst>
              <a:ext uri="{FF2B5EF4-FFF2-40B4-BE49-F238E27FC236}">
                <a16:creationId xmlns:a16="http://schemas.microsoft.com/office/drawing/2014/main" id="{E8100F37-7912-4E79-9EE3-F92C34B6164B}"/>
              </a:ext>
            </a:extLst>
          </p:cNvPr>
          <p:cNvSpPr>
            <a:spLocks noGrp="1"/>
          </p:cNvSpPr>
          <p:nvPr>
            <p:ph sz="quarter" idx="15"/>
          </p:nvPr>
        </p:nvSpPr>
        <p:spPr/>
        <p:txBody>
          <a:bodyPr/>
          <a:lstStyle/>
          <a:p>
            <a:pPr marL="0" indent="0">
              <a:buNone/>
            </a:pPr>
            <a:r>
              <a:rPr lang="sv-SE" sz="1400" b="1" dirty="0"/>
              <a:t>Utmaning</a:t>
            </a:r>
            <a:r>
              <a:rPr lang="sv-SE" sz="1400" dirty="0"/>
              <a:t> – Viken är din största utmaning när det gäller att bli förändringskompetent?</a:t>
            </a:r>
          </a:p>
          <a:p>
            <a:pPr marL="0" indent="0">
              <a:buNone/>
            </a:pPr>
            <a:r>
              <a:rPr lang="sv-SE" sz="1400" b="1" dirty="0"/>
              <a:t>Nuläge </a:t>
            </a:r>
            <a:r>
              <a:rPr lang="sv-SE" sz="1400" dirty="0"/>
              <a:t>– Hur förändringskompetent är du idag? Vilka förutsättningar har du att vara förändringskompetent i din roll? Vad tycker du kännetecknar en förändringskompetent person?</a:t>
            </a:r>
          </a:p>
          <a:p>
            <a:pPr marL="0" indent="0">
              <a:buNone/>
            </a:pPr>
            <a:r>
              <a:rPr lang="sv-SE" sz="1400" b="1" dirty="0"/>
              <a:t>Drömläge</a:t>
            </a:r>
            <a:r>
              <a:rPr lang="sv-SE" sz="1400" dirty="0"/>
              <a:t> – Hur skulle du önska att du var som medarbetare/ledare? Beskriv hur det känns att komma till jobbet och vara förändringskompetent? Vad säger dina kollegor om dig? Vilka goda resultat kan du skapa genom att vara förändringskompetent?</a:t>
            </a:r>
          </a:p>
          <a:p>
            <a:pPr marL="0" indent="0">
              <a:buNone/>
            </a:pPr>
            <a:r>
              <a:rPr lang="sv-SE" sz="1400" b="1" dirty="0"/>
              <a:t>Hinder </a:t>
            </a:r>
            <a:r>
              <a:rPr lang="sv-SE" sz="1400" dirty="0"/>
              <a:t>– Vad hindrar dig att nå drömläget?</a:t>
            </a:r>
          </a:p>
          <a:p>
            <a:pPr marL="0" indent="0">
              <a:buNone/>
            </a:pPr>
            <a:r>
              <a:rPr lang="sv-SE" sz="1400" b="1" dirty="0"/>
              <a:t>Resurser</a:t>
            </a:r>
            <a:r>
              <a:rPr lang="sv-SE" sz="1400" dirty="0"/>
              <a:t> – Vilka resurser har du idag? Vad behöver du för att lyckas? Vem kan hjälpa dig?</a:t>
            </a:r>
          </a:p>
          <a:p>
            <a:pPr marL="0" indent="0">
              <a:buNone/>
            </a:pPr>
            <a:r>
              <a:rPr lang="sv-SE" sz="1400" b="1" dirty="0"/>
              <a:t>Aktivitet</a:t>
            </a:r>
            <a:r>
              <a:rPr lang="sv-SE" sz="1400" dirty="0"/>
              <a:t> – Vad är nästa steg i din utveckling mot att bli ännu mer förändringskompetent? Vad ska du göra? När ska du göra det? Hur ska du gå till väga? När och hur vet du om du har lyckats?</a:t>
            </a:r>
            <a:endParaRPr lang="sv-SE" sz="1600" dirty="0"/>
          </a:p>
          <a:p>
            <a:pPr marL="0" indent="0">
              <a:buNone/>
            </a:pPr>
            <a:endParaRPr lang="sv-SE" sz="1600" dirty="0"/>
          </a:p>
        </p:txBody>
      </p:sp>
      <p:pic>
        <p:nvPicPr>
          <p:cNvPr id="2050" name="Picture 2">
            <a:extLst>
              <a:ext uri="{FF2B5EF4-FFF2-40B4-BE49-F238E27FC236}">
                <a16:creationId xmlns:a16="http://schemas.microsoft.com/office/drawing/2014/main" id="{24F89FAA-13EE-44BF-BF4A-88EDF7B20E54}"/>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6475943" y="1774273"/>
            <a:ext cx="4371975"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5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724F0-3FC2-44F4-A558-FF56AACCAD2B}"/>
              </a:ext>
            </a:extLst>
          </p:cNvPr>
          <p:cNvSpPr>
            <a:spLocks noGrp="1"/>
          </p:cNvSpPr>
          <p:nvPr>
            <p:ph type="title"/>
          </p:nvPr>
        </p:nvSpPr>
        <p:spPr>
          <a:xfrm>
            <a:off x="1240717" y="897917"/>
            <a:ext cx="9503833" cy="935038"/>
          </a:xfrm>
        </p:spPr>
        <p:txBody>
          <a:bodyPr/>
          <a:lstStyle/>
          <a:p>
            <a:r>
              <a:rPr lang="sv-SE" sz="2800" b="0" dirty="0">
                <a:solidFill>
                  <a:schemeClr val="tx1"/>
                </a:solidFill>
                <a:latin typeface="Helvetica" panose="020B0604020202020204" pitchFamily="34" charset="0"/>
                <a:cs typeface="Helvetica" panose="020B0604020202020204" pitchFamily="34" charset="0"/>
              </a:rPr>
              <a:t>Förhållningssätt för förändring</a:t>
            </a:r>
          </a:p>
        </p:txBody>
      </p:sp>
      <p:sp>
        <p:nvSpPr>
          <p:cNvPr id="3" name="Platshållare för innehåll 2">
            <a:extLst>
              <a:ext uri="{FF2B5EF4-FFF2-40B4-BE49-F238E27FC236}">
                <a16:creationId xmlns:a16="http://schemas.microsoft.com/office/drawing/2014/main" id="{61A55269-4FEF-4C54-A773-27DD409F9476}"/>
              </a:ext>
            </a:extLst>
          </p:cNvPr>
          <p:cNvSpPr>
            <a:spLocks noGrp="1"/>
          </p:cNvSpPr>
          <p:nvPr>
            <p:ph sz="quarter" idx="15"/>
          </p:nvPr>
        </p:nvSpPr>
        <p:spPr>
          <a:xfrm>
            <a:off x="1240717" y="1914525"/>
            <a:ext cx="4656000" cy="4943475"/>
          </a:xfrm>
        </p:spPr>
        <p:txBody>
          <a:bodyPr/>
          <a:lstStyle/>
          <a:p>
            <a:pPr marL="0" indent="0">
              <a:buNone/>
            </a:pPr>
            <a:r>
              <a:rPr lang="sv-SE" sz="1800" dirty="0"/>
              <a:t>Med hjälp av förhållningssätt kan man systematisera den reflektion som måste till för att bli förändringskompetent.</a:t>
            </a:r>
          </a:p>
          <a:p>
            <a:pPr marL="0" indent="0">
              <a:buNone/>
            </a:pPr>
            <a:r>
              <a:rPr lang="sv-SE" sz="1800" dirty="0"/>
              <a:t>När du skapar tillfällen för dialog skapar du verklig förändring i organisationen.</a:t>
            </a:r>
          </a:p>
          <a:p>
            <a:pPr marL="0" indent="0">
              <a:buNone/>
            </a:pPr>
            <a:r>
              <a:rPr lang="sv-SE" sz="1800" dirty="0"/>
              <a:t>Om du tänker annorlunda kommer du att göra annorlunda.</a:t>
            </a:r>
          </a:p>
          <a:p>
            <a:pPr marL="0" indent="0">
              <a:buNone/>
            </a:pPr>
            <a:endParaRPr lang="sv-SE" sz="1800" dirty="0"/>
          </a:p>
        </p:txBody>
      </p:sp>
      <p:pic>
        <p:nvPicPr>
          <p:cNvPr id="6" name="Platshållare för innehåll 5">
            <a:extLst>
              <a:ext uri="{FF2B5EF4-FFF2-40B4-BE49-F238E27FC236}">
                <a16:creationId xmlns:a16="http://schemas.microsoft.com/office/drawing/2014/main" id="{B0468AB5-B70E-4F2D-B1D9-8B4F8528B9AB}"/>
              </a:ext>
            </a:extLst>
          </p:cNvPr>
          <p:cNvPicPr>
            <a:picLocks noGrp="1" noChangeAspect="1"/>
          </p:cNvPicPr>
          <p:nvPr>
            <p:ph sz="quarter" idx="16"/>
          </p:nvPr>
        </p:nvPicPr>
        <p:blipFill>
          <a:blip r:embed="rId2"/>
          <a:stretch>
            <a:fillRect/>
          </a:stretch>
        </p:blipFill>
        <p:spPr>
          <a:xfrm>
            <a:off x="6700133" y="1914525"/>
            <a:ext cx="4656138" cy="3490399"/>
          </a:xfrm>
        </p:spPr>
      </p:pic>
    </p:spTree>
    <p:extLst>
      <p:ext uri="{BB962C8B-B14F-4D97-AF65-F5344CB8AC3E}">
        <p14:creationId xmlns:p14="http://schemas.microsoft.com/office/powerpoint/2010/main" val="234079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5">
            <a:extLst>
              <a:ext uri="{FF2B5EF4-FFF2-40B4-BE49-F238E27FC236}">
                <a16:creationId xmlns:a16="http://schemas.microsoft.com/office/drawing/2014/main" id="{5E1E8AEB-AC26-4263-8B9C-401B319D900B}"/>
              </a:ext>
            </a:extLst>
          </p:cNvPr>
          <p:cNvPicPr>
            <a:picLocks noChangeAspect="1"/>
          </p:cNvPicPr>
          <p:nvPr/>
        </p:nvPicPr>
        <p:blipFill>
          <a:blip r:embed="rId3"/>
          <a:stretch>
            <a:fillRect/>
          </a:stretch>
        </p:blipFill>
        <p:spPr>
          <a:xfrm>
            <a:off x="8857248" y="81739"/>
            <a:ext cx="2297927" cy="2297927"/>
          </a:xfrm>
          <a:prstGeom prst="rect">
            <a:avLst/>
          </a:prstGeom>
        </p:spPr>
      </p:pic>
      <p:sp>
        <p:nvSpPr>
          <p:cNvPr id="3" name="Rubrik 2">
            <a:extLst>
              <a:ext uri="{FF2B5EF4-FFF2-40B4-BE49-F238E27FC236}">
                <a16:creationId xmlns:a16="http://schemas.microsoft.com/office/drawing/2014/main" id="{BF28416F-857C-4CC2-B7D8-EBC8A273B392}"/>
              </a:ext>
            </a:extLst>
          </p:cNvPr>
          <p:cNvSpPr>
            <a:spLocks noGrp="1"/>
          </p:cNvSpPr>
          <p:nvPr>
            <p:ph type="title"/>
          </p:nvPr>
        </p:nvSpPr>
        <p:spPr>
          <a:xfrm>
            <a:off x="1248167" y="124602"/>
            <a:ext cx="9503833" cy="935038"/>
          </a:xfrm>
        </p:spPr>
        <p:txBody>
          <a:bodyPr/>
          <a:lstStyle/>
          <a:p>
            <a:r>
              <a:rPr lang="sv-SE" sz="2800" b="0" dirty="0">
                <a:solidFill>
                  <a:schemeClr val="tx1"/>
                </a:solidFill>
                <a:latin typeface="Helvetica" panose="020B0604020202020204" pitchFamily="34" charset="0"/>
                <a:cs typeface="Helvetica" panose="020B0604020202020204" pitchFamily="34" charset="0"/>
              </a:rPr>
              <a:t>Förhållningssätt för förändring</a:t>
            </a:r>
            <a:br>
              <a:rPr lang="sv-SE" sz="2800" b="0" dirty="0">
                <a:solidFill>
                  <a:schemeClr val="tx1"/>
                </a:solidFill>
                <a:latin typeface="Helvetica" panose="020B0604020202020204" pitchFamily="34" charset="0"/>
                <a:cs typeface="Helvetica" panose="020B0604020202020204" pitchFamily="34" charset="0"/>
              </a:rPr>
            </a:br>
            <a:r>
              <a:rPr lang="sv-SE" sz="1800" b="0" dirty="0">
                <a:solidFill>
                  <a:schemeClr val="tx1"/>
                </a:solidFill>
                <a:latin typeface="Helvetica" panose="020B0604020202020204" pitchFamily="34" charset="0"/>
                <a:cs typeface="Helvetica" panose="020B0604020202020204" pitchFamily="34" charset="0"/>
              </a:rPr>
              <a:t>Utgångpunkter för träning till att bli mer coachande</a:t>
            </a:r>
            <a:endParaRPr lang="sv-SE" sz="2800" b="0" dirty="0">
              <a:solidFill>
                <a:schemeClr val="tx1"/>
              </a:solidFill>
              <a:latin typeface="Helvetica" panose="020B0604020202020204" pitchFamily="34" charset="0"/>
              <a:cs typeface="Helvetica" panose="020B0604020202020204" pitchFamily="34" charset="0"/>
            </a:endParaRPr>
          </a:p>
        </p:txBody>
      </p:sp>
      <p:sp>
        <p:nvSpPr>
          <p:cNvPr id="4" name="Platshållare för innehåll 3"/>
          <p:cNvSpPr>
            <a:spLocks noGrp="1"/>
          </p:cNvSpPr>
          <p:nvPr>
            <p:ph sz="quarter" idx="15"/>
          </p:nvPr>
        </p:nvSpPr>
        <p:spPr/>
        <p:txBody>
          <a:bodyPr/>
          <a:lstStyle/>
          <a:p>
            <a:pPr marL="0" indent="0">
              <a:buNone/>
            </a:pPr>
            <a:r>
              <a:rPr lang="sv-SE" sz="1400" i="1" dirty="0">
                <a:latin typeface="Helvetica" panose="020B0604020202020204" pitchFamily="34" charset="0"/>
                <a:cs typeface="Helvetica" panose="020B0604020202020204" pitchFamily="34" charset="0"/>
              </a:rPr>
              <a:t>Relatera till människor potential. </a:t>
            </a:r>
          </a:p>
          <a:p>
            <a:pPr marL="0" indent="0">
              <a:buNone/>
            </a:pPr>
            <a:r>
              <a:rPr lang="sv-SE" sz="1400" dirty="0">
                <a:latin typeface="Helvetica" panose="020B0604020202020204" pitchFamily="34" charset="0"/>
                <a:cs typeface="Helvetica" panose="020B0604020202020204" pitchFamily="34" charset="0"/>
              </a:rPr>
              <a:t>Trots att det inte syns kan jag se potential hos andra. Det som inte är synligt är jag ett ”space” för någon annan. För att kunna göra det behöver min livssyn innefatta att människor har en outnyttjad potential som av olika skäl inte används eller syns. Ge andra möjlighet att ta fram sin dolda kapacitet. Vi ska inte köpa medarbetares litenhet. Tänk stort och saker är </a:t>
            </a:r>
            <a:r>
              <a:rPr lang="sv-SE" sz="1400" dirty="0" err="1">
                <a:latin typeface="Helvetica" panose="020B0604020202020204" pitchFamily="34" charset="0"/>
                <a:cs typeface="Helvetica" panose="020B0604020202020204" pitchFamily="34" charset="0"/>
              </a:rPr>
              <a:t>pratbara</a:t>
            </a:r>
            <a:r>
              <a:rPr lang="sv-SE" sz="1400" dirty="0">
                <a:latin typeface="Helvetica" panose="020B0604020202020204" pitchFamily="34" charset="0"/>
                <a:cs typeface="Helvetica" panose="020B0604020202020204" pitchFamily="34" charset="0"/>
              </a:rPr>
              <a:t>. Man kan  inte växa om någon ser en som hopplös.</a:t>
            </a:r>
          </a:p>
          <a:p>
            <a:pPr marL="0" indent="0">
              <a:buNone/>
            </a:pPr>
            <a:r>
              <a:rPr lang="sv-SE" sz="1400" i="1" dirty="0">
                <a:latin typeface="Helvetica" panose="020B0604020202020204" pitchFamily="34" charset="0"/>
                <a:cs typeface="Helvetica" panose="020B0604020202020204" pitchFamily="34" charset="0"/>
              </a:rPr>
              <a:t>Gilla läget – ett tillstånd av acceptans.</a:t>
            </a:r>
          </a:p>
          <a:p>
            <a:pPr marL="0" indent="0">
              <a:buNone/>
            </a:pPr>
            <a:r>
              <a:rPr lang="sv-SE" sz="1400" dirty="0">
                <a:latin typeface="Helvetica" panose="020B0604020202020204" pitchFamily="34" charset="0"/>
                <a:cs typeface="Helvetica" panose="020B0604020202020204" pitchFamily="34" charset="0"/>
              </a:rPr>
              <a:t>Handlar om att frigöra sig själv från rätt eller fel genom att hålla sina egna åsikter och värderingar i schack till förmån för god coaching(… lyssnande). Det handlar om att möta människor på det ställe där dom befinner sig, vara med deras attityder och sätt att vara på utan att gå igång och bli reaktiv. Som coach handlar det om att ge upp att försöka få någon någonstans, människor måste förflytta sig med egen kraft. Det betyder inte att du ger upp.</a:t>
            </a:r>
          </a:p>
        </p:txBody>
      </p:sp>
      <p:sp>
        <p:nvSpPr>
          <p:cNvPr id="5" name="Platshållare för innehåll 4">
            <a:extLst>
              <a:ext uri="{FF2B5EF4-FFF2-40B4-BE49-F238E27FC236}">
                <a16:creationId xmlns:a16="http://schemas.microsoft.com/office/drawing/2014/main" id="{C9CB70B2-C456-44E3-94CB-D4D1C6601141}"/>
              </a:ext>
            </a:extLst>
          </p:cNvPr>
          <p:cNvSpPr>
            <a:spLocks noGrp="1"/>
          </p:cNvSpPr>
          <p:nvPr>
            <p:ph sz="quarter" idx="16"/>
          </p:nvPr>
        </p:nvSpPr>
        <p:spPr/>
        <p:txBody>
          <a:bodyPr/>
          <a:lstStyle/>
          <a:p>
            <a:pPr marL="0" indent="0">
              <a:buNone/>
            </a:pPr>
            <a:r>
              <a:rPr lang="sv-SE" sz="1400" i="1" dirty="0"/>
              <a:t>Någon annans agenda.</a:t>
            </a:r>
          </a:p>
          <a:p>
            <a:pPr marL="0" indent="0">
              <a:buNone/>
            </a:pPr>
            <a:r>
              <a:rPr lang="sv-SE" sz="1400" dirty="0"/>
              <a:t>När du coachar är det inte din agenda som styr. Du är en katalysator! Involvera personer tidigt, desto mer ägarskap.</a:t>
            </a:r>
          </a:p>
          <a:p>
            <a:pPr marL="0" indent="0">
              <a:buNone/>
            </a:pPr>
            <a:r>
              <a:rPr lang="sv-SE" sz="1400" i="1" dirty="0"/>
              <a:t>Ansvar</a:t>
            </a:r>
          </a:p>
          <a:p>
            <a:pPr marL="0" indent="0">
              <a:buNone/>
            </a:pPr>
            <a:r>
              <a:rPr lang="sv-SE" sz="1400" dirty="0"/>
              <a:t>En viktig utgångspunkt är vem som har ansvar för vad. Coachen har ansvar för att utöva god coaching, den som blir coachad har ansvaret för sitt liv, sina val, sina projekt och sina relationer….Ibland vill vi människor inte ta ansvar till den grad som behövs för att utöva  ledarskap i våra liv.</a:t>
            </a:r>
          </a:p>
          <a:p>
            <a:pPr marL="0" indent="0">
              <a:buNone/>
            </a:pPr>
            <a:r>
              <a:rPr lang="sv-SE" sz="1400" i="1" dirty="0"/>
              <a:t>Tydliggöra – ringa in vad som står i vägen.</a:t>
            </a:r>
          </a:p>
          <a:p>
            <a:pPr marL="0" indent="0">
              <a:buNone/>
            </a:pPr>
            <a:r>
              <a:rPr lang="sv-SE" sz="1400" dirty="0"/>
              <a:t>Klarlägg vad som står i vägen eller vad det är som saknas för att åstadkomma saker. Ditt jobb är inte att förmedla sakkunskap till den som coachas. Det är heller inte att föra över kompetens, energi eller kraft utan att frigöra andras.</a:t>
            </a:r>
          </a:p>
        </p:txBody>
      </p:sp>
      <p:sp>
        <p:nvSpPr>
          <p:cNvPr id="7" name="textruta 6">
            <a:extLst>
              <a:ext uri="{FF2B5EF4-FFF2-40B4-BE49-F238E27FC236}">
                <a16:creationId xmlns:a16="http://schemas.microsoft.com/office/drawing/2014/main" id="{348F9767-7382-4115-A0B7-0A440701DE69}"/>
              </a:ext>
            </a:extLst>
          </p:cNvPr>
          <p:cNvSpPr txBox="1"/>
          <p:nvPr/>
        </p:nvSpPr>
        <p:spPr>
          <a:xfrm>
            <a:off x="1248167" y="6345239"/>
            <a:ext cx="859054" cy="906448"/>
          </a:xfrm>
          <a:prstGeom prst="rect">
            <a:avLst/>
          </a:prstGeom>
          <a:noFill/>
          <a:ln w="19050">
            <a:noFill/>
          </a:ln>
        </p:spPr>
        <p:txBody>
          <a:bodyPr wrap="none" rtlCol="0">
            <a:noAutofit/>
          </a:bodyPr>
          <a:lstStyle/>
          <a:p>
            <a:r>
              <a:rPr lang="sv-SE" sz="1400" i="1" dirty="0">
                <a:solidFill>
                  <a:srgbClr val="000000"/>
                </a:solidFill>
                <a:latin typeface="Helvetica" panose="020B0604020202020204" pitchFamily="34" charset="0"/>
                <a:cs typeface="Helvetica" panose="020B0604020202020204" pitchFamily="34" charset="0"/>
              </a:rPr>
              <a:t>Källa: Tuff ledarträning</a:t>
            </a:r>
          </a:p>
        </p:txBody>
      </p:sp>
      <p:sp>
        <p:nvSpPr>
          <p:cNvPr id="2" name="textruta 1">
            <a:extLst>
              <a:ext uri="{FF2B5EF4-FFF2-40B4-BE49-F238E27FC236}">
                <a16:creationId xmlns:a16="http://schemas.microsoft.com/office/drawing/2014/main" id="{D7DD3A08-B22E-477D-8E3E-98E60075CA8D}"/>
              </a:ext>
            </a:extLst>
          </p:cNvPr>
          <p:cNvSpPr txBox="1"/>
          <p:nvPr/>
        </p:nvSpPr>
        <p:spPr>
          <a:xfrm>
            <a:off x="5224007" y="5788550"/>
            <a:ext cx="5907964" cy="384721"/>
          </a:xfrm>
          <a:prstGeom prst="rect">
            <a:avLst/>
          </a:prstGeom>
          <a:noFill/>
        </p:spPr>
        <p:txBody>
          <a:bodyPr wrap="none" rtlCol="0">
            <a:spAutoFit/>
          </a:bodyPr>
          <a:lstStyle/>
          <a:p>
            <a:r>
              <a:rPr lang="sv-SE" dirty="0"/>
              <a:t>Träna på att lyssna så att den andre känner sig hörd!</a:t>
            </a:r>
          </a:p>
        </p:txBody>
      </p:sp>
    </p:spTree>
    <p:extLst>
      <p:ext uri="{BB962C8B-B14F-4D97-AF65-F5344CB8AC3E}">
        <p14:creationId xmlns:p14="http://schemas.microsoft.com/office/powerpoint/2010/main" val="157569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DE999B0-06EA-442F-BC43-5C02A4EAE932}"/>
              </a:ext>
            </a:extLst>
          </p:cNvPr>
          <p:cNvSpPr>
            <a:spLocks noGrp="1"/>
          </p:cNvSpPr>
          <p:nvPr>
            <p:ph type="body" sz="quarter" idx="11"/>
          </p:nvPr>
        </p:nvSpPr>
        <p:spPr/>
        <p:txBody>
          <a:bodyPr/>
          <a:lstStyle/>
          <a:p>
            <a:r>
              <a:rPr lang="sv-SE" dirty="0"/>
              <a:t>Eget arbete</a:t>
            </a:r>
          </a:p>
        </p:txBody>
      </p:sp>
    </p:spTree>
    <p:extLst>
      <p:ext uri="{BB962C8B-B14F-4D97-AF65-F5344CB8AC3E}">
        <p14:creationId xmlns:p14="http://schemas.microsoft.com/office/powerpoint/2010/main" val="119688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6FFABF0D-59CF-409F-8740-EFA8AF0034CF}"/>
              </a:ext>
            </a:extLst>
          </p:cNvPr>
          <p:cNvSpPr>
            <a:spLocks noGrp="1"/>
          </p:cNvSpPr>
          <p:nvPr>
            <p:ph sz="half" idx="1"/>
          </p:nvPr>
        </p:nvSpPr>
        <p:spPr>
          <a:xfrm>
            <a:off x="838200" y="1825625"/>
            <a:ext cx="5543550" cy="4351338"/>
          </a:xfrm>
        </p:spPr>
        <p:txBody>
          <a:bodyPr>
            <a:normAutofit/>
          </a:bodyPr>
          <a:lstStyle/>
          <a:p>
            <a:pPr marL="0" indent="0">
              <a:buNone/>
            </a:pPr>
            <a:r>
              <a:rPr lang="sv-SE" sz="2000" dirty="0">
                <a:latin typeface="Helvetica" panose="020B0604020202020204" pitchFamily="34" charset="0"/>
                <a:cs typeface="Helvetica" panose="020B0604020202020204" pitchFamily="34" charset="0"/>
              </a:rPr>
              <a:t>Träna förmågor.</a:t>
            </a:r>
          </a:p>
          <a:p>
            <a:pPr marL="0" indent="0">
              <a:buNone/>
            </a:pPr>
            <a:endParaRPr lang="sv-SE" sz="2000" dirty="0">
              <a:latin typeface="Helvetica" panose="020B0604020202020204" pitchFamily="34" charset="0"/>
              <a:cs typeface="Helvetica" panose="020B0604020202020204" pitchFamily="34" charset="0"/>
            </a:endParaRPr>
          </a:p>
          <a:p>
            <a:r>
              <a:rPr lang="sv-SE" sz="2000" dirty="0">
                <a:latin typeface="Helvetica" panose="020B0604020202020204" pitchFamily="34" charset="0"/>
                <a:cs typeface="Helvetica" panose="020B0604020202020204" pitchFamily="34" charset="0"/>
              </a:rPr>
              <a:t>Lyssna på en person så att den känner sig hörd. Använd utgångspunkterna!</a:t>
            </a:r>
          </a:p>
          <a:p>
            <a:r>
              <a:rPr lang="sv-SE" sz="2000" dirty="0">
                <a:latin typeface="Helvetica" panose="020B0604020202020204" pitchFamily="34" charset="0"/>
                <a:cs typeface="Helvetica" panose="020B0604020202020204" pitchFamily="34" charset="0"/>
              </a:rPr>
              <a:t>Låt bli att ta ansvar(för något som du inte behöver ta ansvar för)</a:t>
            </a:r>
          </a:p>
          <a:p>
            <a:r>
              <a:rPr lang="sv-SE" sz="2000" dirty="0">
                <a:latin typeface="Helvetica" panose="020B0604020202020204" pitchFamily="34" charset="0"/>
                <a:cs typeface="Helvetica" panose="020B0604020202020204" pitchFamily="34" charset="0"/>
              </a:rPr>
              <a:t>När ska du träna?</a:t>
            </a:r>
          </a:p>
          <a:p>
            <a:r>
              <a:rPr lang="sv-SE" sz="2000" dirty="0">
                <a:latin typeface="Helvetica" panose="020B0604020202020204" pitchFamily="34" charset="0"/>
                <a:cs typeface="Helvetica" panose="020B0604020202020204" pitchFamily="34" charset="0"/>
              </a:rPr>
              <a:t>Gå igenom UNDHRA modellen och coacha dig själv.</a:t>
            </a:r>
          </a:p>
          <a:p>
            <a:endParaRPr lang="sv-SE" sz="2000" dirty="0">
              <a:latin typeface="Helvetica" panose="020B0604020202020204" pitchFamily="34" charset="0"/>
              <a:cs typeface="Helvetica" panose="020B0604020202020204" pitchFamily="34" charset="0"/>
            </a:endParaRPr>
          </a:p>
          <a:p>
            <a:pPr marL="0" indent="0">
              <a:buNone/>
            </a:pPr>
            <a:endParaRPr lang="sv-SE" sz="2000" dirty="0">
              <a:latin typeface="Helvetica" panose="020B0604020202020204" pitchFamily="34" charset="0"/>
              <a:cs typeface="Helvetica" panose="020B0604020202020204" pitchFamily="34" charset="0"/>
            </a:endParaRPr>
          </a:p>
          <a:p>
            <a:endParaRPr lang="sv-SE" sz="2000" dirty="0">
              <a:latin typeface="Helvetica" panose="020B0604020202020204" pitchFamily="34" charset="0"/>
              <a:cs typeface="Helvetica" panose="020B0604020202020204" pitchFamily="34" charset="0"/>
            </a:endParaRPr>
          </a:p>
          <a:p>
            <a:pPr marL="0" indent="0">
              <a:buNone/>
            </a:pPr>
            <a:endParaRPr lang="sv-SE" sz="2400" dirty="0">
              <a:latin typeface="Helvetica" panose="020B0604020202020204" pitchFamily="34" charset="0"/>
              <a:cs typeface="Helvetica" panose="020B0604020202020204" pitchFamily="34" charset="0"/>
            </a:endParaRPr>
          </a:p>
          <a:p>
            <a:endParaRPr lang="sv-SE" sz="2400" dirty="0">
              <a:latin typeface="Helvetica" panose="020B0604020202020204" pitchFamily="34" charset="0"/>
              <a:cs typeface="Helvetica" panose="020B0604020202020204" pitchFamily="34" charset="0"/>
            </a:endParaRPr>
          </a:p>
        </p:txBody>
      </p:sp>
      <p:pic>
        <p:nvPicPr>
          <p:cNvPr id="7" name="Platshållare för innehåll 5">
            <a:extLst>
              <a:ext uri="{FF2B5EF4-FFF2-40B4-BE49-F238E27FC236}">
                <a16:creationId xmlns:a16="http://schemas.microsoft.com/office/drawing/2014/main" id="{45E75CEB-6D84-4EB9-99D3-BF7A5067E355}"/>
              </a:ext>
            </a:extLst>
          </p:cNvPr>
          <p:cNvPicPr>
            <a:picLocks noGrp="1" noChangeAspect="1"/>
          </p:cNvPicPr>
          <p:nvPr>
            <p:ph sz="half" idx="2"/>
          </p:nvPr>
        </p:nvPicPr>
        <p:blipFill>
          <a:blip r:embed="rId2"/>
          <a:stretch>
            <a:fillRect/>
          </a:stretch>
        </p:blipFill>
        <p:spPr>
          <a:xfrm>
            <a:off x="8133555" y="2276474"/>
            <a:ext cx="2671763" cy="2671763"/>
          </a:xfrm>
        </p:spPr>
      </p:pic>
      <p:sp>
        <p:nvSpPr>
          <p:cNvPr id="5" name="textruta 4">
            <a:extLst>
              <a:ext uri="{FF2B5EF4-FFF2-40B4-BE49-F238E27FC236}">
                <a16:creationId xmlns:a16="http://schemas.microsoft.com/office/drawing/2014/main" id="{AB23E481-7DF4-436B-B0E2-763B84D9A0A0}"/>
              </a:ext>
            </a:extLst>
          </p:cNvPr>
          <p:cNvSpPr txBox="1"/>
          <p:nvPr/>
        </p:nvSpPr>
        <p:spPr>
          <a:xfrm>
            <a:off x="930860" y="1081544"/>
            <a:ext cx="2302233" cy="584775"/>
          </a:xfrm>
          <a:prstGeom prst="rect">
            <a:avLst/>
          </a:prstGeom>
          <a:noFill/>
        </p:spPr>
        <p:txBody>
          <a:bodyPr wrap="none" rtlCol="0">
            <a:spAutoFit/>
          </a:bodyPr>
          <a:lstStyle/>
          <a:p>
            <a:r>
              <a:rPr lang="sv-SE" sz="3200" dirty="0">
                <a:latin typeface="Helvetica" panose="020B0604020202020204" pitchFamily="34" charset="0"/>
                <a:cs typeface="Helvetica" panose="020B0604020202020204" pitchFamily="34" charset="0"/>
              </a:rPr>
              <a:t>Eget arbete</a:t>
            </a:r>
          </a:p>
        </p:txBody>
      </p:sp>
    </p:spTree>
    <p:extLst>
      <p:ext uri="{BB962C8B-B14F-4D97-AF65-F5344CB8AC3E}">
        <p14:creationId xmlns:p14="http://schemas.microsoft.com/office/powerpoint/2010/main" val="8620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806313-9D03-41A3-B124-343511483825}"/>
              </a:ext>
            </a:extLst>
          </p:cNvPr>
          <p:cNvSpPr>
            <a:spLocks noGrp="1"/>
          </p:cNvSpPr>
          <p:nvPr>
            <p:ph type="title"/>
          </p:nvPr>
        </p:nvSpPr>
        <p:spPr>
          <a:xfrm>
            <a:off x="1440000" y="572576"/>
            <a:ext cx="9503833" cy="935038"/>
          </a:xfrm>
        </p:spPr>
        <p:txBody>
          <a:bodyPr>
            <a:normAutofit fontScale="90000"/>
          </a:bodyPr>
          <a:lstStyle/>
          <a:p>
            <a:br>
              <a:rPr lang="sv-SE" sz="2800" b="0" dirty="0">
                <a:solidFill>
                  <a:schemeClr val="tx1"/>
                </a:solidFill>
                <a:latin typeface="Helvetica" panose="020B0604020202020204" pitchFamily="34" charset="0"/>
                <a:cs typeface="Helvetica" panose="020B0604020202020204" pitchFamily="34" charset="0"/>
              </a:rPr>
            </a:br>
            <a:br>
              <a:rPr lang="sv-SE" sz="2800" b="0" dirty="0">
                <a:solidFill>
                  <a:schemeClr val="tx1"/>
                </a:solidFill>
                <a:latin typeface="Helvetica" panose="020B0604020202020204" pitchFamily="34" charset="0"/>
                <a:cs typeface="Helvetica" panose="020B0604020202020204" pitchFamily="34" charset="0"/>
              </a:rPr>
            </a:br>
            <a:r>
              <a:rPr lang="sv-SE" sz="2800" b="0" dirty="0">
                <a:solidFill>
                  <a:schemeClr val="tx1"/>
                </a:solidFill>
                <a:latin typeface="Helvetica" panose="020B0604020202020204" pitchFamily="34" charset="0"/>
                <a:cs typeface="Helvetica" panose="020B0604020202020204" pitchFamily="34" charset="0"/>
              </a:rPr>
              <a:t>Länkar till fördjupning</a:t>
            </a:r>
            <a:br>
              <a:rPr lang="sv-SE" sz="2800" dirty="0">
                <a:latin typeface="Helvetica" panose="020B0604020202020204" pitchFamily="34" charset="0"/>
                <a:cs typeface="Helvetica" panose="020B0604020202020204" pitchFamily="34" charset="0"/>
              </a:rPr>
            </a:br>
            <a:endParaRPr lang="sv-SE" dirty="0"/>
          </a:p>
        </p:txBody>
      </p:sp>
      <p:sp>
        <p:nvSpPr>
          <p:cNvPr id="3" name="Platshållare för innehåll 2">
            <a:extLst>
              <a:ext uri="{FF2B5EF4-FFF2-40B4-BE49-F238E27FC236}">
                <a16:creationId xmlns:a16="http://schemas.microsoft.com/office/drawing/2014/main" id="{37CF70EE-1654-4D7B-8B7C-2F047FE96D14}"/>
              </a:ext>
            </a:extLst>
          </p:cNvPr>
          <p:cNvSpPr>
            <a:spLocks noGrp="1"/>
          </p:cNvSpPr>
          <p:nvPr>
            <p:ph sz="quarter" idx="15"/>
          </p:nvPr>
        </p:nvSpPr>
        <p:spPr/>
        <p:txBody>
          <a:bodyPr/>
          <a:lstStyle/>
          <a:p>
            <a:r>
              <a:rPr lang="sv-SE" sz="1800" dirty="0">
                <a:latin typeface="Helvetica" panose="020B0604020202020204" pitchFamily="34" charset="0"/>
                <a:cs typeface="Helvetica" panose="020B0604020202020204" pitchFamily="34" charset="0"/>
                <a:hlinkClick r:id="rId2"/>
              </a:rPr>
              <a:t>https://hbr.org/1991/05/teaching-smart-people-how-to-learn</a:t>
            </a:r>
            <a:endParaRPr lang="sv-SE" sz="1800" dirty="0">
              <a:latin typeface="Helvetica" panose="020B0604020202020204" pitchFamily="34" charset="0"/>
              <a:cs typeface="Helvetica" panose="020B0604020202020204" pitchFamily="34" charset="0"/>
            </a:endParaRPr>
          </a:p>
          <a:p>
            <a:endParaRPr lang="sv-SE" sz="1800" dirty="0">
              <a:latin typeface="Helvetica" panose="020B0604020202020204" pitchFamily="34" charset="0"/>
              <a:cs typeface="Helvetica" panose="020B0604020202020204" pitchFamily="34" charset="0"/>
              <a:hlinkClick r:id="rId3"/>
            </a:endParaRPr>
          </a:p>
          <a:p>
            <a:r>
              <a:rPr lang="sv-SE" sz="1800" dirty="0">
                <a:latin typeface="Helvetica" panose="020B0604020202020204" pitchFamily="34" charset="0"/>
                <a:cs typeface="Helvetica" panose="020B0604020202020204" pitchFamily="34" charset="0"/>
                <a:hlinkClick r:id="rId3"/>
              </a:rPr>
              <a:t>https://lakartidningen.se/klinik-och-vetenskap-1/artiklar-1/temaartikel/2019/11/implementering-verktyget-som-ser-till-att-innovation-och-kontext-fungerar-ihop/</a:t>
            </a:r>
            <a:endParaRPr lang="sv-SE" sz="1800" dirty="0">
              <a:latin typeface="Helvetica" panose="020B0604020202020204" pitchFamily="34" charset="0"/>
              <a:cs typeface="Helvetica" panose="020B0604020202020204" pitchFamily="34" charset="0"/>
            </a:endParaRPr>
          </a:p>
          <a:p>
            <a:endParaRPr lang="sv-SE" sz="2000" dirty="0"/>
          </a:p>
        </p:txBody>
      </p:sp>
    </p:spTree>
    <p:extLst>
      <p:ext uri="{BB962C8B-B14F-4D97-AF65-F5344CB8AC3E}">
        <p14:creationId xmlns:p14="http://schemas.microsoft.com/office/powerpoint/2010/main" val="26841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12DFE49-8A45-4E09-99DB-6F65E46D0BE9}"/>
              </a:ext>
            </a:extLst>
          </p:cNvPr>
          <p:cNvSpPr>
            <a:spLocks noGrp="1"/>
          </p:cNvSpPr>
          <p:nvPr>
            <p:ph type="title"/>
          </p:nvPr>
        </p:nvSpPr>
        <p:spPr>
          <a:xfrm>
            <a:off x="1248305" y="800894"/>
            <a:ext cx="9503833" cy="935038"/>
          </a:xfrm>
        </p:spPr>
        <p:txBody>
          <a:bodyPr/>
          <a:lstStyle/>
          <a:p>
            <a:r>
              <a:rPr lang="sv-SE" sz="2800" b="0" dirty="0">
                <a:solidFill>
                  <a:schemeClr val="tx1"/>
                </a:solidFill>
                <a:latin typeface="Helvetica" panose="020B0604020202020204" pitchFamily="34" charset="0"/>
                <a:cs typeface="Helvetica" panose="020B0604020202020204" pitchFamily="34" charset="0"/>
              </a:rPr>
              <a:t>Genomförandeförmåga = </a:t>
            </a:r>
            <a:r>
              <a:rPr lang="sv-SE" sz="2800" b="0" dirty="0" err="1">
                <a:solidFill>
                  <a:schemeClr val="tx1"/>
                </a:solidFill>
                <a:latin typeface="Helvetica" panose="020B0604020202020204" pitchFamily="34" charset="0"/>
                <a:cs typeface="Helvetica" panose="020B0604020202020204" pitchFamily="34" charset="0"/>
              </a:rPr>
              <a:t>huret</a:t>
            </a:r>
            <a:endParaRPr lang="sv-SE" sz="2800" b="0" dirty="0">
              <a:solidFill>
                <a:schemeClr val="tx1"/>
              </a:solidFill>
              <a:latin typeface="Helvetica" panose="020B0604020202020204" pitchFamily="34" charset="0"/>
              <a:cs typeface="Helvetica" panose="020B0604020202020204" pitchFamily="34" charset="0"/>
            </a:endParaRPr>
          </a:p>
        </p:txBody>
      </p:sp>
      <p:sp>
        <p:nvSpPr>
          <p:cNvPr id="5" name="Platshållare för innehåll 4">
            <a:extLst>
              <a:ext uri="{FF2B5EF4-FFF2-40B4-BE49-F238E27FC236}">
                <a16:creationId xmlns:a16="http://schemas.microsoft.com/office/drawing/2014/main" id="{6F1EA0A4-BD01-4803-9E60-130A327003B5}"/>
              </a:ext>
            </a:extLst>
          </p:cNvPr>
          <p:cNvSpPr>
            <a:spLocks noGrp="1"/>
          </p:cNvSpPr>
          <p:nvPr>
            <p:ph sz="quarter" idx="15"/>
          </p:nvPr>
        </p:nvSpPr>
        <p:spPr>
          <a:xfrm>
            <a:off x="1360333" y="2152629"/>
            <a:ext cx="3124689" cy="4943475"/>
          </a:xfrm>
        </p:spPr>
        <p:txBody>
          <a:bodyPr/>
          <a:lstStyle/>
          <a:p>
            <a:pPr marL="0" indent="0">
              <a:buNone/>
            </a:pPr>
            <a:r>
              <a:rPr lang="sv-SE" sz="1800" dirty="0">
                <a:latin typeface="Helvetica" panose="020B0604020202020204" pitchFamily="34" charset="0"/>
                <a:cs typeface="Helvetica" panose="020B0604020202020204" pitchFamily="34" charset="0"/>
              </a:rPr>
              <a:t>Syfte: att genomföra VAD på väg mot VART</a:t>
            </a:r>
          </a:p>
          <a:p>
            <a:pPr marL="0" indent="0">
              <a:buNone/>
            </a:pPr>
            <a:r>
              <a:rPr lang="sv-SE" sz="1800" dirty="0">
                <a:latin typeface="Helvetica" panose="020B0604020202020204" pitchFamily="34" charset="0"/>
                <a:cs typeface="Helvetica" panose="020B0604020202020204" pitchFamily="34" charset="0"/>
              </a:rPr>
              <a:t>Kulturen, ledarskapet och medarbetarskapet har bara ett existensberättigande, nämligen att genomföra VAD på väg mot VART</a:t>
            </a:r>
          </a:p>
        </p:txBody>
      </p:sp>
      <p:pic>
        <p:nvPicPr>
          <p:cNvPr id="6" name="Platshållare för innehåll 4">
            <a:extLst>
              <a:ext uri="{FF2B5EF4-FFF2-40B4-BE49-F238E27FC236}">
                <a16:creationId xmlns:a16="http://schemas.microsoft.com/office/drawing/2014/main" id="{05138557-AF6F-4DDC-90D7-DB51DD628538}"/>
              </a:ext>
            </a:extLst>
          </p:cNvPr>
          <p:cNvPicPr>
            <a:picLocks noGrp="1" noChangeAspect="1"/>
          </p:cNvPicPr>
          <p:nvPr>
            <p:ph sz="quarter" idx="16"/>
          </p:nvPr>
        </p:nvPicPr>
        <p:blipFill>
          <a:blip r:embed="rId3"/>
          <a:stretch>
            <a:fillRect/>
          </a:stretch>
        </p:blipFill>
        <p:spPr bwMode="auto">
          <a:xfrm>
            <a:off x="6096000" y="1863510"/>
            <a:ext cx="4656138" cy="349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1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276351" y="3134029"/>
            <a:ext cx="7886700" cy="3263504"/>
          </a:xfrm>
        </p:spPr>
        <p:txBody>
          <a:bodyPr/>
          <a:lstStyle/>
          <a:p>
            <a:pPr marL="0" indent="0">
              <a:buNone/>
            </a:pPr>
            <a:r>
              <a:rPr lang="sv-SE" dirty="0"/>
              <a:t>               </a:t>
            </a:r>
          </a:p>
          <a:p>
            <a:pPr marL="0" indent="0">
              <a:buNone/>
            </a:pPr>
            <a:endParaRPr lang="sv-SE" dirty="0"/>
          </a:p>
          <a:p>
            <a:pPr marL="0" indent="0">
              <a:buNone/>
            </a:pPr>
            <a:endParaRPr lang="sv-SE" dirty="0"/>
          </a:p>
          <a:p>
            <a:pPr marL="0" indent="0">
              <a:buNone/>
            </a:pPr>
            <a:r>
              <a:rPr lang="sv-SE" dirty="0"/>
              <a:t>                             </a:t>
            </a:r>
          </a:p>
          <a:p>
            <a:pPr marL="0" indent="0">
              <a:buNone/>
            </a:pPr>
            <a:r>
              <a:rPr lang="sv-SE" dirty="0"/>
              <a:t>        </a:t>
            </a:r>
          </a:p>
          <a:p>
            <a:pPr marL="0" indent="0">
              <a:buNone/>
            </a:pPr>
            <a:r>
              <a:rPr lang="sv-SE" dirty="0"/>
              <a:t>				</a:t>
            </a:r>
          </a:p>
        </p:txBody>
      </p:sp>
      <p:sp>
        <p:nvSpPr>
          <p:cNvPr id="14" name="textruta 13"/>
          <p:cNvSpPr txBox="1"/>
          <p:nvPr/>
        </p:nvSpPr>
        <p:spPr>
          <a:xfrm>
            <a:off x="5249037" y="680999"/>
            <a:ext cx="876299" cy="523220"/>
          </a:xfrm>
          <a:prstGeom prst="rect">
            <a:avLst/>
          </a:prstGeom>
          <a:noFill/>
        </p:spPr>
        <p:txBody>
          <a:bodyPr wrap="square" rtlCol="0">
            <a:spAutoFit/>
          </a:bodyPr>
          <a:lstStyle/>
          <a:p>
            <a:r>
              <a:rPr lang="sv-SE" sz="2800" dirty="0">
                <a:latin typeface="Helvetica" panose="020B0604020202020204" pitchFamily="34" charset="0"/>
                <a:cs typeface="Helvetica" panose="020B0604020202020204" pitchFamily="34" charset="0"/>
              </a:rPr>
              <a:t>Vart</a:t>
            </a:r>
          </a:p>
        </p:txBody>
      </p:sp>
      <p:pic>
        <p:nvPicPr>
          <p:cNvPr id="18" name="Bildobjekt 17">
            <a:extLst>
              <a:ext uri="{FF2B5EF4-FFF2-40B4-BE49-F238E27FC236}">
                <a16:creationId xmlns:a16="http://schemas.microsoft.com/office/drawing/2014/main" id="{A131EAA8-ECB7-4D59-970B-E9089A7C0BB8}"/>
              </a:ext>
            </a:extLst>
          </p:cNvPr>
          <p:cNvPicPr>
            <a:picLocks noChangeAspect="1"/>
          </p:cNvPicPr>
          <p:nvPr/>
        </p:nvPicPr>
        <p:blipFill>
          <a:blip r:embed="rId3"/>
          <a:stretch>
            <a:fillRect/>
          </a:stretch>
        </p:blipFill>
        <p:spPr>
          <a:xfrm>
            <a:off x="3369579" y="4042416"/>
            <a:ext cx="4462986" cy="892597"/>
          </a:xfrm>
          <a:prstGeom prst="rect">
            <a:avLst/>
          </a:prstGeom>
        </p:spPr>
      </p:pic>
      <p:pic>
        <p:nvPicPr>
          <p:cNvPr id="22" name="Bildobjekt 21">
            <a:extLst>
              <a:ext uri="{FF2B5EF4-FFF2-40B4-BE49-F238E27FC236}">
                <a16:creationId xmlns:a16="http://schemas.microsoft.com/office/drawing/2014/main" id="{26179F4E-93F4-4ECC-BDF9-6417B0D2D531}"/>
              </a:ext>
            </a:extLst>
          </p:cNvPr>
          <p:cNvPicPr>
            <a:picLocks noChangeAspect="1"/>
          </p:cNvPicPr>
          <p:nvPr/>
        </p:nvPicPr>
        <p:blipFill>
          <a:blip r:embed="rId4"/>
          <a:stretch>
            <a:fillRect/>
          </a:stretch>
        </p:blipFill>
        <p:spPr>
          <a:xfrm rot="21049566">
            <a:off x="8474352" y="1461240"/>
            <a:ext cx="3635951" cy="2725633"/>
          </a:xfrm>
          <a:prstGeom prst="rect">
            <a:avLst/>
          </a:prstGeom>
        </p:spPr>
      </p:pic>
      <p:grpSp>
        <p:nvGrpSpPr>
          <p:cNvPr id="24" name="Grupp 23">
            <a:extLst>
              <a:ext uri="{FF2B5EF4-FFF2-40B4-BE49-F238E27FC236}">
                <a16:creationId xmlns:a16="http://schemas.microsoft.com/office/drawing/2014/main" id="{7C91F670-C390-41A8-9254-013EEF0C7E2C}"/>
              </a:ext>
            </a:extLst>
          </p:cNvPr>
          <p:cNvGrpSpPr/>
          <p:nvPr/>
        </p:nvGrpSpPr>
        <p:grpSpPr>
          <a:xfrm>
            <a:off x="4010264" y="4894033"/>
            <a:ext cx="3236463" cy="916575"/>
            <a:chOff x="3402419" y="4982253"/>
            <a:chExt cx="4260111" cy="1609933"/>
          </a:xfrm>
        </p:grpSpPr>
        <p:pic>
          <p:nvPicPr>
            <p:cNvPr id="15" name="Bildobjekt 14">
              <a:extLst>
                <a:ext uri="{FF2B5EF4-FFF2-40B4-BE49-F238E27FC236}">
                  <a16:creationId xmlns:a16="http://schemas.microsoft.com/office/drawing/2014/main" id="{84B6A394-C5CB-453A-9BEB-6EA4F5559937}"/>
                </a:ext>
              </a:extLst>
            </p:cNvPr>
            <p:cNvPicPr>
              <a:picLocks noChangeAspect="1"/>
            </p:cNvPicPr>
            <p:nvPr/>
          </p:nvPicPr>
          <p:blipFill rotWithShape="1">
            <a:blip r:embed="rId5"/>
            <a:srcRect l="14049" t="55885" r="17782" b="16195"/>
            <a:stretch/>
          </p:blipFill>
          <p:spPr>
            <a:xfrm>
              <a:off x="3402419" y="5015358"/>
              <a:ext cx="4260111" cy="1576828"/>
            </a:xfrm>
            <a:prstGeom prst="rect">
              <a:avLst/>
            </a:prstGeom>
          </p:spPr>
        </p:pic>
        <p:sp>
          <p:nvSpPr>
            <p:cNvPr id="23" name="Halv ram 22">
              <a:extLst>
                <a:ext uri="{FF2B5EF4-FFF2-40B4-BE49-F238E27FC236}">
                  <a16:creationId xmlns:a16="http://schemas.microsoft.com/office/drawing/2014/main" id="{24F48096-98FD-4E8C-9EE7-D87FC5305BFC}"/>
                </a:ext>
              </a:extLst>
            </p:cNvPr>
            <p:cNvSpPr/>
            <p:nvPr/>
          </p:nvSpPr>
          <p:spPr bwMode="auto">
            <a:xfrm rot="2252823">
              <a:off x="3624623" y="4982253"/>
              <a:ext cx="363474" cy="378919"/>
            </a:xfrm>
            <a:prstGeom prst="halfFrame">
              <a:avLst>
                <a:gd name="adj1" fmla="val 21001"/>
                <a:gd name="adj2" fmla="val 19768"/>
              </a:avLst>
            </a:pr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grpSp>
      <p:sp>
        <p:nvSpPr>
          <p:cNvPr id="6" name="textruta 5">
            <a:extLst>
              <a:ext uri="{FF2B5EF4-FFF2-40B4-BE49-F238E27FC236}">
                <a16:creationId xmlns:a16="http://schemas.microsoft.com/office/drawing/2014/main" id="{BB0E38C7-D626-4500-AE33-837BA567A893}"/>
              </a:ext>
            </a:extLst>
          </p:cNvPr>
          <p:cNvSpPr txBox="1"/>
          <p:nvPr/>
        </p:nvSpPr>
        <p:spPr>
          <a:xfrm>
            <a:off x="3472734" y="3864455"/>
            <a:ext cx="914400" cy="502977"/>
          </a:xfrm>
          <a:prstGeom prst="rect">
            <a:avLst/>
          </a:prstGeom>
          <a:noFill/>
          <a:ln w="19050">
            <a:noFill/>
          </a:ln>
        </p:spPr>
        <p:txBody>
          <a:bodyPr wrap="none" rtlCol="0">
            <a:noAutofit/>
          </a:bodyPr>
          <a:lstStyle/>
          <a:p>
            <a:r>
              <a:rPr lang="sv-SE" sz="2800" dirty="0">
                <a:solidFill>
                  <a:srgbClr val="000000"/>
                </a:solidFill>
                <a:latin typeface="Helvetica" panose="020B0604020202020204" pitchFamily="34" charset="0"/>
                <a:cs typeface="Helvetica" panose="020B0604020202020204" pitchFamily="34" charset="0"/>
              </a:rPr>
              <a:t>Vad</a:t>
            </a:r>
          </a:p>
        </p:txBody>
      </p:sp>
      <p:sp>
        <p:nvSpPr>
          <p:cNvPr id="27" name="textruta 26">
            <a:extLst>
              <a:ext uri="{FF2B5EF4-FFF2-40B4-BE49-F238E27FC236}">
                <a16:creationId xmlns:a16="http://schemas.microsoft.com/office/drawing/2014/main" id="{AB84F68D-4D67-4FF5-B0DD-E568A92E9397}"/>
              </a:ext>
            </a:extLst>
          </p:cNvPr>
          <p:cNvSpPr txBox="1"/>
          <p:nvPr/>
        </p:nvSpPr>
        <p:spPr>
          <a:xfrm>
            <a:off x="7009197" y="3884318"/>
            <a:ext cx="914400" cy="502977"/>
          </a:xfrm>
          <a:prstGeom prst="rect">
            <a:avLst/>
          </a:prstGeom>
          <a:noFill/>
          <a:ln w="19050">
            <a:noFill/>
          </a:ln>
        </p:spPr>
        <p:txBody>
          <a:bodyPr wrap="none" rtlCol="0">
            <a:noAutofit/>
          </a:bodyPr>
          <a:lstStyle/>
          <a:p>
            <a:r>
              <a:rPr lang="sv-SE" sz="2800" dirty="0">
                <a:solidFill>
                  <a:srgbClr val="000000"/>
                </a:solidFill>
                <a:latin typeface="Helvetica" panose="020B0604020202020204" pitchFamily="34" charset="0"/>
                <a:cs typeface="Helvetica" panose="020B0604020202020204" pitchFamily="34" charset="0"/>
              </a:rPr>
              <a:t>Hur</a:t>
            </a:r>
          </a:p>
        </p:txBody>
      </p:sp>
      <p:sp>
        <p:nvSpPr>
          <p:cNvPr id="26" name="Rektangel 25">
            <a:extLst>
              <a:ext uri="{FF2B5EF4-FFF2-40B4-BE49-F238E27FC236}">
                <a16:creationId xmlns:a16="http://schemas.microsoft.com/office/drawing/2014/main" id="{5CAAD292-55AB-4AE4-877B-B05B62EE0B91}"/>
              </a:ext>
            </a:extLst>
          </p:cNvPr>
          <p:cNvSpPr/>
          <p:nvPr/>
        </p:nvSpPr>
        <p:spPr>
          <a:xfrm>
            <a:off x="6015096" y="771226"/>
            <a:ext cx="2375474" cy="338554"/>
          </a:xfrm>
          <a:prstGeom prst="rect">
            <a:avLst/>
          </a:prstGeom>
        </p:spPr>
        <p:txBody>
          <a:bodyPr wrap="square">
            <a:spAutoFit/>
          </a:bodyPr>
          <a:lstStyle/>
          <a:p>
            <a:r>
              <a:rPr lang="sv-SE" sz="1200" dirty="0">
                <a:latin typeface="Maja På Näset" pitchFamily="2" charset="0"/>
              </a:rPr>
              <a:t> - </a:t>
            </a:r>
            <a:r>
              <a:rPr lang="sv-SE" sz="1600" i="1" dirty="0" err="1">
                <a:latin typeface="Helvetica" panose="020B0604020202020204" pitchFamily="34" charset="0"/>
                <a:cs typeface="Helvetica" panose="020B0604020202020204" pitchFamily="34" charset="0"/>
              </a:rPr>
              <a:t>HIGHER</a:t>
            </a:r>
            <a:r>
              <a:rPr lang="sv-SE" sz="1600" i="1" dirty="0">
                <a:latin typeface="Helvetica" panose="020B0604020202020204" pitchFamily="34" charset="0"/>
                <a:cs typeface="Helvetica" panose="020B0604020202020204" pitchFamily="34" charset="0"/>
              </a:rPr>
              <a:t> </a:t>
            </a:r>
            <a:r>
              <a:rPr lang="sv-SE" sz="1600" i="1" dirty="0" err="1">
                <a:latin typeface="Helvetica" panose="020B0604020202020204" pitchFamily="34" charset="0"/>
                <a:cs typeface="Helvetica" panose="020B0604020202020204" pitchFamily="34" charset="0"/>
              </a:rPr>
              <a:t>MEANING</a:t>
            </a:r>
            <a:endParaRPr lang="sv-SE" sz="1200" i="1" dirty="0">
              <a:latin typeface="Helvetica" panose="020B0604020202020204" pitchFamily="34" charset="0"/>
              <a:cs typeface="Helvetica" panose="020B0604020202020204" pitchFamily="34" charset="0"/>
            </a:endParaRPr>
          </a:p>
        </p:txBody>
      </p:sp>
      <p:pic>
        <p:nvPicPr>
          <p:cNvPr id="29" name="Bildobjekt 28">
            <a:extLst>
              <a:ext uri="{FF2B5EF4-FFF2-40B4-BE49-F238E27FC236}">
                <a16:creationId xmlns:a16="http://schemas.microsoft.com/office/drawing/2014/main" id="{F32899B9-BBA9-4874-82D0-CB176A7BAB39}"/>
              </a:ext>
            </a:extLst>
          </p:cNvPr>
          <p:cNvPicPr>
            <a:picLocks noChangeAspect="1"/>
          </p:cNvPicPr>
          <p:nvPr/>
        </p:nvPicPr>
        <p:blipFill>
          <a:blip r:embed="rId3"/>
          <a:stretch>
            <a:fillRect/>
          </a:stretch>
        </p:blipFill>
        <p:spPr>
          <a:xfrm rot="18307550">
            <a:off x="3768252" y="2083667"/>
            <a:ext cx="1950488" cy="892597"/>
          </a:xfrm>
          <a:prstGeom prst="rect">
            <a:avLst/>
          </a:prstGeom>
        </p:spPr>
      </p:pic>
      <p:pic>
        <p:nvPicPr>
          <p:cNvPr id="30" name="Bildobjekt 29">
            <a:extLst>
              <a:ext uri="{FF2B5EF4-FFF2-40B4-BE49-F238E27FC236}">
                <a16:creationId xmlns:a16="http://schemas.microsoft.com/office/drawing/2014/main" id="{AA2BA597-4CAC-4BD7-BD02-4AFD32AB1396}"/>
              </a:ext>
            </a:extLst>
          </p:cNvPr>
          <p:cNvPicPr>
            <a:picLocks noChangeAspect="1"/>
          </p:cNvPicPr>
          <p:nvPr/>
        </p:nvPicPr>
        <p:blipFill>
          <a:blip r:embed="rId3"/>
          <a:stretch>
            <a:fillRect/>
          </a:stretch>
        </p:blipFill>
        <p:spPr>
          <a:xfrm rot="16200000">
            <a:off x="3837572" y="2355249"/>
            <a:ext cx="3482396" cy="1213348"/>
          </a:xfrm>
          <a:prstGeom prst="rect">
            <a:avLst/>
          </a:prstGeom>
        </p:spPr>
      </p:pic>
      <p:sp>
        <p:nvSpPr>
          <p:cNvPr id="32" name="Halv ram 31">
            <a:extLst>
              <a:ext uri="{FF2B5EF4-FFF2-40B4-BE49-F238E27FC236}">
                <a16:creationId xmlns:a16="http://schemas.microsoft.com/office/drawing/2014/main" id="{F8A85AD8-FE8B-41A1-BC5B-3C06053425BA}"/>
              </a:ext>
            </a:extLst>
          </p:cNvPr>
          <p:cNvSpPr/>
          <p:nvPr/>
        </p:nvSpPr>
        <p:spPr bwMode="auto">
          <a:xfrm rot="4373451">
            <a:off x="5161236" y="1731531"/>
            <a:ext cx="216000" cy="216000"/>
          </a:xfrm>
          <a:prstGeom prst="halfFrame">
            <a:avLst>
              <a:gd name="adj1" fmla="val 12264"/>
              <a:gd name="adj2" fmla="val 11899"/>
            </a:avLst>
          </a:pr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33" name="Halv ram 32">
            <a:extLst>
              <a:ext uri="{FF2B5EF4-FFF2-40B4-BE49-F238E27FC236}">
                <a16:creationId xmlns:a16="http://schemas.microsoft.com/office/drawing/2014/main" id="{A379CE72-E2A5-48EA-9336-39D51A67BEB8}"/>
              </a:ext>
            </a:extLst>
          </p:cNvPr>
          <p:cNvSpPr/>
          <p:nvPr/>
        </p:nvSpPr>
        <p:spPr bwMode="auto">
          <a:xfrm rot="2650720">
            <a:off x="5520496" y="1381313"/>
            <a:ext cx="216000" cy="216000"/>
          </a:xfrm>
          <a:prstGeom prst="halfFrame">
            <a:avLst>
              <a:gd name="adj1" fmla="val 12264"/>
              <a:gd name="adj2" fmla="val 11899"/>
            </a:avLst>
          </a:pr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34" name="textruta 33">
            <a:extLst>
              <a:ext uri="{FF2B5EF4-FFF2-40B4-BE49-F238E27FC236}">
                <a16:creationId xmlns:a16="http://schemas.microsoft.com/office/drawing/2014/main" id="{91694CF8-E103-421C-B184-388B67B7B699}"/>
              </a:ext>
            </a:extLst>
          </p:cNvPr>
          <p:cNvSpPr txBox="1"/>
          <p:nvPr/>
        </p:nvSpPr>
        <p:spPr>
          <a:xfrm>
            <a:off x="9610815" y="2078312"/>
            <a:ext cx="1820613" cy="1200329"/>
          </a:xfrm>
          <a:prstGeom prst="rect">
            <a:avLst/>
          </a:prstGeom>
          <a:noFill/>
        </p:spPr>
        <p:txBody>
          <a:bodyPr wrap="square" rtlCol="0">
            <a:spAutoFit/>
          </a:bodyPr>
          <a:lstStyle/>
          <a:p>
            <a:r>
              <a:rPr lang="sv-SE" sz="1800" dirty="0">
                <a:latin typeface="Helveticva"/>
              </a:rPr>
              <a:t>Kulturen är avgörande för genomförande förmågan</a:t>
            </a:r>
          </a:p>
        </p:txBody>
      </p:sp>
      <p:sp>
        <p:nvSpPr>
          <p:cNvPr id="2" name="textruta 1">
            <a:extLst>
              <a:ext uri="{FF2B5EF4-FFF2-40B4-BE49-F238E27FC236}">
                <a16:creationId xmlns:a16="http://schemas.microsoft.com/office/drawing/2014/main" id="{B4EB802D-F0BF-4599-8590-2874361C0CC0}"/>
              </a:ext>
            </a:extLst>
          </p:cNvPr>
          <p:cNvSpPr txBox="1"/>
          <p:nvPr/>
        </p:nvSpPr>
        <p:spPr>
          <a:xfrm>
            <a:off x="649605" y="514350"/>
            <a:ext cx="2719973" cy="1744084"/>
          </a:xfrm>
          <a:prstGeom prst="rect">
            <a:avLst/>
          </a:prstGeom>
          <a:noFill/>
          <a:ln w="19050">
            <a:noFill/>
          </a:ln>
        </p:spPr>
        <p:txBody>
          <a:bodyPr wrap="square" rtlCol="0">
            <a:noAutofit/>
          </a:bodyPr>
          <a:lstStyle/>
          <a:p>
            <a:pPr marL="342900" indent="-342900">
              <a:buFont typeface="Arial" panose="020B0604020202020204" pitchFamily="34" charset="0"/>
              <a:buChar char="•"/>
            </a:pPr>
            <a:endParaRPr lang="sv-SE" sz="2100" dirty="0" err="1">
              <a:solidFill>
                <a:srgbClr val="000000"/>
              </a:solidFill>
            </a:endParaRPr>
          </a:p>
        </p:txBody>
      </p:sp>
      <p:sp>
        <p:nvSpPr>
          <p:cNvPr id="4" name="textruta 3">
            <a:extLst>
              <a:ext uri="{FF2B5EF4-FFF2-40B4-BE49-F238E27FC236}">
                <a16:creationId xmlns:a16="http://schemas.microsoft.com/office/drawing/2014/main" id="{86C5379C-5630-4217-A0EE-A2BF13649959}"/>
              </a:ext>
            </a:extLst>
          </p:cNvPr>
          <p:cNvSpPr txBox="1"/>
          <p:nvPr/>
        </p:nvSpPr>
        <p:spPr>
          <a:xfrm>
            <a:off x="254442" y="1669773"/>
            <a:ext cx="914400" cy="886659"/>
          </a:xfrm>
          <a:prstGeom prst="rect">
            <a:avLst/>
          </a:prstGeom>
          <a:noFill/>
          <a:ln w="19050">
            <a:noFill/>
          </a:ln>
        </p:spPr>
        <p:txBody>
          <a:bodyPr wrap="none" rtlCol="0">
            <a:noAutofit/>
          </a:bodyPr>
          <a:lstStyle/>
          <a:p>
            <a:r>
              <a:rPr lang="sv-SE" sz="1800" dirty="0">
                <a:solidFill>
                  <a:srgbClr val="000000"/>
                </a:solidFill>
                <a:latin typeface="Helvetica" panose="020B0604020202020204" pitchFamily="34" charset="0"/>
                <a:cs typeface="Helvetica" panose="020B0604020202020204" pitchFamily="34" charset="0"/>
              </a:rPr>
              <a:t>Din kultur, hur väl stöttar den ditt</a:t>
            </a:r>
          </a:p>
          <a:p>
            <a:r>
              <a:rPr lang="sv-SE" sz="1800" dirty="0">
                <a:solidFill>
                  <a:srgbClr val="000000"/>
                </a:solidFill>
                <a:latin typeface="Helvetica" panose="020B0604020202020204" pitchFamily="34" charset="0"/>
                <a:cs typeface="Helvetica" panose="020B0604020202020204" pitchFamily="34" charset="0"/>
              </a:rPr>
              <a:t>VAD på väg mor VART</a:t>
            </a:r>
            <a:r>
              <a:rPr lang="sv-SE" sz="1800" dirty="0">
                <a:solidFill>
                  <a:srgbClr val="000000"/>
                </a:solidFill>
              </a:rPr>
              <a:t>?</a:t>
            </a:r>
          </a:p>
        </p:txBody>
      </p:sp>
    </p:spTree>
    <p:extLst>
      <p:ext uri="{BB962C8B-B14F-4D97-AF65-F5344CB8AC3E}">
        <p14:creationId xmlns:p14="http://schemas.microsoft.com/office/powerpoint/2010/main" val="412677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297971-2F9A-4C40-8C2A-FF0BB128A1A5}"/>
              </a:ext>
            </a:extLst>
          </p:cNvPr>
          <p:cNvSpPr>
            <a:spLocks noGrp="1"/>
          </p:cNvSpPr>
          <p:nvPr>
            <p:ph type="title"/>
          </p:nvPr>
        </p:nvSpPr>
        <p:spPr/>
        <p:txBody>
          <a:bodyPr/>
          <a:lstStyle/>
          <a:p>
            <a:r>
              <a:rPr lang="sv-SE" sz="2800" b="0" dirty="0">
                <a:solidFill>
                  <a:schemeClr val="tx1"/>
                </a:solidFill>
                <a:latin typeface="Helvetica" panose="020B0604020202020204" pitchFamily="34" charset="0"/>
                <a:cs typeface="Helvetica" panose="020B0604020202020204" pitchFamily="34" charset="0"/>
              </a:rPr>
              <a:t>I kulturarbetet gäller inifrån och ut!</a:t>
            </a:r>
            <a:endParaRPr lang="sv-SE" b="0" dirty="0">
              <a:solidFill>
                <a:schemeClr val="tx1"/>
              </a:solidFill>
              <a:latin typeface="Helvetica" panose="020B0604020202020204" pitchFamily="34" charset="0"/>
              <a:cs typeface="Helvetica" panose="020B0604020202020204" pitchFamily="34" charset="0"/>
            </a:endParaRPr>
          </a:p>
        </p:txBody>
      </p:sp>
      <p:pic>
        <p:nvPicPr>
          <p:cNvPr id="6" name="Platshållare för innehåll 5">
            <a:extLst>
              <a:ext uri="{FF2B5EF4-FFF2-40B4-BE49-F238E27FC236}">
                <a16:creationId xmlns:a16="http://schemas.microsoft.com/office/drawing/2014/main" id="{BA2DF758-950F-4A4A-AA61-C3FB5B4C0110}"/>
              </a:ext>
            </a:extLst>
          </p:cNvPr>
          <p:cNvPicPr>
            <a:picLocks noGrp="1" noChangeAspect="1"/>
          </p:cNvPicPr>
          <p:nvPr>
            <p:ph sz="quarter" idx="15"/>
          </p:nvPr>
        </p:nvPicPr>
        <p:blipFill>
          <a:blip r:embed="rId2"/>
          <a:stretch>
            <a:fillRect/>
          </a:stretch>
        </p:blipFill>
        <p:spPr>
          <a:xfrm>
            <a:off x="6297613" y="1537750"/>
            <a:ext cx="5521561" cy="4139149"/>
          </a:xfrm>
        </p:spPr>
      </p:pic>
      <p:sp>
        <p:nvSpPr>
          <p:cNvPr id="3" name="Platshållare för innehåll 2">
            <a:extLst>
              <a:ext uri="{FF2B5EF4-FFF2-40B4-BE49-F238E27FC236}">
                <a16:creationId xmlns:a16="http://schemas.microsoft.com/office/drawing/2014/main" id="{642E0816-5292-4C60-8B72-5FD58DCBD711}"/>
              </a:ext>
            </a:extLst>
          </p:cNvPr>
          <p:cNvSpPr>
            <a:spLocks noGrp="1"/>
          </p:cNvSpPr>
          <p:nvPr>
            <p:ph sz="quarter" idx="16"/>
          </p:nvPr>
        </p:nvSpPr>
        <p:spPr>
          <a:xfrm>
            <a:off x="1325702" y="2101478"/>
            <a:ext cx="4656000" cy="4943475"/>
          </a:xfrm>
        </p:spPr>
        <p:txBody>
          <a:bodyPr/>
          <a:lstStyle/>
          <a:p>
            <a:pPr marL="0" indent="0">
              <a:buNone/>
            </a:pPr>
            <a:r>
              <a:rPr lang="sv-SE" sz="1800" dirty="0">
                <a:latin typeface="Helvetica" panose="020B0604020202020204" pitchFamily="34" charset="0"/>
                <a:cs typeface="Helvetica" panose="020B0604020202020204" pitchFamily="34" charset="0"/>
              </a:rPr>
              <a:t>I mötet med invånarna prövas själen i organisationen i verkligheten.</a:t>
            </a:r>
          </a:p>
          <a:p>
            <a:pPr marL="0" indent="0">
              <a:buNone/>
            </a:pPr>
            <a:r>
              <a:rPr lang="sv-SE" sz="1800" dirty="0">
                <a:latin typeface="Helvetica" panose="020B0604020202020204" pitchFamily="34" charset="0"/>
                <a:cs typeface="Helvetica" panose="020B0604020202020204" pitchFamily="34" charset="0"/>
              </a:rPr>
              <a:t>Har vi en kultur som stöder arbetet med att ta reda på andras behov och perspektiv?</a:t>
            </a:r>
          </a:p>
          <a:p>
            <a:pPr marL="0" indent="0">
              <a:buNone/>
            </a:pPr>
            <a:r>
              <a:rPr lang="sv-SE" sz="1800" dirty="0">
                <a:latin typeface="Helvetica" panose="020B0604020202020204" pitchFamily="34" charset="0"/>
                <a:cs typeface="Helvetica" panose="020B0604020202020204" pitchFamily="34" charset="0"/>
              </a:rPr>
              <a:t>Attityder och beteenden i en verksamhet leder till hårda konsekvenser. </a:t>
            </a:r>
          </a:p>
        </p:txBody>
      </p:sp>
    </p:spTree>
    <p:extLst>
      <p:ext uri="{BB962C8B-B14F-4D97-AF65-F5344CB8AC3E}">
        <p14:creationId xmlns:p14="http://schemas.microsoft.com/office/powerpoint/2010/main" val="390712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4FBFD169-D44A-4B73-A084-E8D09FC593AB}"/>
              </a:ext>
            </a:extLst>
          </p:cNvPr>
          <p:cNvSpPr txBox="1"/>
          <p:nvPr/>
        </p:nvSpPr>
        <p:spPr>
          <a:xfrm>
            <a:off x="1815771" y="2662680"/>
            <a:ext cx="1271502" cy="384721"/>
          </a:xfrm>
          <a:prstGeom prst="rect">
            <a:avLst/>
          </a:prstGeom>
          <a:noFill/>
        </p:spPr>
        <p:txBody>
          <a:bodyPr wrap="none" rtlCol="0">
            <a:spAutoFit/>
          </a:bodyPr>
          <a:lstStyle/>
          <a:p>
            <a:r>
              <a:rPr lang="sv-SE" dirty="0">
                <a:latin typeface="Helvetica" panose="020B0604020202020204" pitchFamily="34" charset="0"/>
                <a:cs typeface="Helvetica" panose="020B0604020202020204" pitchFamily="34" charset="0"/>
              </a:rPr>
              <a:t>Hierarkisk</a:t>
            </a:r>
          </a:p>
        </p:txBody>
      </p:sp>
      <p:sp>
        <p:nvSpPr>
          <p:cNvPr id="17" name="textruta 16">
            <a:extLst>
              <a:ext uri="{FF2B5EF4-FFF2-40B4-BE49-F238E27FC236}">
                <a16:creationId xmlns:a16="http://schemas.microsoft.com/office/drawing/2014/main" id="{0B9EA876-3B02-441A-9D5F-E0F140C43316}"/>
              </a:ext>
            </a:extLst>
          </p:cNvPr>
          <p:cNvSpPr txBox="1"/>
          <p:nvPr/>
        </p:nvSpPr>
        <p:spPr>
          <a:xfrm>
            <a:off x="1745164" y="4216149"/>
            <a:ext cx="1391728" cy="384721"/>
          </a:xfrm>
          <a:prstGeom prst="rect">
            <a:avLst/>
          </a:prstGeom>
          <a:noFill/>
        </p:spPr>
        <p:txBody>
          <a:bodyPr wrap="none" rtlCol="0">
            <a:spAutoFit/>
          </a:bodyPr>
          <a:lstStyle/>
          <a:p>
            <a:r>
              <a:rPr lang="sv-SE" dirty="0">
                <a:latin typeface="Helvetica" panose="020B0604020202020204" pitchFamily="34" charset="0"/>
                <a:cs typeface="Helvetica" panose="020B0604020202020204" pitchFamily="34" charset="0"/>
              </a:rPr>
              <a:t>Byråkratisk</a:t>
            </a:r>
          </a:p>
        </p:txBody>
      </p:sp>
      <p:sp>
        <p:nvSpPr>
          <p:cNvPr id="19" name="textruta 18">
            <a:extLst>
              <a:ext uri="{FF2B5EF4-FFF2-40B4-BE49-F238E27FC236}">
                <a16:creationId xmlns:a16="http://schemas.microsoft.com/office/drawing/2014/main" id="{5BBAD9CB-55C2-4F6B-971A-A43D8A6C5392}"/>
              </a:ext>
            </a:extLst>
          </p:cNvPr>
          <p:cNvSpPr txBox="1"/>
          <p:nvPr/>
        </p:nvSpPr>
        <p:spPr>
          <a:xfrm>
            <a:off x="3627326" y="2643098"/>
            <a:ext cx="1369286" cy="384721"/>
          </a:xfrm>
          <a:prstGeom prst="rect">
            <a:avLst/>
          </a:prstGeom>
          <a:noFill/>
        </p:spPr>
        <p:txBody>
          <a:bodyPr wrap="none" rtlCol="0">
            <a:spAutoFit/>
          </a:bodyPr>
          <a:lstStyle/>
          <a:p>
            <a:r>
              <a:rPr lang="sv-SE" dirty="0">
                <a:latin typeface="Helvetica" panose="020B0604020202020204" pitchFamily="34" charset="0"/>
                <a:cs typeface="Helvetica" panose="020B0604020202020204" pitchFamily="34" charset="0"/>
              </a:rPr>
              <a:t>Challenger</a:t>
            </a:r>
          </a:p>
        </p:txBody>
      </p:sp>
      <p:sp>
        <p:nvSpPr>
          <p:cNvPr id="20" name="textruta 19">
            <a:extLst>
              <a:ext uri="{FF2B5EF4-FFF2-40B4-BE49-F238E27FC236}">
                <a16:creationId xmlns:a16="http://schemas.microsoft.com/office/drawing/2014/main" id="{F2701C9B-C95B-40F6-BD1B-0CEB7A293D12}"/>
              </a:ext>
            </a:extLst>
          </p:cNvPr>
          <p:cNvSpPr txBox="1"/>
          <p:nvPr/>
        </p:nvSpPr>
        <p:spPr>
          <a:xfrm>
            <a:off x="3674303" y="4233339"/>
            <a:ext cx="2125892" cy="384721"/>
          </a:xfrm>
          <a:prstGeom prst="rect">
            <a:avLst/>
          </a:prstGeom>
          <a:noFill/>
        </p:spPr>
        <p:txBody>
          <a:bodyPr wrap="square" rtlCol="0">
            <a:spAutoFit/>
          </a:bodyPr>
          <a:lstStyle/>
          <a:p>
            <a:r>
              <a:rPr lang="sv-SE" dirty="0">
                <a:latin typeface="Helvetica" panose="020B0604020202020204" pitchFamily="34" charset="0"/>
                <a:cs typeface="Helvetica" panose="020B0604020202020204" pitchFamily="34" charset="0"/>
              </a:rPr>
              <a:t>Startup</a:t>
            </a:r>
          </a:p>
        </p:txBody>
      </p:sp>
      <p:sp>
        <p:nvSpPr>
          <p:cNvPr id="21" name="textruta 20">
            <a:extLst>
              <a:ext uri="{FF2B5EF4-FFF2-40B4-BE49-F238E27FC236}">
                <a16:creationId xmlns:a16="http://schemas.microsoft.com/office/drawing/2014/main" id="{E7D63D54-C76E-4F88-BD69-9AF27C5A2B31}"/>
              </a:ext>
            </a:extLst>
          </p:cNvPr>
          <p:cNvSpPr txBox="1"/>
          <p:nvPr/>
        </p:nvSpPr>
        <p:spPr>
          <a:xfrm>
            <a:off x="2823744" y="5577596"/>
            <a:ext cx="1468171" cy="384721"/>
          </a:xfrm>
          <a:prstGeom prst="rect">
            <a:avLst/>
          </a:prstGeom>
          <a:noFill/>
        </p:spPr>
        <p:txBody>
          <a:bodyPr wrap="square" rtlCol="0">
            <a:spAutoFit/>
          </a:bodyPr>
          <a:lstStyle/>
          <a:p>
            <a:r>
              <a:rPr lang="sv-SE" dirty="0">
                <a:latin typeface="Helvetica" panose="020B0604020202020204" pitchFamily="34" charset="0"/>
                <a:cs typeface="Helvetica" panose="020B0604020202020204" pitchFamily="34" charset="0"/>
              </a:rPr>
              <a:t>Initiativ</a:t>
            </a:r>
          </a:p>
        </p:txBody>
      </p:sp>
      <p:sp>
        <p:nvSpPr>
          <p:cNvPr id="22" name="textruta 21">
            <a:extLst>
              <a:ext uri="{FF2B5EF4-FFF2-40B4-BE49-F238E27FC236}">
                <a16:creationId xmlns:a16="http://schemas.microsoft.com/office/drawing/2014/main" id="{0E66F359-9EB2-4D31-9452-6D37C4C0482C}"/>
              </a:ext>
            </a:extLst>
          </p:cNvPr>
          <p:cNvSpPr txBox="1"/>
          <p:nvPr/>
        </p:nvSpPr>
        <p:spPr>
          <a:xfrm rot="5400000" flipH="1" flipV="1">
            <a:off x="408087" y="3417916"/>
            <a:ext cx="1184725" cy="384721"/>
          </a:xfrm>
          <a:prstGeom prst="rect">
            <a:avLst/>
          </a:prstGeom>
          <a:noFill/>
        </p:spPr>
        <p:txBody>
          <a:bodyPr wrap="square" rtlCol="0">
            <a:spAutoFit/>
          </a:bodyPr>
          <a:lstStyle/>
          <a:p>
            <a:r>
              <a:rPr lang="sv-SE" dirty="0">
                <a:latin typeface="Helvetica" panose="020B0604020202020204" pitchFamily="34" charset="0"/>
                <a:cs typeface="Helvetica" panose="020B0604020202020204" pitchFamily="34" charset="0"/>
              </a:rPr>
              <a:t>Disciplin</a:t>
            </a:r>
          </a:p>
        </p:txBody>
      </p:sp>
      <p:pic>
        <p:nvPicPr>
          <p:cNvPr id="23" name="Picture 4">
            <a:extLst>
              <a:ext uri="{FF2B5EF4-FFF2-40B4-BE49-F238E27FC236}">
                <a16:creationId xmlns:a16="http://schemas.microsoft.com/office/drawing/2014/main" id="{CA01D8A9-4EB7-41A1-B055-A47C32E3C0F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000284" y="1575119"/>
            <a:ext cx="2657739" cy="24782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271A91E6-90DD-456C-B117-D0172C03F22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2958398" y="1557375"/>
            <a:ext cx="2741783" cy="25566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90FBD451-3730-4395-A7A4-DDC8DA239F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016564" y="3244877"/>
            <a:ext cx="2657739" cy="24782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5AB82A53-D883-494D-8392-078E53A47DD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3025121" y="3244877"/>
            <a:ext cx="2657739" cy="247829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pilkoppling 7">
            <a:extLst>
              <a:ext uri="{FF2B5EF4-FFF2-40B4-BE49-F238E27FC236}">
                <a16:creationId xmlns:a16="http://schemas.microsoft.com/office/drawing/2014/main" id="{7C168F86-6BF6-49EE-9CC2-EABC86F5B1FF}"/>
              </a:ext>
            </a:extLst>
          </p:cNvPr>
          <p:cNvCxnSpPr/>
          <p:nvPr/>
        </p:nvCxnSpPr>
        <p:spPr>
          <a:xfrm flipV="1">
            <a:off x="1318439" y="2232824"/>
            <a:ext cx="0" cy="2693045"/>
          </a:xfrm>
          <a:prstGeom prst="straightConnector1">
            <a:avLst/>
          </a:prstGeom>
          <a:ln w="28575">
            <a:solidFill>
              <a:srgbClr val="00A9A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16E32888-4511-4324-8106-BE35E317D8C0}"/>
              </a:ext>
            </a:extLst>
          </p:cNvPr>
          <p:cNvCxnSpPr>
            <a:cxnSpLocks/>
          </p:cNvCxnSpPr>
          <p:nvPr/>
        </p:nvCxnSpPr>
        <p:spPr>
          <a:xfrm rot="5400000" flipV="1">
            <a:off x="3087273" y="4128965"/>
            <a:ext cx="0" cy="2693045"/>
          </a:xfrm>
          <a:prstGeom prst="straightConnector1">
            <a:avLst/>
          </a:prstGeom>
          <a:ln w="28575">
            <a:solidFill>
              <a:srgbClr val="00A9A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284DE897-7995-43EC-82C7-C6F84E9EE552}"/>
              </a:ext>
            </a:extLst>
          </p:cNvPr>
          <p:cNvCxnSpPr>
            <a:cxnSpLocks/>
          </p:cNvCxnSpPr>
          <p:nvPr/>
        </p:nvCxnSpPr>
        <p:spPr>
          <a:xfrm>
            <a:off x="1708671" y="1840097"/>
            <a:ext cx="105397" cy="525934"/>
          </a:xfrm>
          <a:prstGeom prst="line">
            <a:avLst/>
          </a:prstGeom>
        </p:spPr>
        <p:style>
          <a:lnRef idx="2">
            <a:schemeClr val="dk1"/>
          </a:lnRef>
          <a:fillRef idx="0">
            <a:schemeClr val="dk1"/>
          </a:fillRef>
          <a:effectRef idx="1">
            <a:schemeClr val="dk1"/>
          </a:effectRef>
          <a:fontRef idx="minor">
            <a:schemeClr val="tx1"/>
          </a:fontRef>
        </p:style>
      </p:cxnSp>
      <p:cxnSp>
        <p:nvCxnSpPr>
          <p:cNvPr id="36" name="Rak koppling 35">
            <a:extLst>
              <a:ext uri="{FF2B5EF4-FFF2-40B4-BE49-F238E27FC236}">
                <a16:creationId xmlns:a16="http://schemas.microsoft.com/office/drawing/2014/main" id="{8E29752B-66DE-4E88-B963-48773D3FFC1C}"/>
              </a:ext>
            </a:extLst>
          </p:cNvPr>
          <p:cNvCxnSpPr>
            <a:cxnSpLocks/>
          </p:cNvCxnSpPr>
          <p:nvPr/>
        </p:nvCxnSpPr>
        <p:spPr>
          <a:xfrm flipH="1">
            <a:off x="3925580" y="1611718"/>
            <a:ext cx="50598" cy="646972"/>
          </a:xfrm>
          <a:prstGeom prst="line">
            <a:avLst/>
          </a:prstGeom>
        </p:spPr>
        <p:style>
          <a:lnRef idx="2">
            <a:schemeClr val="dk1"/>
          </a:lnRef>
          <a:fillRef idx="0">
            <a:schemeClr val="dk1"/>
          </a:fillRef>
          <a:effectRef idx="1">
            <a:schemeClr val="dk1"/>
          </a:effectRef>
          <a:fontRef idx="minor">
            <a:schemeClr val="tx1"/>
          </a:fontRef>
        </p:style>
      </p:cxnSp>
      <p:sp>
        <p:nvSpPr>
          <p:cNvPr id="39" name="textruta 38">
            <a:extLst>
              <a:ext uri="{FF2B5EF4-FFF2-40B4-BE49-F238E27FC236}">
                <a16:creationId xmlns:a16="http://schemas.microsoft.com/office/drawing/2014/main" id="{86028764-A9AB-4105-B743-CB92BEDDB8EC}"/>
              </a:ext>
            </a:extLst>
          </p:cNvPr>
          <p:cNvSpPr txBox="1"/>
          <p:nvPr/>
        </p:nvSpPr>
        <p:spPr>
          <a:xfrm>
            <a:off x="4796060" y="1373710"/>
            <a:ext cx="569387" cy="369332"/>
          </a:xfrm>
          <a:prstGeom prst="rect">
            <a:avLst/>
          </a:prstGeom>
          <a:noFill/>
        </p:spPr>
        <p:txBody>
          <a:bodyPr wrap="none" rtlCol="0">
            <a:spAutoFit/>
          </a:bodyPr>
          <a:lstStyle/>
          <a:p>
            <a:r>
              <a:rPr lang="sv-SE" sz="1800" dirty="0">
                <a:latin typeface="Helvetica" panose="020B0604020202020204" pitchFamily="34" charset="0"/>
                <a:cs typeface="Helvetica" panose="020B0604020202020204" pitchFamily="34" charset="0"/>
              </a:rPr>
              <a:t>Koll</a:t>
            </a:r>
          </a:p>
        </p:txBody>
      </p:sp>
      <p:sp>
        <p:nvSpPr>
          <p:cNvPr id="42" name="textruta 41">
            <a:extLst>
              <a:ext uri="{FF2B5EF4-FFF2-40B4-BE49-F238E27FC236}">
                <a16:creationId xmlns:a16="http://schemas.microsoft.com/office/drawing/2014/main" id="{A5827877-32BE-49CD-A226-8904680AC750}"/>
              </a:ext>
            </a:extLst>
          </p:cNvPr>
          <p:cNvSpPr txBox="1"/>
          <p:nvPr/>
        </p:nvSpPr>
        <p:spPr>
          <a:xfrm>
            <a:off x="1370895" y="1510689"/>
            <a:ext cx="1378602" cy="369332"/>
          </a:xfrm>
          <a:prstGeom prst="rect">
            <a:avLst/>
          </a:prstGeom>
          <a:noFill/>
        </p:spPr>
        <p:txBody>
          <a:bodyPr wrap="square" rtlCol="0">
            <a:spAutoFit/>
          </a:bodyPr>
          <a:lstStyle/>
          <a:p>
            <a:r>
              <a:rPr lang="sv-SE" sz="1800" dirty="0">
                <a:latin typeface="Helvetica" panose="020B0604020202020204" pitchFamily="34" charset="0"/>
                <a:cs typeface="Helvetica" panose="020B0604020202020204" pitchFamily="34" charset="0"/>
              </a:rPr>
              <a:t>Kontroll</a:t>
            </a:r>
          </a:p>
        </p:txBody>
      </p:sp>
      <p:sp>
        <p:nvSpPr>
          <p:cNvPr id="44" name="textruta 43">
            <a:extLst>
              <a:ext uri="{FF2B5EF4-FFF2-40B4-BE49-F238E27FC236}">
                <a16:creationId xmlns:a16="http://schemas.microsoft.com/office/drawing/2014/main" id="{328D4BBB-9DF2-4821-A645-1BC27A61CF9F}"/>
              </a:ext>
            </a:extLst>
          </p:cNvPr>
          <p:cNvSpPr txBox="1"/>
          <p:nvPr/>
        </p:nvSpPr>
        <p:spPr>
          <a:xfrm>
            <a:off x="482885" y="6236413"/>
            <a:ext cx="3053849" cy="338554"/>
          </a:xfrm>
          <a:prstGeom prst="rect">
            <a:avLst/>
          </a:prstGeom>
          <a:noFill/>
        </p:spPr>
        <p:txBody>
          <a:bodyPr wrap="none" rtlCol="0">
            <a:spAutoFit/>
          </a:bodyPr>
          <a:lstStyle/>
          <a:p>
            <a:r>
              <a:rPr lang="sv-SE" sz="1600" i="1" dirty="0"/>
              <a:t>Källa: Tillväxtpartner Stockholm</a:t>
            </a:r>
          </a:p>
        </p:txBody>
      </p:sp>
      <p:sp>
        <p:nvSpPr>
          <p:cNvPr id="10" name="Platshållare för innehåll 9">
            <a:extLst>
              <a:ext uri="{FF2B5EF4-FFF2-40B4-BE49-F238E27FC236}">
                <a16:creationId xmlns:a16="http://schemas.microsoft.com/office/drawing/2014/main" id="{EE489CE5-FD17-49AB-AA0F-FC6694C427C9}"/>
              </a:ext>
            </a:extLst>
          </p:cNvPr>
          <p:cNvSpPr>
            <a:spLocks noGrp="1"/>
          </p:cNvSpPr>
          <p:nvPr>
            <p:ph sz="quarter" idx="15"/>
          </p:nvPr>
        </p:nvSpPr>
        <p:spPr>
          <a:xfrm>
            <a:off x="6391275" y="1292938"/>
            <a:ext cx="4617806" cy="4943475"/>
          </a:xfrm>
        </p:spPr>
        <p:txBody>
          <a:bodyPr/>
          <a:lstStyle/>
          <a:p>
            <a:pPr marL="0" indent="0">
              <a:buNone/>
            </a:pPr>
            <a:r>
              <a:rPr lang="sv-SE" sz="1800" dirty="0">
                <a:latin typeface="Helvetica" panose="020B0604020202020204" pitchFamily="34" charset="0"/>
                <a:cs typeface="Helvetica" panose="020B0604020202020204" pitchFamily="34" charset="0"/>
              </a:rPr>
              <a:t>Hög initiativkraft och ett starkt ansvar från alla medarbetare. Det får konsekvenser för kulturen.</a:t>
            </a:r>
          </a:p>
          <a:p>
            <a:pPr marL="0" indent="0">
              <a:buNone/>
            </a:pPr>
            <a:r>
              <a:rPr lang="sv-SE" sz="1800" dirty="0">
                <a:latin typeface="Helvetica" panose="020B0604020202020204" pitchFamily="34" charset="0"/>
                <a:cs typeface="Helvetica" panose="020B0604020202020204" pitchFamily="34" charset="0"/>
              </a:rPr>
              <a:t>Hög förändringsvilja och en känsla av att sitta i förarsätet.</a:t>
            </a:r>
          </a:p>
          <a:p>
            <a:pPr marL="0" indent="0">
              <a:buNone/>
            </a:pPr>
            <a:r>
              <a:rPr lang="sv-SE" sz="1800" dirty="0">
                <a:latin typeface="Helvetica" panose="020B0604020202020204" pitchFamily="34" charset="0"/>
                <a:cs typeface="Helvetica" panose="020B0604020202020204" pitchFamily="34" charset="0"/>
              </a:rPr>
              <a:t>Innovationskraft: att kunna tänka framåt!</a:t>
            </a:r>
          </a:p>
          <a:p>
            <a:pPr marL="0" indent="0">
              <a:buNone/>
            </a:pPr>
            <a:endParaRPr lang="sv-SE" sz="1800" dirty="0">
              <a:latin typeface="Helvetica" panose="020B0604020202020204" pitchFamily="34" charset="0"/>
              <a:cs typeface="Helvetica" panose="020B0604020202020204" pitchFamily="34" charset="0"/>
            </a:endParaRPr>
          </a:p>
          <a:p>
            <a:pPr marL="0" indent="0">
              <a:buNone/>
            </a:pPr>
            <a:r>
              <a:rPr lang="sv-SE" sz="1800" dirty="0">
                <a:latin typeface="Helvetica" panose="020B0604020202020204" pitchFamily="34" charset="0"/>
                <a:cs typeface="Helvetica" panose="020B0604020202020204" pitchFamily="34" charset="0"/>
              </a:rPr>
              <a:t>Styra genom att genom att vägleda medarbetare i beteende och handlingar.</a:t>
            </a:r>
          </a:p>
        </p:txBody>
      </p:sp>
      <p:cxnSp>
        <p:nvCxnSpPr>
          <p:cNvPr id="37" name="Rak koppling 36">
            <a:extLst>
              <a:ext uri="{FF2B5EF4-FFF2-40B4-BE49-F238E27FC236}">
                <a16:creationId xmlns:a16="http://schemas.microsoft.com/office/drawing/2014/main" id="{F3BDF937-94BD-4E2C-879D-93A2B827292E}"/>
              </a:ext>
            </a:extLst>
          </p:cNvPr>
          <p:cNvCxnSpPr>
            <a:cxnSpLocks/>
          </p:cNvCxnSpPr>
          <p:nvPr/>
        </p:nvCxnSpPr>
        <p:spPr>
          <a:xfrm flipH="1">
            <a:off x="4804164" y="1719723"/>
            <a:ext cx="192448" cy="600680"/>
          </a:xfrm>
          <a:prstGeom prst="line">
            <a:avLst/>
          </a:prstGeom>
        </p:spPr>
        <p:style>
          <a:lnRef idx="2">
            <a:schemeClr val="dk1"/>
          </a:lnRef>
          <a:fillRef idx="0">
            <a:schemeClr val="dk1"/>
          </a:fillRef>
          <a:effectRef idx="1">
            <a:schemeClr val="dk1"/>
          </a:effectRef>
          <a:fontRef idx="minor">
            <a:schemeClr val="tx1"/>
          </a:fontRef>
        </p:style>
      </p:cxnSp>
      <p:sp>
        <p:nvSpPr>
          <p:cNvPr id="46" name="textruta 45">
            <a:extLst>
              <a:ext uri="{FF2B5EF4-FFF2-40B4-BE49-F238E27FC236}">
                <a16:creationId xmlns:a16="http://schemas.microsoft.com/office/drawing/2014/main" id="{30B6E1E7-D36C-4B72-A659-3AAEB265FFA1}"/>
              </a:ext>
            </a:extLst>
          </p:cNvPr>
          <p:cNvSpPr txBox="1"/>
          <p:nvPr/>
        </p:nvSpPr>
        <p:spPr>
          <a:xfrm>
            <a:off x="3676559" y="1254065"/>
            <a:ext cx="783876" cy="384721"/>
          </a:xfrm>
          <a:prstGeom prst="rect">
            <a:avLst/>
          </a:prstGeom>
          <a:noFill/>
          <a:ln w="19050">
            <a:noFill/>
          </a:ln>
        </p:spPr>
        <p:txBody>
          <a:bodyPr wrap="none" rtlCol="0">
            <a:noAutofit/>
          </a:bodyPr>
          <a:lstStyle/>
          <a:p>
            <a:r>
              <a:rPr lang="sv-SE" sz="1800" dirty="0">
                <a:solidFill>
                  <a:srgbClr val="000000"/>
                </a:solidFill>
                <a:latin typeface="Helvetica" panose="020B0604020202020204" pitchFamily="34" charset="0"/>
                <a:cs typeface="Helvetica" panose="020B0604020202020204" pitchFamily="34" charset="0"/>
              </a:rPr>
              <a:t>Tillit</a:t>
            </a:r>
          </a:p>
        </p:txBody>
      </p:sp>
    </p:spTree>
    <p:extLst>
      <p:ext uri="{BB962C8B-B14F-4D97-AF65-F5344CB8AC3E}">
        <p14:creationId xmlns:p14="http://schemas.microsoft.com/office/powerpoint/2010/main" val="36734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En bild som visar skärm, TV, bärbar dator, dator&#10;&#10;Automatiskt genererad beskrivning">
            <a:extLst>
              <a:ext uri="{FF2B5EF4-FFF2-40B4-BE49-F238E27FC236}">
                <a16:creationId xmlns:a16="http://schemas.microsoft.com/office/drawing/2014/main" id="{334984FA-74F5-4C73-A4EA-207FF53771F9}"/>
              </a:ext>
            </a:extLst>
          </p:cNvPr>
          <p:cNvPicPr>
            <a:picLocks noChangeAspect="1"/>
          </p:cNvPicPr>
          <p:nvPr/>
        </p:nvPicPr>
        <p:blipFill rotWithShape="1">
          <a:blip r:embed="rId2"/>
          <a:srcRect l="22477" t="33973" r="46886" b="26143"/>
          <a:stretch/>
        </p:blipFill>
        <p:spPr>
          <a:xfrm>
            <a:off x="2183728" y="1904637"/>
            <a:ext cx="1151010" cy="1535550"/>
          </a:xfrm>
          <a:prstGeom prst="rect">
            <a:avLst/>
          </a:prstGeom>
        </p:spPr>
      </p:pic>
      <p:pic>
        <p:nvPicPr>
          <p:cNvPr id="14" name="Bildobjekt 13" descr="En bild som visar skärm, TV, bärbar dator, sitter&#10;&#10;Automatiskt genererad beskrivning">
            <a:extLst>
              <a:ext uri="{FF2B5EF4-FFF2-40B4-BE49-F238E27FC236}">
                <a16:creationId xmlns:a16="http://schemas.microsoft.com/office/drawing/2014/main" id="{4ACB96D1-1095-4815-B3BB-A3C68498AC74}"/>
              </a:ext>
            </a:extLst>
          </p:cNvPr>
          <p:cNvPicPr>
            <a:picLocks noChangeAspect="1"/>
          </p:cNvPicPr>
          <p:nvPr/>
        </p:nvPicPr>
        <p:blipFill rotWithShape="1">
          <a:blip r:embed="rId3"/>
          <a:srcRect l="41306" t="33934" r="25934" b="26143"/>
          <a:stretch/>
        </p:blipFill>
        <p:spPr>
          <a:xfrm>
            <a:off x="2154622" y="3397219"/>
            <a:ext cx="1180116" cy="1084961"/>
          </a:xfrm>
          <a:prstGeom prst="rect">
            <a:avLst/>
          </a:prstGeom>
        </p:spPr>
      </p:pic>
      <p:pic>
        <p:nvPicPr>
          <p:cNvPr id="16" name="Bildobjekt 15" descr="En bild som visar tecken&#10;&#10;Automatiskt genererad beskrivning">
            <a:extLst>
              <a:ext uri="{FF2B5EF4-FFF2-40B4-BE49-F238E27FC236}">
                <a16:creationId xmlns:a16="http://schemas.microsoft.com/office/drawing/2014/main" id="{C13516E2-E4E1-4988-BC58-476C6796CD57}"/>
              </a:ext>
            </a:extLst>
          </p:cNvPr>
          <p:cNvPicPr>
            <a:picLocks noChangeAspect="1"/>
          </p:cNvPicPr>
          <p:nvPr/>
        </p:nvPicPr>
        <p:blipFill rotWithShape="1">
          <a:blip r:embed="rId4"/>
          <a:srcRect l="14901" t="17486" r="16760" b="26143"/>
          <a:stretch/>
        </p:blipFill>
        <p:spPr>
          <a:xfrm>
            <a:off x="2154621" y="4458366"/>
            <a:ext cx="1203110" cy="1042271"/>
          </a:xfrm>
          <a:prstGeom prst="rect">
            <a:avLst/>
          </a:prstGeom>
        </p:spPr>
      </p:pic>
      <p:pic>
        <p:nvPicPr>
          <p:cNvPr id="7" name="Bildobjekt 6">
            <a:extLst>
              <a:ext uri="{FF2B5EF4-FFF2-40B4-BE49-F238E27FC236}">
                <a16:creationId xmlns:a16="http://schemas.microsoft.com/office/drawing/2014/main" id="{D4EEAEF7-2060-4DD6-A8B2-4FFABAFF8476}"/>
              </a:ext>
            </a:extLst>
          </p:cNvPr>
          <p:cNvPicPr>
            <a:picLocks noChangeAspect="1"/>
          </p:cNvPicPr>
          <p:nvPr/>
        </p:nvPicPr>
        <p:blipFill>
          <a:blip r:embed="rId5"/>
          <a:stretch>
            <a:fillRect/>
          </a:stretch>
        </p:blipFill>
        <p:spPr>
          <a:xfrm rot="16200000">
            <a:off x="-258710" y="2971698"/>
            <a:ext cx="4679676" cy="1941443"/>
          </a:xfrm>
          <a:prstGeom prst="rect">
            <a:avLst/>
          </a:prstGeom>
        </p:spPr>
      </p:pic>
      <p:pic>
        <p:nvPicPr>
          <p:cNvPr id="8" name="Bildobjekt 7">
            <a:extLst>
              <a:ext uri="{FF2B5EF4-FFF2-40B4-BE49-F238E27FC236}">
                <a16:creationId xmlns:a16="http://schemas.microsoft.com/office/drawing/2014/main" id="{764FC8EB-25BD-428C-9A64-DA264EDD430F}"/>
              </a:ext>
            </a:extLst>
          </p:cNvPr>
          <p:cNvPicPr>
            <a:picLocks noChangeAspect="1"/>
          </p:cNvPicPr>
          <p:nvPr/>
        </p:nvPicPr>
        <p:blipFill>
          <a:blip r:embed="rId5"/>
          <a:stretch>
            <a:fillRect/>
          </a:stretch>
        </p:blipFill>
        <p:spPr>
          <a:xfrm rot="16200000">
            <a:off x="893693" y="2975935"/>
            <a:ext cx="4679676" cy="1941443"/>
          </a:xfrm>
          <a:prstGeom prst="rect">
            <a:avLst/>
          </a:prstGeom>
        </p:spPr>
      </p:pic>
      <p:pic>
        <p:nvPicPr>
          <p:cNvPr id="9" name="Bildobjekt 8">
            <a:extLst>
              <a:ext uri="{FF2B5EF4-FFF2-40B4-BE49-F238E27FC236}">
                <a16:creationId xmlns:a16="http://schemas.microsoft.com/office/drawing/2014/main" id="{E7B98DA8-959C-4E00-9E1F-70FDF6400909}"/>
              </a:ext>
            </a:extLst>
          </p:cNvPr>
          <p:cNvPicPr>
            <a:picLocks noChangeAspect="1"/>
          </p:cNvPicPr>
          <p:nvPr/>
        </p:nvPicPr>
        <p:blipFill>
          <a:blip r:embed="rId5">
            <a:duotone>
              <a:prstClr val="black"/>
              <a:srgbClr val="00A9A7">
                <a:tint val="45000"/>
                <a:satMod val="400000"/>
              </a:srgbClr>
            </a:duotone>
          </a:blip>
          <a:stretch>
            <a:fillRect/>
          </a:stretch>
        </p:blipFill>
        <p:spPr>
          <a:xfrm>
            <a:off x="1956928" y="1334849"/>
            <a:ext cx="1558777" cy="1941443"/>
          </a:xfrm>
          <a:prstGeom prst="rect">
            <a:avLst/>
          </a:prstGeom>
        </p:spPr>
      </p:pic>
      <p:pic>
        <p:nvPicPr>
          <p:cNvPr id="10" name="Bildobjekt 9">
            <a:extLst>
              <a:ext uri="{FF2B5EF4-FFF2-40B4-BE49-F238E27FC236}">
                <a16:creationId xmlns:a16="http://schemas.microsoft.com/office/drawing/2014/main" id="{BA5E2B3F-1153-4833-A323-2820804FEAD4}"/>
              </a:ext>
            </a:extLst>
          </p:cNvPr>
          <p:cNvPicPr>
            <a:picLocks noChangeAspect="1"/>
          </p:cNvPicPr>
          <p:nvPr/>
        </p:nvPicPr>
        <p:blipFill>
          <a:blip r:embed="rId5"/>
          <a:stretch>
            <a:fillRect/>
          </a:stretch>
        </p:blipFill>
        <p:spPr>
          <a:xfrm>
            <a:off x="1952045" y="1853208"/>
            <a:ext cx="1558777" cy="1941443"/>
          </a:xfrm>
          <a:prstGeom prst="rect">
            <a:avLst/>
          </a:prstGeom>
        </p:spPr>
      </p:pic>
      <p:pic>
        <p:nvPicPr>
          <p:cNvPr id="11" name="Bildobjekt 10">
            <a:extLst>
              <a:ext uri="{FF2B5EF4-FFF2-40B4-BE49-F238E27FC236}">
                <a16:creationId xmlns:a16="http://schemas.microsoft.com/office/drawing/2014/main" id="{93203F83-E1B3-41BB-AEA6-192C91A2C16D}"/>
              </a:ext>
            </a:extLst>
          </p:cNvPr>
          <p:cNvPicPr>
            <a:picLocks noChangeAspect="1"/>
          </p:cNvPicPr>
          <p:nvPr/>
        </p:nvPicPr>
        <p:blipFill>
          <a:blip r:embed="rId5"/>
          <a:stretch>
            <a:fillRect/>
          </a:stretch>
        </p:blipFill>
        <p:spPr>
          <a:xfrm flipH="1">
            <a:off x="1973064" y="2372006"/>
            <a:ext cx="1558777" cy="1941443"/>
          </a:xfrm>
          <a:prstGeom prst="rect">
            <a:avLst/>
          </a:prstGeom>
        </p:spPr>
      </p:pic>
      <p:pic>
        <p:nvPicPr>
          <p:cNvPr id="13" name="Bildobjekt 12">
            <a:extLst>
              <a:ext uri="{FF2B5EF4-FFF2-40B4-BE49-F238E27FC236}">
                <a16:creationId xmlns:a16="http://schemas.microsoft.com/office/drawing/2014/main" id="{ABFF8C22-FC48-4865-8FB3-902F30032054}"/>
              </a:ext>
            </a:extLst>
          </p:cNvPr>
          <p:cNvPicPr>
            <a:picLocks noChangeAspect="1"/>
          </p:cNvPicPr>
          <p:nvPr/>
        </p:nvPicPr>
        <p:blipFill>
          <a:blip r:embed="rId5"/>
          <a:stretch>
            <a:fillRect/>
          </a:stretch>
        </p:blipFill>
        <p:spPr>
          <a:xfrm>
            <a:off x="1963785" y="2909894"/>
            <a:ext cx="1558777" cy="1941443"/>
          </a:xfrm>
          <a:prstGeom prst="rect">
            <a:avLst/>
          </a:prstGeom>
        </p:spPr>
      </p:pic>
      <p:pic>
        <p:nvPicPr>
          <p:cNvPr id="15" name="Bildobjekt 14">
            <a:extLst>
              <a:ext uri="{FF2B5EF4-FFF2-40B4-BE49-F238E27FC236}">
                <a16:creationId xmlns:a16="http://schemas.microsoft.com/office/drawing/2014/main" id="{619470B5-C41A-48B4-871F-476C2D0AA913}"/>
              </a:ext>
            </a:extLst>
          </p:cNvPr>
          <p:cNvPicPr>
            <a:picLocks noChangeAspect="1"/>
          </p:cNvPicPr>
          <p:nvPr/>
        </p:nvPicPr>
        <p:blipFill>
          <a:blip r:embed="rId5"/>
          <a:stretch>
            <a:fillRect/>
          </a:stretch>
        </p:blipFill>
        <p:spPr>
          <a:xfrm>
            <a:off x="1958902" y="3438192"/>
            <a:ext cx="1558777" cy="1941443"/>
          </a:xfrm>
          <a:prstGeom prst="rect">
            <a:avLst/>
          </a:prstGeom>
        </p:spPr>
      </p:pic>
      <p:pic>
        <p:nvPicPr>
          <p:cNvPr id="17" name="Bildobjekt 16">
            <a:extLst>
              <a:ext uri="{FF2B5EF4-FFF2-40B4-BE49-F238E27FC236}">
                <a16:creationId xmlns:a16="http://schemas.microsoft.com/office/drawing/2014/main" id="{9447317E-599E-4847-8ABA-AABD4B1E6646}"/>
              </a:ext>
            </a:extLst>
          </p:cNvPr>
          <p:cNvPicPr>
            <a:picLocks noChangeAspect="1"/>
          </p:cNvPicPr>
          <p:nvPr/>
        </p:nvPicPr>
        <p:blipFill>
          <a:blip r:embed="rId5"/>
          <a:stretch>
            <a:fillRect/>
          </a:stretch>
        </p:blipFill>
        <p:spPr>
          <a:xfrm flipH="1">
            <a:off x="1979921" y="3947051"/>
            <a:ext cx="1558777" cy="1941443"/>
          </a:xfrm>
          <a:prstGeom prst="rect">
            <a:avLst/>
          </a:prstGeom>
        </p:spPr>
      </p:pic>
      <p:pic>
        <p:nvPicPr>
          <p:cNvPr id="18" name="Bildobjekt 17">
            <a:extLst>
              <a:ext uri="{FF2B5EF4-FFF2-40B4-BE49-F238E27FC236}">
                <a16:creationId xmlns:a16="http://schemas.microsoft.com/office/drawing/2014/main" id="{C404864F-FD80-4219-9BF0-E2F8611C4A72}"/>
              </a:ext>
            </a:extLst>
          </p:cNvPr>
          <p:cNvPicPr>
            <a:picLocks noChangeAspect="1"/>
          </p:cNvPicPr>
          <p:nvPr/>
        </p:nvPicPr>
        <p:blipFill>
          <a:blip r:embed="rId5"/>
          <a:stretch>
            <a:fillRect/>
          </a:stretch>
        </p:blipFill>
        <p:spPr>
          <a:xfrm>
            <a:off x="1942766" y="4417015"/>
            <a:ext cx="1558777" cy="1941443"/>
          </a:xfrm>
          <a:prstGeom prst="rect">
            <a:avLst/>
          </a:prstGeom>
        </p:spPr>
      </p:pic>
      <p:sp>
        <p:nvSpPr>
          <p:cNvPr id="2" name="textruta 1">
            <a:extLst>
              <a:ext uri="{FF2B5EF4-FFF2-40B4-BE49-F238E27FC236}">
                <a16:creationId xmlns:a16="http://schemas.microsoft.com/office/drawing/2014/main" id="{0EEA8F85-0422-4485-B5C9-4FAB15CF9646}"/>
              </a:ext>
            </a:extLst>
          </p:cNvPr>
          <p:cNvSpPr txBox="1"/>
          <p:nvPr/>
        </p:nvSpPr>
        <p:spPr>
          <a:xfrm>
            <a:off x="3569010" y="1896053"/>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Gör – Informerar</a:t>
            </a:r>
          </a:p>
        </p:txBody>
      </p:sp>
      <p:sp>
        <p:nvSpPr>
          <p:cNvPr id="19" name="textruta 18">
            <a:extLst>
              <a:ext uri="{FF2B5EF4-FFF2-40B4-BE49-F238E27FC236}">
                <a16:creationId xmlns:a16="http://schemas.microsoft.com/office/drawing/2014/main" id="{4061C6B5-3999-412C-9720-B234A9D53B3D}"/>
              </a:ext>
            </a:extLst>
          </p:cNvPr>
          <p:cNvSpPr txBox="1"/>
          <p:nvPr/>
        </p:nvSpPr>
        <p:spPr>
          <a:xfrm>
            <a:off x="3522562" y="2433658"/>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Gör – Stämmer av</a:t>
            </a:r>
          </a:p>
        </p:txBody>
      </p:sp>
      <p:sp>
        <p:nvSpPr>
          <p:cNvPr id="20" name="textruta 19">
            <a:extLst>
              <a:ext uri="{FF2B5EF4-FFF2-40B4-BE49-F238E27FC236}">
                <a16:creationId xmlns:a16="http://schemas.microsoft.com/office/drawing/2014/main" id="{481CFDAD-0344-4672-A464-FC34C3637F0A}"/>
              </a:ext>
            </a:extLst>
          </p:cNvPr>
          <p:cNvSpPr txBox="1"/>
          <p:nvPr/>
        </p:nvSpPr>
        <p:spPr>
          <a:xfrm>
            <a:off x="3569010" y="2983235"/>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Gör – Börjar åtgärda</a:t>
            </a:r>
          </a:p>
        </p:txBody>
      </p:sp>
      <p:sp>
        <p:nvSpPr>
          <p:cNvPr id="21" name="textruta 20">
            <a:extLst>
              <a:ext uri="{FF2B5EF4-FFF2-40B4-BE49-F238E27FC236}">
                <a16:creationId xmlns:a16="http://schemas.microsoft.com/office/drawing/2014/main" id="{A0F08F72-B4EC-422B-8BD2-508D4D1815B3}"/>
              </a:ext>
            </a:extLst>
          </p:cNvPr>
          <p:cNvSpPr txBox="1"/>
          <p:nvPr/>
        </p:nvSpPr>
        <p:spPr>
          <a:xfrm>
            <a:off x="3569010" y="3535761"/>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Föreslår en lösning</a:t>
            </a:r>
          </a:p>
        </p:txBody>
      </p:sp>
      <p:sp>
        <p:nvSpPr>
          <p:cNvPr id="22" name="textruta 21">
            <a:extLst>
              <a:ext uri="{FF2B5EF4-FFF2-40B4-BE49-F238E27FC236}">
                <a16:creationId xmlns:a16="http://schemas.microsoft.com/office/drawing/2014/main" id="{F2E2B1F7-125D-45C5-A4B0-886741AAFE94}"/>
              </a:ext>
            </a:extLst>
          </p:cNvPr>
          <p:cNvSpPr txBox="1"/>
          <p:nvPr/>
        </p:nvSpPr>
        <p:spPr>
          <a:xfrm>
            <a:off x="3569010" y="4044505"/>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Ber om en lösning</a:t>
            </a:r>
          </a:p>
        </p:txBody>
      </p:sp>
      <p:sp>
        <p:nvSpPr>
          <p:cNvPr id="23" name="textruta 22">
            <a:extLst>
              <a:ext uri="{FF2B5EF4-FFF2-40B4-BE49-F238E27FC236}">
                <a16:creationId xmlns:a16="http://schemas.microsoft.com/office/drawing/2014/main" id="{828E46EE-84A1-4E95-AFC4-FBEC8CFA696C}"/>
              </a:ext>
            </a:extLst>
          </p:cNvPr>
          <p:cNvSpPr txBox="1"/>
          <p:nvPr/>
        </p:nvSpPr>
        <p:spPr>
          <a:xfrm>
            <a:off x="3569010" y="4593794"/>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Väntar på en lösning</a:t>
            </a:r>
          </a:p>
        </p:txBody>
      </p:sp>
      <p:sp>
        <p:nvSpPr>
          <p:cNvPr id="24" name="textruta 23">
            <a:extLst>
              <a:ext uri="{FF2B5EF4-FFF2-40B4-BE49-F238E27FC236}">
                <a16:creationId xmlns:a16="http://schemas.microsoft.com/office/drawing/2014/main" id="{5CB30A8C-8004-4D20-88D6-402DCE5884D9}"/>
              </a:ext>
            </a:extLst>
          </p:cNvPr>
          <p:cNvSpPr txBox="1"/>
          <p:nvPr/>
        </p:nvSpPr>
        <p:spPr>
          <a:xfrm>
            <a:off x="3569010" y="5105775"/>
            <a:ext cx="2172818" cy="537888"/>
          </a:xfrm>
          <a:prstGeom prst="rect">
            <a:avLst/>
          </a:prstGeom>
          <a:noFill/>
          <a:ln w="19050">
            <a:noFill/>
          </a:ln>
        </p:spPr>
        <p:txBody>
          <a:bodyPr wrap="none" rtlCol="0">
            <a:noAutofit/>
          </a:bodyPr>
          <a:lstStyle/>
          <a:p>
            <a:r>
              <a:rPr lang="sv-SE" sz="1600" dirty="0">
                <a:solidFill>
                  <a:srgbClr val="000000"/>
                </a:solidFill>
                <a:latin typeface="Maja På Näset" pitchFamily="2" charset="0"/>
              </a:rPr>
              <a:t>Den som alltid klagar</a:t>
            </a:r>
          </a:p>
        </p:txBody>
      </p:sp>
      <p:sp>
        <p:nvSpPr>
          <p:cNvPr id="25" name="textruta 24">
            <a:extLst>
              <a:ext uri="{FF2B5EF4-FFF2-40B4-BE49-F238E27FC236}">
                <a16:creationId xmlns:a16="http://schemas.microsoft.com/office/drawing/2014/main" id="{C3BB1672-892F-4092-A37F-68FBCE103091}"/>
              </a:ext>
            </a:extLst>
          </p:cNvPr>
          <p:cNvSpPr txBox="1"/>
          <p:nvPr/>
        </p:nvSpPr>
        <p:spPr>
          <a:xfrm>
            <a:off x="1942766" y="784489"/>
            <a:ext cx="2172818" cy="537888"/>
          </a:xfrm>
          <a:prstGeom prst="rect">
            <a:avLst/>
          </a:prstGeom>
          <a:noFill/>
          <a:ln w="19050">
            <a:noFill/>
          </a:ln>
        </p:spPr>
        <p:txBody>
          <a:bodyPr wrap="none" rtlCol="0">
            <a:noAutofit/>
          </a:bodyPr>
          <a:lstStyle/>
          <a:p>
            <a:r>
              <a:rPr lang="sv-SE" sz="2800" dirty="0">
                <a:solidFill>
                  <a:srgbClr val="000000"/>
                </a:solidFill>
                <a:latin typeface="Helvetica" panose="020B0604020202020204" pitchFamily="34" charset="0"/>
                <a:cs typeface="Helvetica" panose="020B0604020202020204" pitchFamily="34" charset="0"/>
              </a:rPr>
              <a:t>INITIATIVSTEGEN</a:t>
            </a:r>
          </a:p>
        </p:txBody>
      </p:sp>
      <p:pic>
        <p:nvPicPr>
          <p:cNvPr id="26" name="Platshållare för innehåll 5">
            <a:extLst>
              <a:ext uri="{FF2B5EF4-FFF2-40B4-BE49-F238E27FC236}">
                <a16:creationId xmlns:a16="http://schemas.microsoft.com/office/drawing/2014/main" id="{BC3A17FF-8134-4260-A756-FB5FEF3A6192}"/>
              </a:ext>
            </a:extLst>
          </p:cNvPr>
          <p:cNvPicPr>
            <a:picLocks noGrp="1" noChangeAspect="1"/>
          </p:cNvPicPr>
          <p:nvPr>
            <p:ph sz="quarter" idx="16"/>
          </p:nvPr>
        </p:nvPicPr>
        <p:blipFill>
          <a:blip r:embed="rId6"/>
          <a:stretch>
            <a:fillRect/>
          </a:stretch>
        </p:blipFill>
        <p:spPr>
          <a:xfrm>
            <a:off x="6851279" y="1407751"/>
            <a:ext cx="2901047" cy="3869952"/>
          </a:xfrm>
        </p:spPr>
      </p:pic>
      <p:sp>
        <p:nvSpPr>
          <p:cNvPr id="29" name="Rektangel 28">
            <a:extLst>
              <a:ext uri="{FF2B5EF4-FFF2-40B4-BE49-F238E27FC236}">
                <a16:creationId xmlns:a16="http://schemas.microsoft.com/office/drawing/2014/main" id="{A1471F81-052C-4061-A73D-73E421805CDF}"/>
              </a:ext>
            </a:extLst>
          </p:cNvPr>
          <p:cNvSpPr/>
          <p:nvPr/>
        </p:nvSpPr>
        <p:spPr>
          <a:xfrm>
            <a:off x="6039800" y="5796357"/>
            <a:ext cx="6096000" cy="830997"/>
          </a:xfrm>
          <a:prstGeom prst="rect">
            <a:avLst/>
          </a:prstGeom>
        </p:spPr>
        <p:txBody>
          <a:bodyPr>
            <a:spAutoFit/>
          </a:bodyPr>
          <a:lstStyle/>
          <a:p>
            <a:r>
              <a:rPr lang="sv-SE" sz="1600" dirty="0">
                <a:solidFill>
                  <a:srgbClr val="000000"/>
                </a:solidFill>
              </a:rPr>
              <a:t>Hur ser din initiativkraft ut när du ställs inför ett</a:t>
            </a:r>
          </a:p>
          <a:p>
            <a:r>
              <a:rPr lang="sv-SE" sz="1600" dirty="0">
                <a:solidFill>
                  <a:srgbClr val="000000"/>
                </a:solidFill>
              </a:rPr>
              <a:t>problem eller en möjlighet som ligger utanför ditt vanliga ansvarsområde?</a:t>
            </a:r>
          </a:p>
        </p:txBody>
      </p:sp>
    </p:spTree>
    <p:extLst>
      <p:ext uri="{BB962C8B-B14F-4D97-AF65-F5344CB8AC3E}">
        <p14:creationId xmlns:p14="http://schemas.microsoft.com/office/powerpoint/2010/main" val="328349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CB2D0B84-347D-403C-B491-47A62CB36B82}"/>
              </a:ext>
            </a:extLst>
          </p:cNvPr>
          <p:cNvPicPr>
            <a:picLocks noGrp="1" noChangeAspect="1"/>
          </p:cNvPicPr>
          <p:nvPr>
            <p:ph sz="quarter" idx="15"/>
          </p:nvPr>
        </p:nvPicPr>
        <p:blipFill>
          <a:blip r:embed="rId2"/>
          <a:stretch>
            <a:fillRect/>
          </a:stretch>
        </p:blipFill>
        <p:spPr>
          <a:xfrm>
            <a:off x="970172" y="2014945"/>
            <a:ext cx="5027751" cy="2828110"/>
          </a:xfrm>
        </p:spPr>
      </p:pic>
      <p:sp>
        <p:nvSpPr>
          <p:cNvPr id="5" name="textruta 4">
            <a:extLst>
              <a:ext uri="{FF2B5EF4-FFF2-40B4-BE49-F238E27FC236}">
                <a16:creationId xmlns:a16="http://schemas.microsoft.com/office/drawing/2014/main" id="{544AF226-DF6C-4467-AA84-0A40065F3CA9}"/>
              </a:ext>
            </a:extLst>
          </p:cNvPr>
          <p:cNvSpPr txBox="1"/>
          <p:nvPr/>
        </p:nvSpPr>
        <p:spPr>
          <a:xfrm>
            <a:off x="828838" y="755451"/>
            <a:ext cx="8901796" cy="523220"/>
          </a:xfrm>
          <a:prstGeom prst="rect">
            <a:avLst/>
          </a:prstGeom>
          <a:noFill/>
        </p:spPr>
        <p:txBody>
          <a:bodyPr wrap="none" rtlCol="0">
            <a:spAutoFit/>
          </a:bodyPr>
          <a:lstStyle/>
          <a:p>
            <a:r>
              <a:rPr lang="sv-SE" sz="2800" dirty="0">
                <a:latin typeface="Helvetica" panose="020B0604020202020204" pitchFamily="34" charset="0"/>
                <a:cs typeface="Helvetica" panose="020B0604020202020204" pitchFamily="34" charset="0"/>
              </a:rPr>
              <a:t>När världen förändras behöver vi nya sätt att lyssna på</a:t>
            </a:r>
          </a:p>
        </p:txBody>
      </p:sp>
      <p:sp>
        <p:nvSpPr>
          <p:cNvPr id="8" name="textruta 7">
            <a:extLst>
              <a:ext uri="{FF2B5EF4-FFF2-40B4-BE49-F238E27FC236}">
                <a16:creationId xmlns:a16="http://schemas.microsoft.com/office/drawing/2014/main" id="{E8D005A2-D6DB-4031-8072-B85F36574C14}"/>
              </a:ext>
            </a:extLst>
          </p:cNvPr>
          <p:cNvSpPr txBox="1"/>
          <p:nvPr/>
        </p:nvSpPr>
        <p:spPr>
          <a:xfrm>
            <a:off x="6636463" y="2297921"/>
            <a:ext cx="4585365" cy="2262158"/>
          </a:xfrm>
          <a:prstGeom prst="rect">
            <a:avLst/>
          </a:prstGeom>
          <a:noFill/>
        </p:spPr>
        <p:txBody>
          <a:bodyPr wrap="square" rtlCol="0" anchor="t">
            <a:spAutoFit/>
          </a:bodyPr>
          <a:lstStyle/>
          <a:p>
            <a:pPr marL="285750" indent="-285750">
              <a:spcAft>
                <a:spcPts val="600"/>
              </a:spcAft>
              <a:buClr>
                <a:srgbClr val="00A9A7"/>
              </a:buClr>
              <a:buFont typeface="Arial" panose="020B0604020202020204" pitchFamily="34" charset="0"/>
              <a:buChar char="•"/>
            </a:pPr>
            <a:r>
              <a:rPr lang="sv-SE" sz="1800" dirty="0">
                <a:latin typeface="Helvetica" panose="020B0604020202020204" pitchFamily="34" charset="0"/>
                <a:cs typeface="Helvetica" panose="020B0604020202020204" pitchFamily="34" charset="0"/>
              </a:rPr>
              <a:t>För att leda i komplexitet behöver vi förstå andras perspektiv.</a:t>
            </a:r>
          </a:p>
          <a:p>
            <a:pPr marL="285750" indent="-285750">
              <a:spcAft>
                <a:spcPts val="600"/>
              </a:spcAft>
              <a:buClr>
                <a:srgbClr val="00A9A7"/>
              </a:buClr>
              <a:buFont typeface="Arial" panose="020B0604020202020204" pitchFamily="34" charset="0"/>
              <a:buChar char="•"/>
            </a:pPr>
            <a:r>
              <a:rPr lang="sv-SE" sz="1800" dirty="0">
                <a:latin typeface="Helvetica" panose="020B0604020202020204" pitchFamily="34" charset="0"/>
                <a:cs typeface="Helvetica" panose="020B0604020202020204" pitchFamily="34" charset="0"/>
              </a:rPr>
              <a:t>Vi ska hjälpa människor och bygga atmosfärer som inkluderar människor.</a:t>
            </a:r>
          </a:p>
          <a:p>
            <a:pPr marL="285750" indent="-285750">
              <a:spcAft>
                <a:spcPts val="600"/>
              </a:spcAft>
              <a:buClr>
                <a:srgbClr val="00A9A7"/>
              </a:buClr>
              <a:buFont typeface="Arial" panose="020B0604020202020204" pitchFamily="34" charset="0"/>
              <a:buChar char="•"/>
            </a:pPr>
            <a:r>
              <a:rPr lang="sv-SE" sz="1800" dirty="0">
                <a:latin typeface="Helvetica" panose="020B0604020202020204" pitchFamily="34" charset="0"/>
                <a:cs typeface="Helvetica" panose="020B0604020202020204" pitchFamily="34" charset="0"/>
              </a:rPr>
              <a:t>Här är lyssnandet jätteviktigt!</a:t>
            </a:r>
          </a:p>
          <a:p>
            <a:pPr marL="285750" indent="-285750">
              <a:spcAft>
                <a:spcPts val="600"/>
              </a:spcAft>
              <a:buClr>
                <a:srgbClr val="00A9A7"/>
              </a:buClr>
              <a:buFont typeface="Arial" panose="020B0604020202020204" pitchFamily="34" charset="0"/>
              <a:buChar char="•"/>
            </a:pPr>
            <a:r>
              <a:rPr lang="sv-SE" sz="1800" dirty="0">
                <a:latin typeface="Helvetica" panose="020B0604020202020204" pitchFamily="34" charset="0"/>
                <a:cs typeface="Helvetica" panose="020B0604020202020204" pitchFamily="34" charset="0"/>
              </a:rPr>
              <a:t>Lyssnande lägger grunden för innovation, dialog och att bygga team.</a:t>
            </a:r>
          </a:p>
        </p:txBody>
      </p:sp>
    </p:spTree>
    <p:extLst>
      <p:ext uri="{BB962C8B-B14F-4D97-AF65-F5344CB8AC3E}">
        <p14:creationId xmlns:p14="http://schemas.microsoft.com/office/powerpoint/2010/main" val="339144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DE5C13AA-6700-47A5-8346-EAF95A084D94}"/>
              </a:ext>
            </a:extLst>
          </p:cNvPr>
          <p:cNvSpPr txBox="1">
            <a:spLocks/>
          </p:cNvSpPr>
          <p:nvPr/>
        </p:nvSpPr>
        <p:spPr>
          <a:xfrm>
            <a:off x="1964614" y="2258510"/>
            <a:ext cx="3572549" cy="32954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sv-SE" sz="1600" dirty="0">
                <a:latin typeface="Helvetica" panose="020B0604020202020204" pitchFamily="34" charset="0"/>
                <a:cs typeface="Helvetica" panose="020B0604020202020204" pitchFamily="34" charset="0"/>
              </a:rPr>
              <a:t>Med  förhållningssätt påverkar  vi våra interaktioner över tid. Våra antaganden och förhållningssätt leder till beteenden. Det avgör i slutändan hur vi agerar. Våra handlingar leder till resultat </a:t>
            </a:r>
          </a:p>
        </p:txBody>
      </p:sp>
      <p:sp>
        <p:nvSpPr>
          <p:cNvPr id="5" name="Rubrik 2">
            <a:extLst>
              <a:ext uri="{FF2B5EF4-FFF2-40B4-BE49-F238E27FC236}">
                <a16:creationId xmlns:a16="http://schemas.microsoft.com/office/drawing/2014/main" id="{156D6FE2-6D3C-48DA-8F69-75E4ECA88EFE}"/>
              </a:ext>
            </a:extLst>
          </p:cNvPr>
          <p:cNvSpPr txBox="1">
            <a:spLocks/>
          </p:cNvSpPr>
          <p:nvPr/>
        </p:nvSpPr>
        <p:spPr>
          <a:xfrm>
            <a:off x="1888285" y="1161356"/>
            <a:ext cx="4136153" cy="8640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dirty="0">
                <a:latin typeface="Helvetica" panose="020B0604020202020204" pitchFamily="34" charset="0"/>
                <a:cs typeface="Helvetica" panose="020B0604020202020204" pitchFamily="34" charset="0"/>
              </a:rPr>
              <a:t>Vägar till nya resultat</a:t>
            </a:r>
          </a:p>
        </p:txBody>
      </p:sp>
      <p:pic>
        <p:nvPicPr>
          <p:cNvPr id="6" name="Platshållare för innehåll 4">
            <a:extLst>
              <a:ext uri="{FF2B5EF4-FFF2-40B4-BE49-F238E27FC236}">
                <a16:creationId xmlns:a16="http://schemas.microsoft.com/office/drawing/2014/main" id="{07DA1367-5C13-49A7-97C3-D47E8F4730CF}"/>
              </a:ext>
            </a:extLst>
          </p:cNvPr>
          <p:cNvPicPr>
            <a:picLocks noChangeAspect="1"/>
          </p:cNvPicPr>
          <p:nvPr/>
        </p:nvPicPr>
        <p:blipFill>
          <a:blip r:embed="rId2"/>
          <a:stretch>
            <a:fillRect/>
          </a:stretch>
        </p:blipFill>
        <p:spPr bwMode="auto">
          <a:xfrm>
            <a:off x="6717522" y="1593386"/>
            <a:ext cx="4656138" cy="349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tbubbla: oval 1">
            <a:extLst>
              <a:ext uri="{FF2B5EF4-FFF2-40B4-BE49-F238E27FC236}">
                <a16:creationId xmlns:a16="http://schemas.microsoft.com/office/drawing/2014/main" id="{AF139981-5520-4121-97B1-EDDE1AD5CEA4}"/>
              </a:ext>
            </a:extLst>
          </p:cNvPr>
          <p:cNvSpPr/>
          <p:nvPr/>
        </p:nvSpPr>
        <p:spPr bwMode="auto">
          <a:xfrm>
            <a:off x="8913411" y="1056502"/>
            <a:ext cx="2274073" cy="1056301"/>
          </a:xfrm>
          <a:prstGeom prst="wedgeEllipseCallout">
            <a:avLst>
              <a:gd name="adj1" fmla="val -28762"/>
              <a:gd name="adj2" fmla="val 62500"/>
            </a:avLst>
          </a:prstGeom>
          <a:solidFill>
            <a:schemeClr val="accent1">
              <a:lumMod val="40000"/>
              <a:lumOff val="60000"/>
            </a:schemeClr>
          </a:solidFill>
          <a:ln w="19050" cap="flat" cmpd="sng" algn="ctr">
            <a:solidFill>
              <a:schemeClr val="accent1">
                <a:lumMod val="40000"/>
                <a:lumOff val="6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Förhållningsätt för förändring!</a:t>
            </a:r>
          </a:p>
        </p:txBody>
      </p:sp>
    </p:spTree>
    <p:extLst>
      <p:ext uri="{BB962C8B-B14F-4D97-AF65-F5344CB8AC3E}">
        <p14:creationId xmlns:p14="http://schemas.microsoft.com/office/powerpoint/2010/main" val="191665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6E55B-8409-457F-97E3-8ACA600B9B41}"/>
              </a:ext>
            </a:extLst>
          </p:cNvPr>
          <p:cNvSpPr>
            <a:spLocks noGrp="1"/>
          </p:cNvSpPr>
          <p:nvPr>
            <p:ph type="title"/>
          </p:nvPr>
        </p:nvSpPr>
        <p:spPr/>
        <p:txBody>
          <a:bodyPr/>
          <a:lstStyle/>
          <a:p>
            <a:r>
              <a:rPr lang="sv-SE" sz="2800" b="0" dirty="0">
                <a:solidFill>
                  <a:schemeClr val="tx1"/>
                </a:solidFill>
                <a:latin typeface="Helvetica" panose="020B0604020202020204" pitchFamily="34" charset="0"/>
                <a:cs typeface="Helvetica" panose="020B0604020202020204" pitchFamily="34" charset="0"/>
              </a:rPr>
              <a:t>Lär dig tänka på hur du tänker</a:t>
            </a:r>
          </a:p>
        </p:txBody>
      </p:sp>
      <p:sp>
        <p:nvSpPr>
          <p:cNvPr id="3" name="Platshållare för innehåll 2">
            <a:extLst>
              <a:ext uri="{FF2B5EF4-FFF2-40B4-BE49-F238E27FC236}">
                <a16:creationId xmlns:a16="http://schemas.microsoft.com/office/drawing/2014/main" id="{25B91F39-8C49-46A4-9A85-FDB5435D4E54}"/>
              </a:ext>
            </a:extLst>
          </p:cNvPr>
          <p:cNvSpPr>
            <a:spLocks noGrp="1"/>
          </p:cNvSpPr>
          <p:nvPr>
            <p:ph sz="quarter" idx="15"/>
          </p:nvPr>
        </p:nvSpPr>
        <p:spPr/>
        <p:txBody>
          <a:bodyPr/>
          <a:lstStyle/>
          <a:p>
            <a:pPr marL="0" indent="0">
              <a:buNone/>
            </a:pPr>
            <a:r>
              <a:rPr lang="sv-SE" sz="1600" i="1" dirty="0" err="1">
                <a:latin typeface="Helvetica" panose="020B0604020202020204" pitchFamily="34" charset="0"/>
                <a:cs typeface="Helvetica" panose="020B0604020202020204" pitchFamily="34" charset="0"/>
              </a:rPr>
              <a:t>Single</a:t>
            </a:r>
            <a:r>
              <a:rPr lang="sv-SE" sz="1600" i="1" dirty="0">
                <a:latin typeface="Helvetica" panose="020B0604020202020204" pitchFamily="34" charset="0"/>
                <a:cs typeface="Helvetica" panose="020B0604020202020204" pitchFamily="34" charset="0"/>
              </a:rPr>
              <a:t> loop lärande:</a:t>
            </a:r>
          </a:p>
          <a:p>
            <a:pPr marL="0" indent="0">
              <a:buNone/>
            </a:pPr>
            <a:r>
              <a:rPr lang="sv-SE" sz="1600" dirty="0">
                <a:latin typeface="Helvetica" panose="020B0604020202020204" pitchFamily="34" charset="0"/>
                <a:cs typeface="Helvetica" panose="020B0604020202020204" pitchFamily="34" charset="0"/>
              </a:rPr>
              <a:t>”Fattade vi rätt beslut under rådande omständigheter?”</a:t>
            </a:r>
          </a:p>
          <a:p>
            <a:pPr marL="0" indent="0">
              <a:buNone/>
            </a:pPr>
            <a:r>
              <a:rPr lang="sv-SE" sz="1600" i="1" dirty="0">
                <a:latin typeface="Helvetica" panose="020B0604020202020204" pitchFamily="34" charset="0"/>
                <a:cs typeface="Helvetica" panose="020B0604020202020204" pitchFamily="34" charset="0"/>
              </a:rPr>
              <a:t>Double loop lärande:</a:t>
            </a:r>
          </a:p>
          <a:p>
            <a:pPr marL="0" indent="0">
              <a:buNone/>
            </a:pPr>
            <a:r>
              <a:rPr lang="sv-SE" sz="1600" dirty="0">
                <a:latin typeface="Helvetica" panose="020B0604020202020204" pitchFamily="34" charset="0"/>
                <a:cs typeface="Helvetica" panose="020B0604020202020204" pitchFamily="34" charset="0"/>
              </a:rPr>
              <a:t>”Fattade vi beslut på rätt sätt och på sätt som kan generaliseras till andra situationer och därmed öka vår chans till framgång?”</a:t>
            </a:r>
          </a:p>
          <a:p>
            <a:pPr marL="0" indent="0">
              <a:buNone/>
            </a:pPr>
            <a:r>
              <a:rPr lang="sv-SE" sz="1600" dirty="0">
                <a:latin typeface="Helvetica" panose="020B0604020202020204" pitchFamily="34" charset="0"/>
                <a:cs typeface="Helvetica" panose="020B0604020202020204" pitchFamily="34" charset="0"/>
              </a:rPr>
              <a:t>”Att gå i försvar” är största orsaken till att individer inte använder sig av ”double loop” lärande, efter som man då uppmärksammar brister man inte är bekväm med hos sig själv.</a:t>
            </a:r>
          </a:p>
          <a:p>
            <a:pPr marL="0" indent="0">
              <a:buNone/>
            </a:pPr>
            <a:endParaRPr lang="sv-SE" sz="1800" dirty="0">
              <a:latin typeface="Helvetica" panose="020B0604020202020204" pitchFamily="34" charset="0"/>
              <a:cs typeface="Helvetica" panose="020B0604020202020204" pitchFamily="34" charset="0"/>
            </a:endParaRPr>
          </a:p>
        </p:txBody>
      </p:sp>
      <p:pic>
        <p:nvPicPr>
          <p:cNvPr id="6" name="Platshållare för innehåll 5">
            <a:extLst>
              <a:ext uri="{FF2B5EF4-FFF2-40B4-BE49-F238E27FC236}">
                <a16:creationId xmlns:a16="http://schemas.microsoft.com/office/drawing/2014/main" id="{9645AE47-B1E2-4959-9DBC-CC225D16F2F4}"/>
              </a:ext>
            </a:extLst>
          </p:cNvPr>
          <p:cNvPicPr>
            <a:picLocks noGrp="1" noChangeAspect="1"/>
          </p:cNvPicPr>
          <p:nvPr>
            <p:ph sz="quarter" idx="16"/>
          </p:nvPr>
        </p:nvPicPr>
        <p:blipFill>
          <a:blip r:embed="rId2"/>
          <a:stretch>
            <a:fillRect/>
          </a:stretch>
        </p:blipFill>
        <p:spPr>
          <a:xfrm>
            <a:off x="6262812" y="1563759"/>
            <a:ext cx="4656138" cy="3490399"/>
          </a:xfrm>
        </p:spPr>
      </p:pic>
    </p:spTree>
    <p:extLst>
      <p:ext uri="{BB962C8B-B14F-4D97-AF65-F5344CB8AC3E}">
        <p14:creationId xmlns:p14="http://schemas.microsoft.com/office/powerpoint/2010/main" val="3620145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4.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Inera">
  <a:themeElements>
    <a:clrScheme name="Inera">
      <a:dk1>
        <a:srgbClr val="382819"/>
      </a:dk1>
      <a:lt1>
        <a:srgbClr val="FFFFFF"/>
      </a:lt1>
      <a:dk2>
        <a:srgbClr val="00A9A7"/>
      </a:dk2>
      <a:lt2>
        <a:srgbClr val="6F5D4C"/>
      </a:lt2>
      <a:accent1>
        <a:srgbClr val="AADEE2"/>
      </a:accent1>
      <a:accent2>
        <a:srgbClr val="F18221"/>
      </a:accent2>
      <a:accent3>
        <a:srgbClr val="F2C65D"/>
      </a:accent3>
      <a:accent4>
        <a:srgbClr val="2E2114"/>
      </a:accent4>
      <a:accent5>
        <a:srgbClr val="D2ECEE"/>
      </a:accent5>
      <a:accent6>
        <a:srgbClr val="DA751D"/>
      </a:accent6>
      <a:hlink>
        <a:srgbClr val="CE5028"/>
      </a:hlink>
      <a:folHlink>
        <a:srgbClr val="52443A"/>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57263" rtl="0" eaLnBrk="1" fontAlgn="base" latinLnBrk="0" hangingPunct="1">
          <a:lnSpc>
            <a:spcPct val="100000"/>
          </a:lnSpc>
          <a:spcBef>
            <a:spcPct val="0"/>
          </a:spcBef>
          <a:spcAft>
            <a:spcPct val="0"/>
          </a:spcAft>
          <a:buClrTx/>
          <a:buSzTx/>
          <a:buFontTx/>
          <a:buNone/>
          <a:tabLst/>
          <a:defRPr kumimoji="0" sz="21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noFill/>
        <a:ln w="19050">
          <a:noFill/>
        </a:ln>
      </a:spPr>
      <a:bodyPr wrap="none" rtlCol="0">
        <a:noAutofit/>
      </a:bodyPr>
      <a:lstStyle>
        <a:defPPr>
          <a:defRPr sz="21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era.potx" id="{B42733E8-F69A-4687-8D6F-DDE72D103CD4}" vid="{4C140586-9630-40A5-87AC-3D6BEA0941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29B4E6-0167-406C-BB57-14B18CA67E37}"/>
</file>

<file path=customXml/itemProps2.xml><?xml version="1.0" encoding="utf-8"?>
<ds:datastoreItem xmlns:ds="http://schemas.openxmlformats.org/officeDocument/2006/customXml" ds:itemID="{C88DF07C-519E-495F-854B-1C263642FF47}">
  <ds:schemaRefs>
    <ds:schemaRef ds:uri="http://schemas.microsoft.com/sharepoint/v3/contenttype/forms"/>
  </ds:schemaRefs>
</ds:datastoreItem>
</file>

<file path=customXml/itemProps3.xml><?xml version="1.0" encoding="utf-8"?>
<ds:datastoreItem xmlns:ds="http://schemas.openxmlformats.org/officeDocument/2006/customXml" ds:itemID="{1195A018-E6EC-425D-8DD1-BCE070D47551}">
  <ds:schemaRefs>
    <ds:schemaRef ds:uri="24b86f04-e599-48bc-bbab-af9e1905bf09"/>
    <ds:schemaRef ds:uri="http://purl.org/dc/elements/1.1/"/>
    <ds:schemaRef ds:uri="http://purl.org/dc/terms/"/>
    <ds:schemaRef ds:uri="530183ca-9174-4b3b-bc5c-b3bd9bf546d5"/>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17667</TotalTime>
  <Words>1070</Words>
  <Application>Microsoft Office PowerPoint</Application>
  <PresentationFormat>Bredbild</PresentationFormat>
  <Paragraphs>105</Paragraphs>
  <Slides>15</Slides>
  <Notes>5</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15</vt:i4>
      </vt:variant>
    </vt:vector>
  </HeadingPairs>
  <TitlesOfParts>
    <vt:vector size="24" baseType="lpstr">
      <vt:lpstr>Arial</vt:lpstr>
      <vt:lpstr>Calibri</vt:lpstr>
      <vt:lpstr>Calibri Light</vt:lpstr>
      <vt:lpstr>Helvetica</vt:lpstr>
      <vt:lpstr>Helveticva</vt:lpstr>
      <vt:lpstr>Maja På Näset</vt:lpstr>
      <vt:lpstr>Symbol</vt:lpstr>
      <vt:lpstr>Inera</vt:lpstr>
      <vt:lpstr>Office-tema</vt:lpstr>
      <vt:lpstr>PowerPoint-presentation</vt:lpstr>
      <vt:lpstr>Genomförandeförmåga = huret</vt:lpstr>
      <vt:lpstr>PowerPoint-presentation</vt:lpstr>
      <vt:lpstr>I kulturarbetet gäller inifrån och ut!</vt:lpstr>
      <vt:lpstr>PowerPoint-presentation</vt:lpstr>
      <vt:lpstr>PowerPoint-presentation</vt:lpstr>
      <vt:lpstr>PowerPoint-presentation</vt:lpstr>
      <vt:lpstr>PowerPoint-presentation</vt:lpstr>
      <vt:lpstr>Lär dig tänka på hur du tänker</vt:lpstr>
      <vt:lpstr>UNDHRA – modellen. Coacha dig själv</vt:lpstr>
      <vt:lpstr>Förhållningssätt för förändring</vt:lpstr>
      <vt:lpstr>Förhållningssätt för förändring Utgångpunkter för träning till att bli mer coachande</vt:lpstr>
      <vt:lpstr>PowerPoint-presentation</vt:lpstr>
      <vt:lpstr>PowerPoint-presentation</vt:lpstr>
      <vt:lpstr>  Länkar till fördjupning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Rabarber</dc:creator>
  <cp:lastModifiedBy>Lindholm Eva</cp:lastModifiedBy>
  <cp:revision>148</cp:revision>
  <cp:lastPrinted>2012-03-24T12:24:06Z</cp:lastPrinted>
  <dcterms:created xsi:type="dcterms:W3CDTF">2015-12-15T11:16:10Z</dcterms:created>
  <dcterms:modified xsi:type="dcterms:W3CDTF">2020-05-15T07:22:47Z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ies>
</file>