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06" r:id="rId5"/>
    <p:sldMasterId id="2147483720" r:id="rId6"/>
  </p:sldMasterIdLst>
  <p:notesMasterIdLst>
    <p:notesMasterId r:id="rId49"/>
  </p:notesMasterIdLst>
  <p:handoutMasterIdLst>
    <p:handoutMasterId r:id="rId50"/>
  </p:handoutMasterIdLst>
  <p:sldIdLst>
    <p:sldId id="261" r:id="rId7"/>
    <p:sldId id="270" r:id="rId8"/>
    <p:sldId id="341" r:id="rId9"/>
    <p:sldId id="352" r:id="rId10"/>
    <p:sldId id="267" r:id="rId11"/>
    <p:sldId id="286" r:id="rId12"/>
    <p:sldId id="342" r:id="rId13"/>
    <p:sldId id="288" r:id="rId14"/>
    <p:sldId id="331" r:id="rId15"/>
    <p:sldId id="351" r:id="rId16"/>
    <p:sldId id="278" r:id="rId17"/>
    <p:sldId id="334" r:id="rId18"/>
    <p:sldId id="338" r:id="rId19"/>
    <p:sldId id="350" r:id="rId20"/>
    <p:sldId id="377" r:id="rId21"/>
    <p:sldId id="366" r:id="rId22"/>
    <p:sldId id="314" r:id="rId23"/>
    <p:sldId id="362" r:id="rId24"/>
    <p:sldId id="263" r:id="rId25"/>
    <p:sldId id="284" r:id="rId26"/>
    <p:sldId id="296" r:id="rId27"/>
    <p:sldId id="294" r:id="rId28"/>
    <p:sldId id="336" r:id="rId29"/>
    <p:sldId id="272" r:id="rId30"/>
    <p:sldId id="378" r:id="rId31"/>
    <p:sldId id="361" r:id="rId32"/>
    <p:sldId id="376" r:id="rId33"/>
    <p:sldId id="340" r:id="rId34"/>
    <p:sldId id="360" r:id="rId35"/>
    <p:sldId id="374" r:id="rId36"/>
    <p:sldId id="375" r:id="rId37"/>
    <p:sldId id="332" r:id="rId38"/>
    <p:sldId id="380" r:id="rId39"/>
    <p:sldId id="324" r:id="rId40"/>
    <p:sldId id="345" r:id="rId41"/>
    <p:sldId id="309" r:id="rId42"/>
    <p:sldId id="365" r:id="rId43"/>
    <p:sldId id="363" r:id="rId44"/>
    <p:sldId id="307" r:id="rId45"/>
    <p:sldId id="369" r:id="rId46"/>
    <p:sldId id="339" r:id="rId47"/>
    <p:sldId id="274" r:id="rId48"/>
  </p:sldIdLst>
  <p:sldSz cx="12192000" cy="6858000"/>
  <p:notesSz cx="6867525" cy="99949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sson Pia" initials="JP" lastIdx="1" clrIdx="0">
    <p:extLst>
      <p:ext uri="{19B8F6BF-5375-455C-9EA6-DF929625EA0E}">
        <p15:presenceInfo xmlns:p15="http://schemas.microsoft.com/office/powerpoint/2012/main" userId="S::pia.jonsson@inera.se::25f1b0e1-6943-4476-9e2f-82a16fc6fd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7"/>
    <a:srgbClr val="3FC0C2"/>
    <a:srgbClr val="F7DED1"/>
    <a:srgbClr val="382819"/>
    <a:srgbClr val="D1FEFF"/>
    <a:srgbClr val="00C0C2"/>
    <a:srgbClr val="F2BC5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A1961-439E-4F28-A89D-67BB5789C9DC}" v="1" dt="2020-12-30T18:29:04.506"/>
    <p1510:client id="{B7B1963C-BC3D-45C4-8D7B-705D4CA3F445}" v="2" dt="2020-09-01T13:10:30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just format 3 - Dekorfär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49" autoAdjust="0"/>
  </p:normalViewPr>
  <p:slideViewPr>
    <p:cSldViewPr snapToGrid="0" snapToObjects="1">
      <p:cViewPr varScale="1">
        <p:scale>
          <a:sx n="67" d="100"/>
          <a:sy n="67" d="100"/>
        </p:scale>
        <p:origin x="59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sson Pia" userId="S::pia.jonsson@inera.se::25f1b0e1-6943-4476-9e2f-82a16fc6fda0" providerId="AD" clId="Web-{2B3A1961-439E-4F28-A89D-67BB5789C9DC}"/>
    <pc:docChg chg="delSld">
      <pc:chgData name="Jonsson Pia" userId="S::pia.jonsson@inera.se::25f1b0e1-6943-4476-9e2f-82a16fc6fda0" providerId="AD" clId="Web-{2B3A1961-439E-4F28-A89D-67BB5789C9DC}" dt="2020-12-30T18:29:04.506" v="0"/>
      <pc:docMkLst>
        <pc:docMk/>
      </pc:docMkLst>
      <pc:sldChg chg="del">
        <pc:chgData name="Jonsson Pia" userId="S::pia.jonsson@inera.se::25f1b0e1-6943-4476-9e2f-82a16fc6fda0" providerId="AD" clId="Web-{2B3A1961-439E-4F28-A89D-67BB5789C9DC}" dt="2020-12-30T18:29:04.506" v="0"/>
        <pc:sldMkLst>
          <pc:docMk/>
          <pc:sldMk cId="214039022" sldId="292"/>
        </pc:sldMkLst>
      </pc:sldChg>
    </pc:docChg>
  </pc:docChgLst>
  <pc:docChgLst>
    <pc:chgData name="Sofia.Tjarnstrom" userId="S::sofia.tjarnstrom_vannas.se#ext#@ineraab.onmicrosoft.com::84730feb-1c6a-44b1-9386-95ff50c83d2f" providerId="AD" clId="Web-{B7B1963C-BC3D-45C4-8D7B-705D4CA3F445}"/>
    <pc:docChg chg="modSld">
      <pc:chgData name="Sofia.Tjarnstrom" userId="S::sofia.tjarnstrom_vannas.se#ext#@ineraab.onmicrosoft.com::84730feb-1c6a-44b1-9386-95ff50c83d2f" providerId="AD" clId="Web-{B7B1963C-BC3D-45C4-8D7B-705D4CA3F445}" dt="2020-09-01T13:10:30.666" v="1" actId="1076"/>
      <pc:docMkLst>
        <pc:docMk/>
      </pc:docMkLst>
      <pc:sldChg chg="modSp">
        <pc:chgData name="Sofia.Tjarnstrom" userId="S::sofia.tjarnstrom_vannas.se#ext#@ineraab.onmicrosoft.com::84730feb-1c6a-44b1-9386-95ff50c83d2f" providerId="AD" clId="Web-{B7B1963C-BC3D-45C4-8D7B-705D4CA3F445}" dt="2020-09-01T13:10:30.666" v="1" actId="1076"/>
        <pc:sldMkLst>
          <pc:docMk/>
          <pc:sldMk cId="4126773358" sldId="339"/>
        </pc:sldMkLst>
        <pc:spChg chg="mod">
          <ac:chgData name="Sofia.Tjarnstrom" userId="S::sofia.tjarnstrom_vannas.se#ext#@ineraab.onmicrosoft.com::84730feb-1c6a-44b1-9386-95ff50c83d2f" providerId="AD" clId="Web-{B7B1963C-BC3D-45C4-8D7B-705D4CA3F445}" dt="2020-09-01T13:10:30.666" v="1" actId="1076"/>
          <ac:spMkLst>
            <pc:docMk/>
            <pc:sldMk cId="4126773358" sldId="339"/>
            <ac:spMk id="1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246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90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246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58847CB-1649-4DB8-822D-7B10F7AE01D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88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246" y="0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8" y="749300"/>
            <a:ext cx="66611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32" y="4748138"/>
            <a:ext cx="5494662" cy="449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246" y="9493077"/>
            <a:ext cx="2976676" cy="5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6374C2A-E21E-4D86-8849-2E48A0AF7CD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037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554038" y="882650"/>
            <a:ext cx="7854951" cy="44196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374C2A-E21E-4D86-8849-2E48A0AF7CDA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75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Syftet</a:t>
            </a:r>
            <a:r>
              <a:rPr lang="sv-SE" baseline="0" dirty="0"/>
              <a:t> med en enad stark kultur är att det är genomförandeförmågan till </a:t>
            </a:r>
            <a:r>
              <a:rPr lang="sv-SE" b="1" baseline="0" dirty="0"/>
              <a:t>VAD </a:t>
            </a:r>
            <a:r>
              <a:rPr lang="sv-SE" baseline="0" dirty="0"/>
              <a:t>som ska göras i en organisation/arbetsplats. </a:t>
            </a:r>
            <a:r>
              <a:rPr lang="sv-SE" b="1" baseline="0" dirty="0"/>
              <a:t>HUR</a:t>
            </a:r>
            <a:r>
              <a:rPr lang="sv-SE" baseline="0" dirty="0"/>
              <a:t> genomför vi vad</a:t>
            </a:r>
          </a:p>
          <a:p>
            <a:r>
              <a:rPr lang="sv-SE" baseline="0" dirty="0"/>
              <a:t>Ett tydligt </a:t>
            </a:r>
            <a:r>
              <a:rPr lang="sv-SE" b="1" baseline="0" dirty="0"/>
              <a:t>VART</a:t>
            </a:r>
            <a:r>
              <a:rPr lang="sv-SE" baseline="0" dirty="0"/>
              <a:t> som är vision, </a:t>
            </a:r>
            <a:r>
              <a:rPr lang="sv-SE" baseline="0" dirty="0" err="1"/>
              <a:t>higher</a:t>
            </a:r>
            <a:r>
              <a:rPr lang="sv-SE" baseline="0" dirty="0"/>
              <a:t> </a:t>
            </a:r>
            <a:r>
              <a:rPr lang="sv-SE" baseline="0" dirty="0" err="1"/>
              <a:t>meaning</a:t>
            </a:r>
            <a:r>
              <a:rPr lang="sv-SE" baseline="0" dirty="0"/>
              <a:t>. Det som skapar motivations, passion och lust.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A8C1-719F-417E-AC00-8EBD4E2EB11A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58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03188" y="749300"/>
            <a:ext cx="6661150" cy="37480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261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537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392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64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366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374C2A-E21E-4D86-8849-2E48A0AF7CD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1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28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14313" y="812800"/>
            <a:ext cx="7235826" cy="4070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74C2A-E21E-4D86-8849-2E48A0AF7CDA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861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6779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404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137627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122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24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 dirty="0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129977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66721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768842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88379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36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24403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12539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C88A-E4A6-4428-9F47-A7295BF19636}" type="datetimeFigureOut">
              <a:rPr lang="sv-SE" smtClean="0"/>
              <a:pPr/>
              <a:t>2020-12-30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C2AB-345F-4FFA-B9BD-B2A845E7032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129469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4E7765-F202-4231-99F0-2191FDCC4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BA1A4A-5B9D-498B-8A73-F92310D9F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BAB433-93C1-4627-9FE7-7A240DE3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923838-CC0F-476A-AAF5-79B04EC9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67C9EB-2E11-467D-B3C5-57EEDFE3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232556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2547B7-AB6E-41B9-8834-091E04D0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32E188-DDAD-40EE-B4A4-B223DBCCF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6D7288-25CF-4E4A-9CA4-EB66C160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1C88A-E4A6-4428-9F47-A7295BF19636}" type="datetimeFigureOut">
              <a:rPr lang="sv-SE" smtClean="0"/>
              <a:pPr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BF069D-52AB-44F5-9150-86180515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5772D5-BC8A-41C8-AC1C-4CAEDCC6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C2AB-345F-4FFA-B9BD-B2A845E7032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382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65EB3F-6E8B-4371-8B26-DF4636EB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762CA37-1CF2-4823-A565-FC43C4DEA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C9FD5E-6AA9-4281-A9D5-6107F7D1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9F1132-0CC4-4D0D-B1FF-058C0A7C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4E2997-807B-42C0-8F27-B3604E28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1683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0DB2E3-A6FE-4792-96CE-AD5CDC44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CD2FDF-211C-4BAD-BAC1-3CD2D5BBF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C092FB-1EFF-4F88-8388-FC1942246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BC663A9-A2DE-47F6-BBDD-0A517B0B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E73B57C-2C5D-412C-A035-22D5E356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78E20D-AFEA-4755-8A7D-5E8BB2C7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598210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22B513-1DE1-4214-A79F-D7C08F67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B01DCC6-C8B2-4E49-B93E-13580798F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EB2585F-C572-41AE-9125-0A2810339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8F1486-927E-4717-9198-5BCE9E762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04A01C2-6B9F-42D5-8607-968421C01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FCFF658-C443-40B5-9C5E-A82FD999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8A7612F-3A8D-48B6-A897-A3D679A0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4C48707-9F74-4B7C-B6BA-23C3C38E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571712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B10E21-898F-4220-AEBF-77624BB1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3F6E44C-05AE-46C8-86DD-ED7966CF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978D2E0-C1B1-4DFC-895E-93AB216E0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C751817-4386-4652-89D8-12513F84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49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CE5C4E-2F3D-49EF-9CA6-44EF91E8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5D693DC-45EE-49E8-B520-6985E36E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D7DF47-4FB9-44D2-8EA9-1A47FD37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653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6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orient="horz" pos="389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AF1F6D-6381-4B9B-B497-CE2930F8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02C23E-6896-40C5-9F26-796C01A2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F1B973-9A06-4D08-8DEA-F6F66D40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B3710AB-08B3-4F4E-81A3-47D888B9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EE8F47-1507-401B-83B5-48CC4535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F8B15F9-6FB1-4939-BB68-603DDC1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97958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9E8161-136C-4D2E-8E67-6FE0AA18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1839EB6-F299-44B1-BF74-1C457DC9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D768DB-847F-4DF5-97A3-027B19211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483923-6902-47CC-B280-DB784429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67F3D47-35C7-45EA-8F42-86FF0761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8FCE63D-0EA9-4586-99FE-524702D1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04181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58945B-6450-4D79-8189-19938E44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5338934-01BB-43B3-86BD-95293DD83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4A9A83-E915-4BC4-A097-EE591C98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353D80-5A15-4241-9040-EA379C30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5BE614A-0129-4905-B90E-3FB49291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374876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3276F4B-10AB-4982-8811-193157E59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BBB9312-3D4E-4534-B4C3-C8D41A516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F252A0E-9AAE-4C12-96D7-576D7061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8BC58C9-3BED-46AE-904A-C6899E94F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9BF7C00-4E93-461A-895D-3B19F05B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697103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17599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61495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36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28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389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1859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8844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48455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2030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33367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244925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295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33353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87657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3902351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4515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223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4762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3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627643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1872838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1056259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702862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648018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268494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424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680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2143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24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 dirty="0"/>
              <a:t>Klicka här för att skriva text</a:t>
            </a:r>
          </a:p>
          <a:p>
            <a:pPr lvl="1"/>
            <a:r>
              <a:rPr lang="sv-SE" dirty="0"/>
              <a:t>Text på nivå två</a:t>
            </a:r>
          </a:p>
          <a:p>
            <a:pPr lvl="2"/>
            <a:r>
              <a:rPr lang="sv-SE" dirty="0"/>
              <a:t>Text på nivå tre</a:t>
            </a:r>
          </a:p>
          <a:p>
            <a:pPr lvl="3"/>
            <a:r>
              <a:rPr lang="sv-SE" dirty="0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 dirty="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4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CB563354-FC4A-43F1-8FC5-FA2DC5073169}"/>
              </a:ext>
            </a:extLst>
          </p:cNvPr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87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3" r:id="rId14"/>
    <p:sldLayoutId id="2147483704" r:id="rId15"/>
    <p:sldLayoutId id="2147483681" r:id="rId16"/>
    <p:sldLayoutId id="2147483699" r:id="rId17"/>
    <p:sldLayoutId id="2147483701" r:id="rId18"/>
    <p:sldLayoutId id="2147483682" r:id="rId19"/>
    <p:sldLayoutId id="2147483700" r:id="rId20"/>
    <p:sldLayoutId id="2147483702" r:id="rId21"/>
    <p:sldLayoutId id="2147483705" r:id="rId22"/>
  </p:sldLayoutIdLst>
  <p:hf sldNum="0"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6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56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883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pos="847" userDrawn="1">
          <p15:clr>
            <a:srgbClr val="F26B43"/>
          </p15:clr>
        </p15:guide>
        <p15:guide id="9" pos="6833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74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38E8C91-837A-428F-A387-A1F81DA8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9CDD1D0-83B3-405C-9BCC-0306014F5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45FECF-C2B7-4744-9CCD-F801F925A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740E7-5502-475C-B2B6-FD35D54ED8EF}" type="datetimeFigureOut">
              <a:rPr lang="sv-SE" smtClean="0"/>
              <a:t>2020-12-30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5AC1B2-A44D-4021-815E-18CF2F4E5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DE9E6C-43E0-4297-BD42-B3CD2711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79977-77A6-4742-92F2-D90C290F5B14}" type="slidenum">
              <a:rPr lang="sv-SE" smtClean="0"/>
              <a:t>‹#›</a:t>
            </a:fld>
            <a:endParaRPr lang="sv-SE"/>
          </a:p>
        </p:txBody>
      </p:sp>
      <p:sp>
        <p:nvSpPr>
          <p:cNvPr id="7" name="xxLanguageTextBox">
            <a:extLst>
              <a:ext uri="{FF2B5EF4-FFF2-40B4-BE49-F238E27FC236}">
                <a16:creationId xmlns:a16="http://schemas.microsoft.com/office/drawing/2014/main" id="{D345A056-1104-4FB9-A1C0-34160ED27957}"/>
              </a:ext>
            </a:extLst>
          </p:cNvPr>
          <p:cNvSpPr/>
          <p:nvPr userDrawn="1">
            <p:custDataLst>
              <p:tags r:id="rId15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59BE8783-CA31-46D6-94A6-E67014CA1020}"/>
              </a:ext>
            </a:extLst>
          </p:cNvPr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5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6">
          <p15:clr>
            <a:srgbClr val="F26B43"/>
          </p15:clr>
        </p15:guide>
        <p15:guide id="3" pos="6924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883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pos="847">
          <p15:clr>
            <a:srgbClr val="F26B43"/>
          </p15:clr>
        </p15:guide>
        <p15:guide id="9" pos="6833">
          <p15:clr>
            <a:srgbClr val="F26B43"/>
          </p15:clr>
        </p15:guide>
        <p15:guide id="10" pos="211">
          <p15:clr>
            <a:srgbClr val="F26B43"/>
          </p15:clr>
        </p15:guide>
        <p15:guide id="11" pos="746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/>
              <a:t>Klicka här för att skriva text</a:t>
            </a:r>
          </a:p>
          <a:p>
            <a:pPr lvl="1"/>
            <a:r>
              <a:rPr lang="sv-SE"/>
              <a:t>Text på nivå två</a:t>
            </a:r>
          </a:p>
          <a:p>
            <a:pPr lvl="2"/>
            <a:r>
              <a:rPr lang="sv-SE"/>
              <a:t>Text på nivå tre</a:t>
            </a:r>
          </a:p>
          <a:p>
            <a:pPr lvl="3"/>
            <a:r>
              <a:rPr lang="sv-SE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3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498D347E-CEBF-40EB-BDD7-D28D8DAA85B3}"/>
              </a:ext>
            </a:extLst>
          </p:cNvPr>
          <p:cNvSpPr/>
          <p:nvPr userDrawn="1">
            <p:custDataLst>
              <p:tags r:id="rId24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5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</p:sldLayoutIdLst>
  <p:hf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6">
          <p15:clr>
            <a:srgbClr val="F26B43"/>
          </p15:clr>
        </p15:guide>
        <p15:guide id="3" pos="6924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883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pos="847">
          <p15:clr>
            <a:srgbClr val="F26B43"/>
          </p15:clr>
        </p15:guide>
        <p15:guide id="9" pos="6833">
          <p15:clr>
            <a:srgbClr val="F26B43"/>
          </p15:clr>
        </p15:guide>
        <p15:guide id="10" pos="211">
          <p15:clr>
            <a:srgbClr val="F26B43"/>
          </p15:clr>
        </p15:guide>
        <p15:guide id="11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LfXpRkVZaI" TargetMode="External"/><Relationship Id="rId2" Type="http://schemas.openxmlformats.org/officeDocument/2006/relationships/hyperlink" Target="https://en.wikipedia.org/wiki/Cynefin_framework" TargetMode="Externa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ww.ted.com/talks/carol_dweck_the_power_of_believing_that_you_can_improve?language=sv" TargetMode="External"/><Relationship Id="rId4" Type="http://schemas.openxmlformats.org/officeDocument/2006/relationships/hyperlink" Target="https://www.youtube.com/watch?v=7m8pmdG3bmc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60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4.googleusercontent.com/r5wt9u71eU-e9GUi5i-iANXapGQP4rW93-rnGJCrA8EtwweNzUcoxFDk8ekg5q4go1dx686ipAU1-KGr0wPoBsRIa_Tbgk10nkD54LIDrUZjQS62etqeY3sG9C0fWPiunNX_LQPjG1Y">
            <a:extLst>
              <a:ext uri="{FF2B5EF4-FFF2-40B4-BE49-F238E27FC236}">
                <a16:creationId xmlns:a16="http://schemas.microsoft.com/office/drawing/2014/main" id="{BE9F49BC-56D1-40EC-85CD-D8D538B169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165" y="1481138"/>
            <a:ext cx="7579472" cy="46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3A39441-5051-40A7-984E-23E55E6B709F}"/>
              </a:ext>
            </a:extLst>
          </p:cNvPr>
          <p:cNvSpPr txBox="1"/>
          <p:nvPr/>
        </p:nvSpPr>
        <p:spPr>
          <a:xfrm>
            <a:off x="2020426" y="6161789"/>
            <a:ext cx="2019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Källa: Tomas Björkman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3392E23-8446-43EA-8246-5242F726AEDF}"/>
              </a:ext>
            </a:extLst>
          </p:cNvPr>
          <p:cNvSpPr txBox="1"/>
          <p:nvPr/>
        </p:nvSpPr>
        <p:spPr>
          <a:xfrm>
            <a:off x="706368" y="603934"/>
            <a:ext cx="10910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Om vi vill ha en systemförändring, behöver vi nya mindset!</a:t>
            </a:r>
          </a:p>
        </p:txBody>
      </p:sp>
    </p:spTree>
    <p:extLst>
      <p:ext uri="{BB962C8B-B14F-4D97-AF65-F5344CB8AC3E}">
        <p14:creationId xmlns:p14="http://schemas.microsoft.com/office/powerpoint/2010/main" val="65432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F2CD50D-0B45-46BB-8CA5-D58FEBAB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1072" y="1853289"/>
            <a:ext cx="4008552" cy="40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856A10BA-0977-473C-B129-890648E573C1}"/>
              </a:ext>
            </a:extLst>
          </p:cNvPr>
          <p:cNvSpPr txBox="1"/>
          <p:nvPr/>
        </p:nvSpPr>
        <p:spPr>
          <a:xfrm>
            <a:off x="2350867" y="3171118"/>
            <a:ext cx="1906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Hur är det att vara du just nu</a:t>
            </a:r>
            <a:r>
              <a:rPr lang="sv-SE" sz="2400" dirty="0"/>
              <a:t>?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CD1E2D0-C259-4802-B6DF-D3B195D7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01" y="2165096"/>
            <a:ext cx="5224662" cy="391658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B30C90F-76B4-4243-A75C-1F5D180CCC40}"/>
              </a:ext>
            </a:extLst>
          </p:cNvPr>
          <p:cNvSpPr txBox="1"/>
          <p:nvPr/>
        </p:nvSpPr>
        <p:spPr>
          <a:xfrm>
            <a:off x="1235124" y="1034393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Incheckning</a:t>
            </a:r>
          </a:p>
        </p:txBody>
      </p:sp>
    </p:spTree>
    <p:extLst>
      <p:ext uri="{BB962C8B-B14F-4D97-AF65-F5344CB8AC3E}">
        <p14:creationId xmlns:p14="http://schemas.microsoft.com/office/powerpoint/2010/main" val="161630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536D983-2B03-4D4E-A296-A346832FB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84797"/>
            <a:ext cx="10454640" cy="5880735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92515BBB-B589-4354-A202-D231A4257C84}"/>
              </a:ext>
            </a:extLst>
          </p:cNvPr>
          <p:cNvSpPr txBox="1">
            <a:spLocks/>
          </p:cNvSpPr>
          <p:nvPr/>
        </p:nvSpPr>
        <p:spPr>
          <a:xfrm>
            <a:off x="2425640" y="2048059"/>
            <a:ext cx="6974959" cy="276188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>
                <a:latin typeface="Maja På Näset" pitchFamily="2" charset="0"/>
              </a:rPr>
              <a:t>Komplexitet</a:t>
            </a:r>
          </a:p>
        </p:txBody>
      </p:sp>
    </p:spTree>
    <p:extLst>
      <p:ext uri="{BB962C8B-B14F-4D97-AF65-F5344CB8AC3E}">
        <p14:creationId xmlns:p14="http://schemas.microsoft.com/office/powerpoint/2010/main" val="31657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53041C5-5145-4C45-A777-BDD6FB4C8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36" y="4923737"/>
            <a:ext cx="1818681" cy="1778000"/>
          </a:xfrm>
          <a:prstGeom prst="rect">
            <a:avLst/>
          </a:prstGeom>
        </p:spPr>
      </p:pic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5CA821FB-9F23-4956-BA85-7E2E15495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524" r="18068" b="33478"/>
          <a:stretch/>
        </p:blipFill>
        <p:spPr>
          <a:xfrm>
            <a:off x="2841795" y="1348655"/>
            <a:ext cx="6387930" cy="479683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30A7394-3DE6-4FFA-9541-F5B2ADB736B5}"/>
              </a:ext>
            </a:extLst>
          </p:cNvPr>
          <p:cNvSpPr txBox="1"/>
          <p:nvPr/>
        </p:nvSpPr>
        <p:spPr>
          <a:xfrm>
            <a:off x="3649981" y="4632871"/>
            <a:ext cx="845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Enkla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429BD5B-95AC-4996-803B-A7E5B8FD2F72}"/>
              </a:ext>
            </a:extLst>
          </p:cNvPr>
          <p:cNvSpPr txBox="1"/>
          <p:nvPr/>
        </p:nvSpPr>
        <p:spPr>
          <a:xfrm>
            <a:off x="7810500" y="2503741"/>
            <a:ext cx="7409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Kaos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856C32F-8EE5-405B-A860-B59B9DABF39D}"/>
              </a:ext>
            </a:extLst>
          </p:cNvPr>
          <p:cNvSpPr txBox="1"/>
          <p:nvPr/>
        </p:nvSpPr>
        <p:spPr>
          <a:xfrm>
            <a:off x="5086350" y="3429000"/>
            <a:ext cx="14859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Komplexa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2E9C87C-7729-4CFB-B8BF-869C3E4AA741}"/>
              </a:ext>
            </a:extLst>
          </p:cNvPr>
          <p:cNvSpPr txBox="1"/>
          <p:nvPr/>
        </p:nvSpPr>
        <p:spPr>
          <a:xfrm>
            <a:off x="7494071" y="5783535"/>
            <a:ext cx="18437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Förutsägbarhet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48C8A45-D99C-4E75-BC6F-9A2EFCED0D88}"/>
              </a:ext>
            </a:extLst>
          </p:cNvPr>
          <p:cNvSpPr txBox="1"/>
          <p:nvPr/>
        </p:nvSpPr>
        <p:spPr>
          <a:xfrm>
            <a:off x="2308636" y="1904854"/>
            <a:ext cx="10663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Samsyn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8A8DE22-C999-4698-B99E-E08DF938664C}"/>
              </a:ext>
            </a:extLst>
          </p:cNvPr>
          <p:cNvSpPr txBox="1"/>
          <p:nvPr/>
        </p:nvSpPr>
        <p:spPr>
          <a:xfrm>
            <a:off x="1010845" y="792403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Komplexitet</a:t>
            </a:r>
          </a:p>
        </p:txBody>
      </p:sp>
    </p:spTree>
    <p:extLst>
      <p:ext uri="{BB962C8B-B14F-4D97-AF65-F5344CB8AC3E}">
        <p14:creationId xmlns:p14="http://schemas.microsoft.com/office/powerpoint/2010/main" val="454420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CB2D0B84-347D-403C-B491-47A62CB36B8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970172" y="2014945"/>
            <a:ext cx="5027751" cy="2828110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44AF226-DF6C-4467-AA84-0A40065F3CA9}"/>
              </a:ext>
            </a:extLst>
          </p:cNvPr>
          <p:cNvSpPr txBox="1"/>
          <p:nvPr/>
        </p:nvSpPr>
        <p:spPr>
          <a:xfrm>
            <a:off x="753902" y="811110"/>
            <a:ext cx="10112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När världen förändras behöver vi nya sätt att lyssna på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8D005A2-D6DB-4031-8072-B85F36574C14}"/>
              </a:ext>
            </a:extLst>
          </p:cNvPr>
          <p:cNvSpPr txBox="1"/>
          <p:nvPr/>
        </p:nvSpPr>
        <p:spPr>
          <a:xfrm>
            <a:off x="6355537" y="2190199"/>
            <a:ext cx="4585365" cy="30931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För att leda i komplexitet behöver vi förstå andras perspektiv.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Vi ska hjälpa människor och bygga atmosfärer som inkluderar människor.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Här är lyssnandet jätteviktigt!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Lyssnande lägger grunden för innovation, dialog och att bygga team.</a:t>
            </a:r>
          </a:p>
        </p:txBody>
      </p:sp>
    </p:spTree>
    <p:extLst>
      <p:ext uri="{BB962C8B-B14F-4D97-AF65-F5344CB8AC3E}">
        <p14:creationId xmlns:p14="http://schemas.microsoft.com/office/powerpoint/2010/main" val="339144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8D3233-E07D-4F26-8EB9-8C092EA9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Att vara sårbar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008F6E-19F0-4998-9EBF-971477927B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5173" y="1549400"/>
            <a:ext cx="4656000" cy="4943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Det yttersta beviset på mod.</a:t>
            </a:r>
          </a:p>
          <a:p>
            <a:pPr marL="0" indent="0">
              <a:buNone/>
            </a:pPr>
            <a:r>
              <a:rPr lang="sv-SE" dirty="0"/>
              <a:t>Träna på att säga:</a:t>
            </a:r>
          </a:p>
          <a:p>
            <a:pPr marL="0" indent="0">
              <a:buNone/>
            </a:pPr>
            <a:r>
              <a:rPr lang="sv-SE" dirty="0"/>
              <a:t>-jag är osäker, jag kan ha fel…</a:t>
            </a:r>
            <a:endParaRPr lang="sv-SE" sz="32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FE05589-5956-4120-9666-CCB589AE1A8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49" y="1276351"/>
            <a:ext cx="5792627" cy="43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8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6ED39480-DA49-451C-A2E4-F3C1FD8ED2A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186753" y="2041951"/>
            <a:ext cx="5032618" cy="2774098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6F9FA37-298D-4889-A39F-8039F3BE0DA1}"/>
              </a:ext>
            </a:extLst>
          </p:cNvPr>
          <p:cNvSpPr txBox="1"/>
          <p:nvPr/>
        </p:nvSpPr>
        <p:spPr>
          <a:xfrm>
            <a:off x="1010845" y="838272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Att vara i samtal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5C4DB8E-1DA8-40E4-B935-FD4BD1C6CC90}"/>
              </a:ext>
            </a:extLst>
          </p:cNvPr>
          <p:cNvSpPr txBox="1"/>
          <p:nvPr/>
        </p:nvSpPr>
        <p:spPr>
          <a:xfrm>
            <a:off x="1092422" y="2127511"/>
            <a:ext cx="5003578" cy="25391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Något jag åstadkommit som jag är stolt över?(inte barnen)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När allt gick åt skogen trots bästa intentioner?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I minut reflektion för mig själv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2 minuter/person att berätta</a:t>
            </a:r>
          </a:p>
        </p:txBody>
      </p:sp>
    </p:spTree>
    <p:extLst>
      <p:ext uri="{BB962C8B-B14F-4D97-AF65-F5344CB8AC3E}">
        <p14:creationId xmlns:p14="http://schemas.microsoft.com/office/powerpoint/2010/main" val="3667173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536D983-2B03-4D4E-A296-A346832FB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488632"/>
            <a:ext cx="10454640" cy="5880735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92515BBB-B589-4354-A202-D231A4257C84}"/>
              </a:ext>
            </a:extLst>
          </p:cNvPr>
          <p:cNvSpPr txBox="1">
            <a:spLocks/>
          </p:cNvSpPr>
          <p:nvPr/>
        </p:nvSpPr>
        <p:spPr>
          <a:xfrm>
            <a:off x="2836531" y="1939167"/>
            <a:ext cx="6974959" cy="276188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>
                <a:latin typeface="Maja På Näset" pitchFamily="2" charset="0"/>
              </a:rPr>
              <a:t>Förmåga till lyssnande</a:t>
            </a:r>
          </a:p>
        </p:txBody>
      </p:sp>
    </p:spTree>
    <p:extLst>
      <p:ext uri="{BB962C8B-B14F-4D97-AF65-F5344CB8AC3E}">
        <p14:creationId xmlns:p14="http://schemas.microsoft.com/office/powerpoint/2010/main" val="2385355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866F0B11-1173-4C90-8C8F-1FB207F093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50195" y="1520567"/>
            <a:ext cx="6174415" cy="4628551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E406941-64F3-4CD7-99D0-7F95CEB3D75D}"/>
              </a:ext>
            </a:extLst>
          </p:cNvPr>
          <p:cNvSpPr txBox="1"/>
          <p:nvPr/>
        </p:nvSpPr>
        <p:spPr>
          <a:xfrm>
            <a:off x="930860" y="1081544"/>
            <a:ext cx="10339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När världen förändras behöver vi nya sätt att lyssna på?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01B0BAC-73D3-4018-828A-3EB89C2981C3}"/>
              </a:ext>
            </a:extLst>
          </p:cNvPr>
          <p:cNvSpPr txBox="1"/>
          <p:nvPr/>
        </p:nvSpPr>
        <p:spPr>
          <a:xfrm>
            <a:off x="1090348" y="2221637"/>
            <a:ext cx="5544368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Att lyssna är den viktigaste förmågan av alla.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Du behöver kunna lyssna på olika nivåer, inte bara på orden utan även på hur en person är, deras känslor och förhållningssätt.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Du behöver lyssna så att någon känner sig hörd.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Aktivt lyssnande bygger på intresse för personen och hens berättelse.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Att lyssna är en aktiv process som innebär ständiga val.</a:t>
            </a:r>
          </a:p>
        </p:txBody>
      </p:sp>
    </p:spTree>
    <p:extLst>
      <p:ext uri="{BB962C8B-B14F-4D97-AF65-F5344CB8AC3E}">
        <p14:creationId xmlns:p14="http://schemas.microsoft.com/office/powerpoint/2010/main" val="344176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1505D47-577D-4E3C-B559-3B15DD11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148" y="1418671"/>
            <a:ext cx="5128389" cy="402065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44FBC06-5395-496E-9124-AA541031BED4}"/>
              </a:ext>
            </a:extLst>
          </p:cNvPr>
          <p:cNvSpPr txBox="1"/>
          <p:nvPr/>
        </p:nvSpPr>
        <p:spPr>
          <a:xfrm>
            <a:off x="930860" y="1081544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Möten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776177C-9210-495B-A158-455C87CA6396}"/>
              </a:ext>
            </a:extLst>
          </p:cNvPr>
          <p:cNvSpPr txBox="1"/>
          <p:nvPr/>
        </p:nvSpPr>
        <p:spPr>
          <a:xfrm>
            <a:off x="930860" y="2259059"/>
            <a:ext cx="4991475" cy="256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0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Varje möte innebär en möjlighet att lära oss av och om varandra och att skapa en gemensam förståelse.</a:t>
            </a:r>
          </a:p>
          <a:p>
            <a:pPr>
              <a:spcAft>
                <a:spcPts val="10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I varje möte finns möjlighet till förändring.  Därför behöver vi bjuda in till en dialog där vi kan ta tillvara allas gemensamma resurser. </a:t>
            </a:r>
          </a:p>
          <a:p>
            <a:pPr>
              <a:spcAft>
                <a:spcPts val="1000"/>
              </a:spcAft>
              <a:buClr>
                <a:srgbClr val="00A9A7"/>
              </a:buClr>
            </a:pP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Mötet förutsätter ett ömsesidigt förtroende och en medvetenhet. </a:t>
            </a:r>
          </a:p>
        </p:txBody>
      </p:sp>
    </p:spTree>
    <p:extLst>
      <p:ext uri="{BB962C8B-B14F-4D97-AF65-F5344CB8AC3E}">
        <p14:creationId xmlns:p14="http://schemas.microsoft.com/office/powerpoint/2010/main" val="173587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0660" y="640729"/>
            <a:ext cx="1039798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0" dirty="0">
                <a:latin typeface="Helvetica" panose="020B0604020202020204" pitchFamily="34" charset="0"/>
                <a:cs typeface="Helvetica" panose="020B0604020202020204" pitchFamily="34" charset="0"/>
              </a:rPr>
              <a:t>Förändringsledning</a:t>
            </a:r>
            <a:br>
              <a:rPr lang="en-US" sz="32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Pia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en-US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onsson, Inera</a:t>
            </a:r>
            <a:endParaRPr lang="en-US" sz="32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Platshållare för innehåll 4">
            <a:extLst>
              <a:ext uri="{FF2B5EF4-FFF2-40B4-BE49-F238E27FC236}">
                <a16:creationId xmlns:a16="http://schemas.microsoft.com/office/drawing/2014/main" id="{B3F3F23A-DF2D-4529-A439-28FBFD028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17522" y="1526711"/>
            <a:ext cx="4656138" cy="349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144DD6A-11ED-4C34-8371-DB55FF36D9A9}"/>
              </a:ext>
            </a:extLst>
          </p:cNvPr>
          <p:cNvSpPr txBox="1"/>
          <p:nvPr/>
        </p:nvSpPr>
        <p:spPr>
          <a:xfrm>
            <a:off x="818339" y="2693397"/>
            <a:ext cx="5502947" cy="20159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Syfte</a:t>
            </a: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: hur man kan frigöra engagemang och förmåga hos individer och organisation.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Mål</a:t>
            </a: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: att kunna använda  kunskaper om förändringsledning på hemmaplan,  samtidigt som du utvecklar ditt förhållningssätt.</a:t>
            </a:r>
          </a:p>
        </p:txBody>
      </p:sp>
    </p:spTree>
    <p:extLst>
      <p:ext uri="{BB962C8B-B14F-4D97-AF65-F5344CB8AC3E}">
        <p14:creationId xmlns:p14="http://schemas.microsoft.com/office/powerpoint/2010/main" val="659769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44FBC06-5395-496E-9124-AA541031BED4}"/>
              </a:ext>
            </a:extLst>
          </p:cNvPr>
          <p:cNvSpPr txBox="1"/>
          <p:nvPr/>
        </p:nvSpPr>
        <p:spPr>
          <a:xfrm>
            <a:off x="930860" y="1081544"/>
            <a:ext cx="4495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Lyssnandets fyra nivåer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488DD9C8-E8C1-4696-9ABD-0617A10DDAD6}"/>
              </a:ext>
            </a:extLst>
          </p:cNvPr>
          <p:cNvSpPr txBox="1"/>
          <p:nvPr/>
        </p:nvSpPr>
        <p:spPr>
          <a:xfrm>
            <a:off x="9507431" y="496769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Downloading</a:t>
            </a:r>
            <a:endParaRPr lang="sv-SE" sz="1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Gamla mönster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C05D4F6B-7982-4F23-85E2-7644D82E7415}"/>
              </a:ext>
            </a:extLst>
          </p:cNvPr>
          <p:cNvSpPr txBox="1"/>
          <p:nvPr/>
        </p:nvSpPr>
        <p:spPr>
          <a:xfrm>
            <a:off x="9560635" y="2183748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Faktabaserat lyssnande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Öppet sinne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6A0D68F-EE96-4CE7-93C5-8B6C2E18E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2174" t="41304" r="20761" b="37826"/>
          <a:stretch/>
        </p:blipFill>
        <p:spPr>
          <a:xfrm rot="5400000">
            <a:off x="5639111" y="2292143"/>
            <a:ext cx="5798510" cy="1938130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98CD2530-D90F-4305-A1F1-6539DFE83C9A}"/>
              </a:ext>
            </a:extLst>
          </p:cNvPr>
          <p:cNvSpPr txBox="1"/>
          <p:nvPr/>
        </p:nvSpPr>
        <p:spPr>
          <a:xfrm>
            <a:off x="9632464" y="390150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Empatiskt lyssnande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Öppet hjärta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557DF46C-EE2D-4E77-B482-70B6F5AA26D2}"/>
              </a:ext>
            </a:extLst>
          </p:cNvPr>
          <p:cNvSpPr txBox="1"/>
          <p:nvPr/>
        </p:nvSpPr>
        <p:spPr>
          <a:xfrm>
            <a:off x="9794051" y="5338101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Generativt lyssnande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Viljan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EDFD0F54-5F0F-44A8-9B18-E7182B83CBDA}"/>
              </a:ext>
            </a:extLst>
          </p:cNvPr>
          <p:cNvCxnSpPr>
            <a:cxnSpLocks/>
          </p:cNvCxnSpPr>
          <p:nvPr/>
        </p:nvCxnSpPr>
        <p:spPr>
          <a:xfrm flipV="1">
            <a:off x="7822101" y="885827"/>
            <a:ext cx="578949" cy="195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AAB9FF1D-C98C-422C-8285-3F94323B0ABD}"/>
              </a:ext>
            </a:extLst>
          </p:cNvPr>
          <p:cNvSpPr txBox="1"/>
          <p:nvPr/>
        </p:nvSpPr>
        <p:spPr>
          <a:xfrm>
            <a:off x="6162675" y="885826"/>
            <a:ext cx="165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Platsen från där jag lyssnar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AF3C446-FE54-4A06-959C-07CCA385FEA3}"/>
              </a:ext>
            </a:extLst>
          </p:cNvPr>
          <p:cNvSpPr txBox="1"/>
          <p:nvPr/>
        </p:nvSpPr>
        <p:spPr>
          <a:xfrm>
            <a:off x="456077" y="6160463"/>
            <a:ext cx="2787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Källa: Otto </a:t>
            </a:r>
            <a:r>
              <a:rPr lang="sv-SE" sz="16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Sharmer</a:t>
            </a:r>
            <a:endParaRPr lang="sv-SE" sz="16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593E7162-EA86-49FB-8310-C781214BE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09" y="2647199"/>
            <a:ext cx="3242830" cy="182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B06B5584-4DC9-4575-B86A-9A2D0B6D148B}"/>
              </a:ext>
            </a:extLst>
          </p:cNvPr>
          <p:cNvPicPr>
            <a:picLocks noGrp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69" y="1617062"/>
            <a:ext cx="5862257" cy="44765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50B58E2-D44D-41E5-82D5-0A94A5A1DBD0}"/>
              </a:ext>
            </a:extLst>
          </p:cNvPr>
          <p:cNvSpPr txBox="1"/>
          <p:nvPr/>
        </p:nvSpPr>
        <p:spPr>
          <a:xfrm>
            <a:off x="930860" y="1081544"/>
            <a:ext cx="2811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Lyssnarövning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51F7CB3-52CE-4B34-8093-32CC038DF25C}"/>
              </a:ext>
            </a:extLst>
          </p:cNvPr>
          <p:cNvSpPr txBox="1"/>
          <p:nvPr/>
        </p:nvSpPr>
        <p:spPr>
          <a:xfrm>
            <a:off x="1054306" y="1998907"/>
            <a:ext cx="4268586" cy="3862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En är A och en är B.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Ta 2 minuter och tänk över följande påståenden: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Brukar jag avbryta människor och föra över samtalet till mig själv?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Är jag angelägen om att ge goda råd?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A berättar för B som lyssnar utan att avbryta – 2 minuter.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Nu är det B:s tur att berätta och A lyssnar utan att avbryta – 2 minuter.</a:t>
            </a:r>
          </a:p>
        </p:txBody>
      </p:sp>
    </p:spTree>
    <p:extLst>
      <p:ext uri="{BB962C8B-B14F-4D97-AF65-F5344CB8AC3E}">
        <p14:creationId xmlns:p14="http://schemas.microsoft.com/office/powerpoint/2010/main" val="3794374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0AE06B4-F88D-482A-9956-E335F0AFC3D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676629" y="1373931"/>
            <a:ext cx="5686032" cy="4262442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92C4762-8638-461E-90FD-8BF114BD1A5A}"/>
              </a:ext>
            </a:extLst>
          </p:cNvPr>
          <p:cNvSpPr txBox="1"/>
          <p:nvPr/>
        </p:nvSpPr>
        <p:spPr>
          <a:xfrm>
            <a:off x="930860" y="1081544"/>
            <a:ext cx="3137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Varför lyssnare?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FE92E47-3D9C-4502-B532-C3D665489763}"/>
              </a:ext>
            </a:extLst>
          </p:cNvPr>
          <p:cNvSpPr txBox="1"/>
          <p:nvPr/>
        </p:nvSpPr>
        <p:spPr>
          <a:xfrm>
            <a:off x="930859" y="2160082"/>
            <a:ext cx="5406145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Det är en ledaregenskap att verkligen kunna lyssna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Det bygger relationer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Du får en chans att lära dig saker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Du kan få oväntade effekter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När initiativen inte får den effekt du önskar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När jag lyssnar har jag möjlighet att förstå och möjlighet att bli förändrad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Grunden i alla innovationsteorier</a:t>
            </a:r>
          </a:p>
        </p:txBody>
      </p:sp>
    </p:spTree>
    <p:extLst>
      <p:ext uri="{BB962C8B-B14F-4D97-AF65-F5344CB8AC3E}">
        <p14:creationId xmlns:p14="http://schemas.microsoft.com/office/powerpoint/2010/main" val="416655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536D983-2B03-4D4E-A296-A346832FB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75272"/>
            <a:ext cx="10454640" cy="5880735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92515BBB-B589-4354-A202-D231A4257C84}"/>
              </a:ext>
            </a:extLst>
          </p:cNvPr>
          <p:cNvSpPr txBox="1">
            <a:spLocks/>
          </p:cNvSpPr>
          <p:nvPr/>
        </p:nvSpPr>
        <p:spPr>
          <a:xfrm>
            <a:off x="2425640" y="2048059"/>
            <a:ext cx="6974959" cy="276188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>
                <a:latin typeface="Maja På Näset" pitchFamily="2" charset="0"/>
              </a:rPr>
              <a:t>Kultur</a:t>
            </a:r>
          </a:p>
        </p:txBody>
      </p:sp>
    </p:spTree>
    <p:extLst>
      <p:ext uri="{BB962C8B-B14F-4D97-AF65-F5344CB8AC3E}">
        <p14:creationId xmlns:p14="http://schemas.microsoft.com/office/powerpoint/2010/main" val="3693556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BA2DF758-950F-4A4A-AA61-C3FB5B4C011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67402" y="48619"/>
            <a:ext cx="9609137" cy="6760762"/>
          </a:xfrm>
        </p:spPr>
      </p:pic>
    </p:spTree>
    <p:extLst>
      <p:ext uri="{BB962C8B-B14F-4D97-AF65-F5344CB8AC3E}">
        <p14:creationId xmlns:p14="http://schemas.microsoft.com/office/powerpoint/2010/main" val="390712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dresultat för isberg">
            <a:extLst>
              <a:ext uri="{FF2B5EF4-FFF2-40B4-BE49-F238E27FC236}">
                <a16:creationId xmlns:a16="http://schemas.microsoft.com/office/drawing/2014/main" id="{DD85C128-CA17-4E94-9893-CCCB8447A1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6" y="726997"/>
            <a:ext cx="5724525" cy="56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A62EAFC-9217-4119-8024-0D31E195A042}"/>
              </a:ext>
            </a:extLst>
          </p:cNvPr>
          <p:cNvSpPr txBox="1"/>
          <p:nvPr/>
        </p:nvSpPr>
        <p:spPr>
          <a:xfrm>
            <a:off x="2709863" y="2302070"/>
            <a:ext cx="194796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Konkreta uttryck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A85A5D6-CCBE-4419-B338-CD7E863C703B}"/>
              </a:ext>
            </a:extLst>
          </p:cNvPr>
          <p:cNvSpPr txBox="1"/>
          <p:nvPr/>
        </p:nvSpPr>
        <p:spPr>
          <a:xfrm>
            <a:off x="2709863" y="4082539"/>
            <a:ext cx="32335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Grundläggande antaganden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051B3A6-988E-496B-957D-FA41204C6568}"/>
              </a:ext>
            </a:extLst>
          </p:cNvPr>
          <p:cNvSpPr txBox="1"/>
          <p:nvPr/>
        </p:nvSpPr>
        <p:spPr>
          <a:xfrm>
            <a:off x="2709863" y="5191125"/>
            <a:ext cx="14638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Värderingar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67DC028-554D-45E6-85CB-7753E65F16C8}"/>
              </a:ext>
            </a:extLst>
          </p:cNvPr>
          <p:cNvCxnSpPr>
            <a:cxnSpLocks/>
          </p:cNvCxnSpPr>
          <p:nvPr/>
        </p:nvCxnSpPr>
        <p:spPr>
          <a:xfrm flipV="1">
            <a:off x="8020050" y="2476500"/>
            <a:ext cx="866775" cy="17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74734BA0-8923-4871-8295-F75CB5DC0B8E}"/>
              </a:ext>
            </a:extLst>
          </p:cNvPr>
          <p:cNvCxnSpPr>
            <a:cxnSpLocks/>
          </p:cNvCxnSpPr>
          <p:nvPr/>
        </p:nvCxnSpPr>
        <p:spPr>
          <a:xfrm flipV="1">
            <a:off x="8020049" y="4648200"/>
            <a:ext cx="866775" cy="17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96A6D985-7FDE-4BB2-8450-22BFC3A88F48}"/>
              </a:ext>
            </a:extLst>
          </p:cNvPr>
          <p:cNvSpPr txBox="1"/>
          <p:nvPr/>
        </p:nvSpPr>
        <p:spPr>
          <a:xfrm>
            <a:off x="8886825" y="2261660"/>
            <a:ext cx="9172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Synligt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7B0B58B-9DA5-4B5B-B0F6-444E3DF1F9AC}"/>
              </a:ext>
            </a:extLst>
          </p:cNvPr>
          <p:cNvSpPr txBox="1"/>
          <p:nvPr/>
        </p:nvSpPr>
        <p:spPr>
          <a:xfrm>
            <a:off x="8886825" y="4455839"/>
            <a:ext cx="10663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Osynligt</a:t>
            </a:r>
          </a:p>
        </p:txBody>
      </p:sp>
    </p:spTree>
    <p:extLst>
      <p:ext uri="{BB962C8B-B14F-4D97-AF65-F5344CB8AC3E}">
        <p14:creationId xmlns:p14="http://schemas.microsoft.com/office/powerpoint/2010/main" val="143877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BD32B406-969C-4391-807B-F8CA14657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03" y="2022307"/>
            <a:ext cx="5181600" cy="228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4400" dirty="0">
                <a:latin typeface="Helvetica" panose="020B0604020202020204" pitchFamily="34" charset="0"/>
                <a:cs typeface="Helvetica" panose="020B0604020202020204" pitchFamily="34" charset="0"/>
              </a:rPr>
              <a:t>CULTURE EATS STRATEGY FOR BREAKFAST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E8952E4-8EA7-4276-AD09-5A0F8B48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113" y="17653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65" name="Rectangle 52">
            <a:extLst>
              <a:ext uri="{FF2B5EF4-FFF2-40B4-BE49-F238E27FC236}">
                <a16:creationId xmlns:a16="http://schemas.microsoft.com/office/drawing/2014/main" id="{51356347-BD50-4ACC-BCEA-10CF7926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113" y="17653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16" name="Rectangle 166">
            <a:extLst>
              <a:ext uri="{FF2B5EF4-FFF2-40B4-BE49-F238E27FC236}">
                <a16:creationId xmlns:a16="http://schemas.microsoft.com/office/drawing/2014/main" id="{4A3FAD7C-D941-440C-9F6C-7CE12B80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4113" y="17653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70" name="Platshållare för innehåll 168">
            <a:extLst>
              <a:ext uri="{FF2B5EF4-FFF2-40B4-BE49-F238E27FC236}">
                <a16:creationId xmlns:a16="http://schemas.microsoft.com/office/drawing/2014/main" id="{5E2C572C-9777-4DA7-AB6D-106DD131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078" y="1305858"/>
            <a:ext cx="1627829" cy="2171499"/>
          </a:xfrm>
          <a:prstGeom prst="rect">
            <a:avLst/>
          </a:prstGeom>
        </p:spPr>
      </p:pic>
      <p:pic>
        <p:nvPicPr>
          <p:cNvPr id="171" name="Platshållare för innehåll 168">
            <a:extLst>
              <a:ext uri="{FF2B5EF4-FFF2-40B4-BE49-F238E27FC236}">
                <a16:creationId xmlns:a16="http://schemas.microsoft.com/office/drawing/2014/main" id="{8890B2AF-B5EF-416E-BAA6-1C8752289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277" y="1616021"/>
            <a:ext cx="1307212" cy="1743801"/>
          </a:xfrm>
          <a:prstGeom prst="rect">
            <a:avLst/>
          </a:prstGeom>
        </p:spPr>
      </p:pic>
      <p:pic>
        <p:nvPicPr>
          <p:cNvPr id="172" name="Platshållare för innehåll 168">
            <a:extLst>
              <a:ext uri="{FF2B5EF4-FFF2-40B4-BE49-F238E27FC236}">
                <a16:creationId xmlns:a16="http://schemas.microsoft.com/office/drawing/2014/main" id="{87CF5CF6-0863-441B-9DE8-72B04F03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651" y="1312972"/>
            <a:ext cx="1389762" cy="1853922"/>
          </a:xfrm>
          <a:prstGeom prst="rect">
            <a:avLst/>
          </a:prstGeom>
        </p:spPr>
      </p:pic>
      <p:pic>
        <p:nvPicPr>
          <p:cNvPr id="173" name="Platshållare för innehåll 168">
            <a:extLst>
              <a:ext uri="{FF2B5EF4-FFF2-40B4-BE49-F238E27FC236}">
                <a16:creationId xmlns:a16="http://schemas.microsoft.com/office/drawing/2014/main" id="{C843F7C7-91C2-4F2C-96C0-BEB6A8E2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931" y="2378384"/>
            <a:ext cx="1982082" cy="2644068"/>
          </a:xfrm>
          <a:prstGeom prst="rect">
            <a:avLst/>
          </a:prstGeom>
        </p:spPr>
      </p:pic>
      <p:pic>
        <p:nvPicPr>
          <p:cNvPr id="174" name="Platshållare för innehåll 168">
            <a:extLst>
              <a:ext uri="{FF2B5EF4-FFF2-40B4-BE49-F238E27FC236}">
                <a16:creationId xmlns:a16="http://schemas.microsoft.com/office/drawing/2014/main" id="{E392DC42-0212-4F34-82B1-FEF46539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971" y="2734375"/>
            <a:ext cx="1561681" cy="2083259"/>
          </a:xfrm>
          <a:prstGeom prst="rect">
            <a:avLst/>
          </a:prstGeom>
        </p:spPr>
      </p:pic>
      <p:pic>
        <p:nvPicPr>
          <p:cNvPr id="169" name="Platshållare för innehåll 168">
            <a:extLst>
              <a:ext uri="{FF2B5EF4-FFF2-40B4-BE49-F238E27FC236}">
                <a16:creationId xmlns:a16="http://schemas.microsoft.com/office/drawing/2014/main" id="{B5222F1E-3010-42FC-BC05-A410B252D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2785" y="3955451"/>
            <a:ext cx="1659295" cy="2213475"/>
          </a:xfrm>
        </p:spPr>
      </p:pic>
      <p:pic>
        <p:nvPicPr>
          <p:cNvPr id="175" name="Platshållare för innehåll 168">
            <a:extLst>
              <a:ext uri="{FF2B5EF4-FFF2-40B4-BE49-F238E27FC236}">
                <a16:creationId xmlns:a16="http://schemas.microsoft.com/office/drawing/2014/main" id="{7309F0F0-1376-47E9-BE36-64DE60A1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998" y="3166894"/>
            <a:ext cx="1995015" cy="26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B65C4E-BCEE-410C-ABAA-3504BAED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Vad</a:t>
            </a:r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är specifikt i din kultur?</a:t>
            </a:r>
            <a:endParaRPr lang="sv-S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EB2844DA-BC3C-4F9E-8AFD-6A2920A3A0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800" y="2059142"/>
            <a:ext cx="5181600" cy="3884303"/>
          </a:xfrm>
        </p:spPr>
      </p:pic>
    </p:spTree>
    <p:extLst>
      <p:ext uri="{BB962C8B-B14F-4D97-AF65-F5344CB8AC3E}">
        <p14:creationId xmlns:p14="http://schemas.microsoft.com/office/powerpoint/2010/main" val="1676125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>
            <a:extLst>
              <a:ext uri="{FF2B5EF4-FFF2-40B4-BE49-F238E27FC236}">
                <a16:creationId xmlns:a16="http://schemas.microsoft.com/office/drawing/2014/main" id="{4FBFD169-D44A-4B73-A084-E8D09FC593AB}"/>
              </a:ext>
            </a:extLst>
          </p:cNvPr>
          <p:cNvSpPr txBox="1"/>
          <p:nvPr/>
        </p:nvSpPr>
        <p:spPr>
          <a:xfrm>
            <a:off x="1815771" y="2662680"/>
            <a:ext cx="127150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Hierarkisk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B9EA876-3B02-441A-9D5F-E0F140C43316}"/>
              </a:ext>
            </a:extLst>
          </p:cNvPr>
          <p:cNvSpPr txBox="1"/>
          <p:nvPr/>
        </p:nvSpPr>
        <p:spPr>
          <a:xfrm>
            <a:off x="1745164" y="4216149"/>
            <a:ext cx="13917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Byråkratisk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BBAD9CB-55C2-4F6B-971A-A43D8A6C5392}"/>
              </a:ext>
            </a:extLst>
          </p:cNvPr>
          <p:cNvSpPr txBox="1"/>
          <p:nvPr/>
        </p:nvSpPr>
        <p:spPr>
          <a:xfrm>
            <a:off x="3627326" y="2643098"/>
            <a:ext cx="136928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Challenger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F2701C9B-C95B-40F6-BD1B-0CEB7A293D12}"/>
              </a:ext>
            </a:extLst>
          </p:cNvPr>
          <p:cNvSpPr txBox="1"/>
          <p:nvPr/>
        </p:nvSpPr>
        <p:spPr>
          <a:xfrm>
            <a:off x="3674303" y="4233339"/>
            <a:ext cx="21258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Startup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E7D63D54-C76E-4F88-BD69-9AF27C5A2B31}"/>
              </a:ext>
            </a:extLst>
          </p:cNvPr>
          <p:cNvSpPr txBox="1"/>
          <p:nvPr/>
        </p:nvSpPr>
        <p:spPr>
          <a:xfrm>
            <a:off x="2823744" y="5577596"/>
            <a:ext cx="14681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Initiativ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0E66F359-9EB2-4D31-9452-6D37C4C0482C}"/>
              </a:ext>
            </a:extLst>
          </p:cNvPr>
          <p:cNvSpPr txBox="1"/>
          <p:nvPr/>
        </p:nvSpPr>
        <p:spPr>
          <a:xfrm rot="5400000" flipH="1" flipV="1">
            <a:off x="408087" y="3417916"/>
            <a:ext cx="11847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Disciplin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2F119A4-79D3-4753-ADCB-80A0990B4414}"/>
              </a:ext>
            </a:extLst>
          </p:cNvPr>
          <p:cNvSpPr txBox="1"/>
          <p:nvPr/>
        </p:nvSpPr>
        <p:spPr>
          <a:xfrm>
            <a:off x="1010845" y="838272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Genomförandeförmåga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CA01D8A9-4EB7-41A1-B055-A47C32E3C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653" y="1562973"/>
            <a:ext cx="2657739" cy="24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71A91E6-90DD-456C-B117-D0172C03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3100" y="1509221"/>
            <a:ext cx="2741783" cy="255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90FBD451-3730-4395-A7A4-DDC8DA23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653" y="3220259"/>
            <a:ext cx="2657739" cy="24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AB82A53-D883-494D-8392-078E53A4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3100" y="3244877"/>
            <a:ext cx="2657739" cy="24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7C168F86-6BF6-49EE-9CC2-EABC86F5B1FF}"/>
              </a:ext>
            </a:extLst>
          </p:cNvPr>
          <p:cNvCxnSpPr/>
          <p:nvPr/>
        </p:nvCxnSpPr>
        <p:spPr>
          <a:xfrm flipV="1">
            <a:off x="1318439" y="2232824"/>
            <a:ext cx="0" cy="2693045"/>
          </a:xfrm>
          <a:prstGeom prst="straightConnector1">
            <a:avLst/>
          </a:prstGeom>
          <a:ln w="28575">
            <a:solidFill>
              <a:srgbClr val="00A9A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pilkoppling 27">
            <a:extLst>
              <a:ext uri="{FF2B5EF4-FFF2-40B4-BE49-F238E27FC236}">
                <a16:creationId xmlns:a16="http://schemas.microsoft.com/office/drawing/2014/main" id="{16E32888-4511-4324-8106-BE35E317D8C0}"/>
              </a:ext>
            </a:extLst>
          </p:cNvPr>
          <p:cNvCxnSpPr>
            <a:cxnSpLocks/>
          </p:cNvCxnSpPr>
          <p:nvPr/>
        </p:nvCxnSpPr>
        <p:spPr>
          <a:xfrm rot="5400000" flipV="1">
            <a:off x="3087273" y="4128965"/>
            <a:ext cx="0" cy="2693045"/>
          </a:xfrm>
          <a:prstGeom prst="straightConnector1">
            <a:avLst/>
          </a:prstGeom>
          <a:ln w="28575">
            <a:solidFill>
              <a:srgbClr val="00A9A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7D87028B-8BDC-42D3-A4CC-05D65B96B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566">
            <a:off x="9322996" y="3040255"/>
            <a:ext cx="3372872" cy="252841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A7BF929-EA45-4BEA-9FEF-9F5C1C9D5CF4}"/>
              </a:ext>
            </a:extLst>
          </p:cNvPr>
          <p:cNvSpPr/>
          <p:nvPr/>
        </p:nvSpPr>
        <p:spPr>
          <a:xfrm>
            <a:off x="10287765" y="3579346"/>
            <a:ext cx="1409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Maja På Näset" pitchFamily="2" charset="0"/>
              </a:rPr>
              <a:t>Kulturen är avgörande för genomförande förmågan</a:t>
            </a:r>
            <a:endParaRPr lang="sv-SE" sz="2000" dirty="0">
              <a:solidFill>
                <a:schemeClr val="bg1"/>
              </a:solidFill>
              <a:latin typeface="Maja På Näset" pitchFamily="2" charset="0"/>
            </a:endParaRP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A38896C5-C748-413E-9F6C-09FB610FB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562" y="4600870"/>
            <a:ext cx="2199486" cy="892597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1988E51B-DAEC-4BB7-812D-8537533DB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623783" y="3541361"/>
            <a:ext cx="1825110" cy="1213348"/>
          </a:xfrm>
          <a:prstGeom prst="rect">
            <a:avLst/>
          </a:prstGeom>
        </p:spPr>
      </p:pic>
      <p:grpSp>
        <p:nvGrpSpPr>
          <p:cNvPr id="30" name="Grupp 29">
            <a:extLst>
              <a:ext uri="{FF2B5EF4-FFF2-40B4-BE49-F238E27FC236}">
                <a16:creationId xmlns:a16="http://schemas.microsoft.com/office/drawing/2014/main" id="{256E5D48-FD01-499D-A540-04674A2BDFBC}"/>
              </a:ext>
            </a:extLst>
          </p:cNvPr>
          <p:cNvGrpSpPr/>
          <p:nvPr/>
        </p:nvGrpSpPr>
        <p:grpSpPr>
          <a:xfrm>
            <a:off x="7702182" y="5267195"/>
            <a:ext cx="1724246" cy="486830"/>
            <a:chOff x="3402419" y="4982253"/>
            <a:chExt cx="4260111" cy="1609933"/>
          </a:xfrm>
        </p:grpSpPr>
        <p:pic>
          <p:nvPicPr>
            <p:cNvPr id="31" name="Bildobjekt 30">
              <a:extLst>
                <a:ext uri="{FF2B5EF4-FFF2-40B4-BE49-F238E27FC236}">
                  <a16:creationId xmlns:a16="http://schemas.microsoft.com/office/drawing/2014/main" id="{C59B68FC-08EE-4125-881C-30CA3F1C0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049" t="55885" r="17782" b="16195"/>
            <a:stretch/>
          </p:blipFill>
          <p:spPr>
            <a:xfrm>
              <a:off x="3402419" y="5015358"/>
              <a:ext cx="4260111" cy="1576828"/>
            </a:xfrm>
            <a:prstGeom prst="rect">
              <a:avLst/>
            </a:prstGeom>
          </p:spPr>
        </p:pic>
        <p:sp>
          <p:nvSpPr>
            <p:cNvPr id="32" name="Halv ram 31">
              <a:extLst>
                <a:ext uri="{FF2B5EF4-FFF2-40B4-BE49-F238E27FC236}">
                  <a16:creationId xmlns:a16="http://schemas.microsoft.com/office/drawing/2014/main" id="{DB65DBD9-B3B1-4F28-90CE-31098FC41182}"/>
                </a:ext>
              </a:extLst>
            </p:cNvPr>
            <p:cNvSpPr/>
            <p:nvPr/>
          </p:nvSpPr>
          <p:spPr bwMode="auto">
            <a:xfrm rot="2252823">
              <a:off x="3624623" y="4982253"/>
              <a:ext cx="363474" cy="378919"/>
            </a:xfrm>
            <a:prstGeom prst="halfFrame">
              <a:avLst>
                <a:gd name="adj1" fmla="val 21001"/>
                <a:gd name="adj2" fmla="val 19768"/>
              </a:avLst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B839A723-4417-490E-8CCF-8337E7610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07550">
            <a:off x="7305529" y="3756340"/>
            <a:ext cx="1065269" cy="89259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EEEC7C6-11C4-4EA6-BF86-12C8E63664BC}"/>
              </a:ext>
            </a:extLst>
          </p:cNvPr>
          <p:cNvSpPr/>
          <p:nvPr/>
        </p:nvSpPr>
        <p:spPr>
          <a:xfrm>
            <a:off x="7423935" y="4703848"/>
            <a:ext cx="57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solidFill>
                  <a:srgbClr val="000000"/>
                </a:solidFill>
                <a:latin typeface="Maja På Näset" pitchFamily="2" charset="0"/>
              </a:rPr>
              <a:t>Vad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9DCFCB8-C9B3-4F4F-9B80-8F58B4E8390A}"/>
              </a:ext>
            </a:extLst>
          </p:cNvPr>
          <p:cNvSpPr/>
          <p:nvPr/>
        </p:nvSpPr>
        <p:spPr>
          <a:xfrm>
            <a:off x="9141734" y="4686863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solidFill>
                  <a:srgbClr val="000000"/>
                </a:solidFill>
                <a:latin typeface="Maja På Näset" pitchFamily="2" charset="0"/>
              </a:rPr>
              <a:t>Hur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D9897A8-EF38-4E13-9BFB-CC6DBEDCDD33}"/>
              </a:ext>
            </a:extLst>
          </p:cNvPr>
          <p:cNvSpPr/>
          <p:nvPr/>
        </p:nvSpPr>
        <p:spPr>
          <a:xfrm>
            <a:off x="8239125" y="2531843"/>
            <a:ext cx="2787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Maja På Näset" pitchFamily="2" charset="0"/>
              </a:rPr>
              <a:t>Vart –</a:t>
            </a:r>
            <a:r>
              <a:rPr lang="sv-SE" sz="2000" i="1" dirty="0">
                <a:latin typeface="Maja På Näset" pitchFamily="2" charset="0"/>
              </a:rPr>
              <a:t>HIGHER MEANING</a:t>
            </a:r>
          </a:p>
        </p:txBody>
      </p:sp>
      <p:sp>
        <p:nvSpPr>
          <p:cNvPr id="34" name="Halv ram 33">
            <a:extLst>
              <a:ext uri="{FF2B5EF4-FFF2-40B4-BE49-F238E27FC236}">
                <a16:creationId xmlns:a16="http://schemas.microsoft.com/office/drawing/2014/main" id="{4F00C7D6-7C5F-40B4-AAAC-7BECEB260197}"/>
              </a:ext>
            </a:extLst>
          </p:cNvPr>
          <p:cNvSpPr/>
          <p:nvPr/>
        </p:nvSpPr>
        <p:spPr bwMode="auto">
          <a:xfrm rot="4373451">
            <a:off x="8037211" y="3710391"/>
            <a:ext cx="289155" cy="248075"/>
          </a:xfrm>
          <a:prstGeom prst="halfFrame">
            <a:avLst>
              <a:gd name="adj1" fmla="val 12264"/>
              <a:gd name="adj2" fmla="val 11899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Halv ram 34">
            <a:extLst>
              <a:ext uri="{FF2B5EF4-FFF2-40B4-BE49-F238E27FC236}">
                <a16:creationId xmlns:a16="http://schemas.microsoft.com/office/drawing/2014/main" id="{6425C72E-8669-4BBA-8FA8-9685C927E3D0}"/>
              </a:ext>
            </a:extLst>
          </p:cNvPr>
          <p:cNvSpPr/>
          <p:nvPr/>
        </p:nvSpPr>
        <p:spPr bwMode="auto">
          <a:xfrm rot="2650720">
            <a:off x="8480496" y="3219984"/>
            <a:ext cx="243870" cy="226954"/>
          </a:xfrm>
          <a:prstGeom prst="halfFrame">
            <a:avLst>
              <a:gd name="adj1" fmla="val 12264"/>
              <a:gd name="adj2" fmla="val 11899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84DE897-7995-43EC-82C7-C6F84E9EE552}"/>
              </a:ext>
            </a:extLst>
          </p:cNvPr>
          <p:cNvCxnSpPr>
            <a:cxnSpLocks/>
          </p:cNvCxnSpPr>
          <p:nvPr/>
        </p:nvCxnSpPr>
        <p:spPr>
          <a:xfrm>
            <a:off x="1708671" y="1840097"/>
            <a:ext cx="105397" cy="525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8E29752B-66DE-4E88-B963-48773D3FFC1C}"/>
              </a:ext>
            </a:extLst>
          </p:cNvPr>
          <p:cNvCxnSpPr>
            <a:cxnSpLocks/>
          </p:cNvCxnSpPr>
          <p:nvPr/>
        </p:nvCxnSpPr>
        <p:spPr>
          <a:xfrm flipH="1">
            <a:off x="4737249" y="2139764"/>
            <a:ext cx="987634" cy="35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ruta 38">
            <a:extLst>
              <a:ext uri="{FF2B5EF4-FFF2-40B4-BE49-F238E27FC236}">
                <a16:creationId xmlns:a16="http://schemas.microsoft.com/office/drawing/2014/main" id="{86028764-A9AB-4105-B743-CB92BEDDB8EC}"/>
              </a:ext>
            </a:extLst>
          </p:cNvPr>
          <p:cNvSpPr txBox="1"/>
          <p:nvPr/>
        </p:nvSpPr>
        <p:spPr>
          <a:xfrm>
            <a:off x="5670133" y="1917965"/>
            <a:ext cx="59182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Koll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A5827877-32BE-49CD-A226-8904680AC750}"/>
              </a:ext>
            </a:extLst>
          </p:cNvPr>
          <p:cNvSpPr txBox="1"/>
          <p:nvPr/>
        </p:nvSpPr>
        <p:spPr>
          <a:xfrm>
            <a:off x="1336942" y="1533244"/>
            <a:ext cx="13786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Kontroll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55CA47A1-A830-4440-9E76-BE77098CA279}"/>
              </a:ext>
            </a:extLst>
          </p:cNvPr>
          <p:cNvSpPr txBox="1"/>
          <p:nvPr/>
        </p:nvSpPr>
        <p:spPr>
          <a:xfrm>
            <a:off x="7998260" y="671470"/>
            <a:ext cx="4031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Självdrivande medarbetare</a:t>
            </a:r>
          </a:p>
          <a:p>
            <a:r>
              <a:rPr lang="sv-SE" sz="1800" dirty="0"/>
              <a:t>Inkluderande ledarskap</a:t>
            </a:r>
          </a:p>
          <a:p>
            <a:r>
              <a:rPr lang="sv-SE" sz="1800" dirty="0"/>
              <a:t>Ramar</a:t>
            </a:r>
          </a:p>
          <a:p>
            <a:r>
              <a:rPr lang="sv-SE" sz="1800" dirty="0"/>
              <a:t>Tillit</a:t>
            </a:r>
          </a:p>
          <a:p>
            <a:r>
              <a:rPr lang="sv-SE" sz="1800" dirty="0"/>
              <a:t>Instant feedback – vara snabb att bekräfta det som är bra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328D4BBB-9DF2-4821-A645-1BC27A61CF9F}"/>
              </a:ext>
            </a:extLst>
          </p:cNvPr>
          <p:cNvSpPr txBox="1"/>
          <p:nvPr/>
        </p:nvSpPr>
        <p:spPr>
          <a:xfrm>
            <a:off x="482885" y="6236413"/>
            <a:ext cx="341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1" dirty="0"/>
              <a:t>Källa: Tillväxtpartner Stockholm</a:t>
            </a:r>
          </a:p>
        </p:txBody>
      </p:sp>
    </p:spTree>
    <p:extLst>
      <p:ext uri="{BB962C8B-B14F-4D97-AF65-F5344CB8AC3E}">
        <p14:creationId xmlns:p14="http://schemas.microsoft.com/office/powerpoint/2010/main" val="3673458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0D182B8-CAC5-4454-92E3-879C23891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8519" y="1955080"/>
            <a:ext cx="3261910" cy="4351338"/>
          </a:xfr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DA787B3-5173-458B-A27E-E16C4A1C4AFA}"/>
              </a:ext>
            </a:extLst>
          </p:cNvPr>
          <p:cNvSpPr txBox="1"/>
          <p:nvPr/>
        </p:nvSpPr>
        <p:spPr>
          <a:xfrm>
            <a:off x="1340455" y="1869630"/>
            <a:ext cx="704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Hur skulle du beskriva din organisations ”</a:t>
            </a:r>
            <a:r>
              <a:rPr lang="sv-SE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higher</a:t>
            </a:r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sv-SE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meaning</a:t>
            </a:r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27618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2D86D640-8630-4227-B347-56B8F026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456" y="850830"/>
            <a:ext cx="2257566" cy="301155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72349A3-7624-4F6A-82BA-EB14683C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39" y="2087631"/>
            <a:ext cx="2257566" cy="301155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1AA5549-8A15-4256-BBAF-77ECF17E1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436" y="834885"/>
            <a:ext cx="2257566" cy="301155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B2E47B9-B3D3-4CBD-9C59-FDBEC278F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939" y="2055741"/>
            <a:ext cx="2257566" cy="3011557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AE96EED-0474-475D-A132-31917530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324" y="3593409"/>
            <a:ext cx="2257566" cy="301155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576A051-0E69-43D2-B7A4-532CB810E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648" y="3429000"/>
            <a:ext cx="2257566" cy="301155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83D07E80-1085-44F5-B78A-2A7CB043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289" y="2208144"/>
            <a:ext cx="2257566" cy="3011557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5A03158D-26F0-45B9-906C-9F0EA2EB04A3}"/>
              </a:ext>
            </a:extLst>
          </p:cNvPr>
          <p:cNvSpPr txBox="1"/>
          <p:nvPr/>
        </p:nvSpPr>
        <p:spPr>
          <a:xfrm>
            <a:off x="902113" y="818940"/>
            <a:ext cx="7220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Presentationsrunda med namn och roll</a:t>
            </a:r>
          </a:p>
        </p:txBody>
      </p:sp>
    </p:spTree>
    <p:extLst>
      <p:ext uri="{BB962C8B-B14F-4D97-AF65-F5344CB8AC3E}">
        <p14:creationId xmlns:p14="http://schemas.microsoft.com/office/powerpoint/2010/main" val="391027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873A441-B9FF-4D42-AAB8-971A5B63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När du är väldigt ansvarig…</a:t>
            </a:r>
          </a:p>
        </p:txBody>
      </p:sp>
      <p:pic>
        <p:nvPicPr>
          <p:cNvPr id="5" name="Platshållare för innehåll 7">
            <a:extLst>
              <a:ext uri="{FF2B5EF4-FFF2-40B4-BE49-F238E27FC236}">
                <a16:creationId xmlns:a16="http://schemas.microsoft.com/office/drawing/2014/main" id="{9B020F85-84E8-4E4C-863E-357486BCE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9142"/>
            <a:ext cx="5181600" cy="3884303"/>
          </a:xfr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6D85D0-F8E3-409A-A14A-C56C6EA0AA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Människor måste styras</a:t>
            </a:r>
          </a:p>
          <a:p>
            <a:r>
              <a:rPr lang="sv-SE" sz="2400" dirty="0"/>
              <a:t>Ett uppifrån perspektiv</a:t>
            </a:r>
          </a:p>
          <a:p>
            <a:r>
              <a:rPr lang="sv-SE" sz="2400" dirty="0"/>
              <a:t>Hur ska jag få någon att…</a:t>
            </a:r>
          </a:p>
          <a:p>
            <a:r>
              <a:rPr lang="sv-SE" sz="2400" dirty="0"/>
              <a:t>Ansvarig till sitt sätt, äger problemet</a:t>
            </a:r>
          </a:p>
          <a:p>
            <a:pPr marL="0" indent="0">
              <a:buNone/>
            </a:pPr>
            <a:r>
              <a:rPr lang="sv-SE" sz="2400" dirty="0"/>
              <a:t>Ofta lite ”</a:t>
            </a:r>
            <a:r>
              <a:rPr lang="sv-SE" sz="2400" dirty="0" err="1"/>
              <a:t>chefig</a:t>
            </a:r>
            <a:r>
              <a:rPr lang="sv-SE" sz="2400" dirty="0"/>
              <a:t>”, inte riktigt sig själv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Gör:</a:t>
            </a:r>
          </a:p>
          <a:p>
            <a:pPr marL="0" indent="0">
              <a:buNone/>
            </a:pPr>
            <a:r>
              <a:rPr lang="sv-SE" sz="2400" dirty="0"/>
              <a:t>Olika strategier och strukturer för att få någon att…</a:t>
            </a:r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218039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1DFDEC-7C46-427D-B6A0-A37F4018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Sätt att vara på…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3D0B8C-C062-4C3A-BBFD-1A4301E2F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459" y="2010291"/>
            <a:ext cx="5181600" cy="4351338"/>
          </a:xfrm>
        </p:spPr>
        <p:txBody>
          <a:bodyPr/>
          <a:lstStyle/>
          <a:p>
            <a:r>
              <a:rPr lang="sv-SE" dirty="0"/>
              <a:t>Relatera till potential(vuxna)</a:t>
            </a:r>
          </a:p>
          <a:p>
            <a:r>
              <a:rPr lang="sv-SE" dirty="0"/>
              <a:t>Gilla läget</a:t>
            </a:r>
          </a:p>
          <a:p>
            <a:r>
              <a:rPr lang="sv-SE" dirty="0"/>
              <a:t>Inte endast en agenda(ingen agenda)</a:t>
            </a:r>
          </a:p>
          <a:p>
            <a:r>
              <a:rPr lang="sv-SE" dirty="0"/>
              <a:t>Ansvar</a:t>
            </a:r>
          </a:p>
          <a:p>
            <a:r>
              <a:rPr lang="sv-SE" dirty="0"/>
              <a:t>Ringa in, tydliggöra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4D85CC8-114A-4A64-A90B-FF36107FFD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9142"/>
            <a:ext cx="5181600" cy="3884303"/>
          </a:xfr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A090CF8-39C8-4BC4-B42C-1CF59EFA5630}"/>
              </a:ext>
            </a:extLst>
          </p:cNvPr>
          <p:cNvSpPr txBox="1"/>
          <p:nvPr/>
        </p:nvSpPr>
        <p:spPr>
          <a:xfrm>
            <a:off x="380143" y="6176963"/>
            <a:ext cx="30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1" dirty="0"/>
              <a:t>Källa: Tuff ledarskapsträning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8200406-321B-4927-8E96-9A25A774F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0408" y="509497"/>
            <a:ext cx="7781925" cy="58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5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536D983-2B03-4D4E-A296-A346832FB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" y="488632"/>
            <a:ext cx="10454640" cy="5880735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92515BBB-B589-4354-A202-D231A4257C84}"/>
              </a:ext>
            </a:extLst>
          </p:cNvPr>
          <p:cNvSpPr txBox="1">
            <a:spLocks/>
          </p:cNvSpPr>
          <p:nvPr/>
        </p:nvSpPr>
        <p:spPr>
          <a:xfrm>
            <a:off x="2608520" y="2048058"/>
            <a:ext cx="6974959" cy="276188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>
                <a:latin typeface="Maja På Näset" pitchFamily="2" charset="0"/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942916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74DEF5-2CBC-4466-A7E3-69CF9404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Hur tolkar du begreppet innovation?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D29855E-0849-4243-958A-F5AB92CE6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2100263"/>
            <a:ext cx="4923123" cy="36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18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DE5C13AA-6700-47A5-8346-EAF95A084D94}"/>
              </a:ext>
            </a:extLst>
          </p:cNvPr>
          <p:cNvSpPr txBox="1">
            <a:spLocks/>
          </p:cNvSpPr>
          <p:nvPr/>
        </p:nvSpPr>
        <p:spPr>
          <a:xfrm>
            <a:off x="1964614" y="2067680"/>
            <a:ext cx="3572549" cy="32954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sv-SE" sz="1600" dirty="0"/>
          </a:p>
        </p:txBody>
      </p:sp>
      <p:sp>
        <p:nvSpPr>
          <p:cNvPr id="5" name="Rubrik 2">
            <a:extLst>
              <a:ext uri="{FF2B5EF4-FFF2-40B4-BE49-F238E27FC236}">
                <a16:creationId xmlns:a16="http://schemas.microsoft.com/office/drawing/2014/main" id="{156D6FE2-6D3C-48DA-8F69-75E4ECA88EFE}"/>
              </a:ext>
            </a:extLst>
          </p:cNvPr>
          <p:cNvSpPr txBox="1">
            <a:spLocks/>
          </p:cNvSpPr>
          <p:nvPr/>
        </p:nvSpPr>
        <p:spPr>
          <a:xfrm>
            <a:off x="1978822" y="1203621"/>
            <a:ext cx="4136153" cy="8640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3200" dirty="0"/>
          </a:p>
        </p:txBody>
      </p:sp>
      <p:pic>
        <p:nvPicPr>
          <p:cNvPr id="9" name="Platshållare för innehåll 4">
            <a:extLst>
              <a:ext uri="{FF2B5EF4-FFF2-40B4-BE49-F238E27FC236}">
                <a16:creationId xmlns:a16="http://schemas.microsoft.com/office/drawing/2014/main" id="{281CE811-2855-4969-92E4-B52DA4AB53C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 bwMode="auto">
          <a:xfrm>
            <a:off x="6142334" y="1489841"/>
            <a:ext cx="5410259" cy="405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1F898F8-A02E-4E37-AD0B-840E4529A917}"/>
              </a:ext>
            </a:extLst>
          </p:cNvPr>
          <p:cNvSpPr txBox="1"/>
          <p:nvPr/>
        </p:nvSpPr>
        <p:spPr>
          <a:xfrm>
            <a:off x="1010845" y="958704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Vägar till nya resultat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9951549-D682-4E12-8A29-F95CD0ED70DF}"/>
              </a:ext>
            </a:extLst>
          </p:cNvPr>
          <p:cNvSpPr txBox="1"/>
          <p:nvPr/>
        </p:nvSpPr>
        <p:spPr>
          <a:xfrm>
            <a:off x="1153700" y="2067680"/>
            <a:ext cx="4577249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När vi märker att något fungerar gör vi det gärna om och om igen.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Om du gör det du alltid har gjort får du också de resultat du alltid har fått.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Nya resultat kräver nya handlingar.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Vi är våra idéer och upplevelser och att avstå från våra idéer kan göra ont.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Transformation är fundamentet för lärande och förändringsprocesser.</a:t>
            </a:r>
          </a:p>
        </p:txBody>
      </p:sp>
    </p:spTree>
    <p:extLst>
      <p:ext uri="{BB962C8B-B14F-4D97-AF65-F5344CB8AC3E}">
        <p14:creationId xmlns:p14="http://schemas.microsoft.com/office/powerpoint/2010/main" val="1916659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274700" y="3010120"/>
            <a:ext cx="8229600" cy="3711057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1317520" y="19719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Våga misslyckas</a:t>
            </a:r>
          </a:p>
          <a:p>
            <a:r>
              <a:rPr lang="sv-SE" dirty="0"/>
              <a:t>Våga experimentera</a:t>
            </a:r>
          </a:p>
          <a:p>
            <a:r>
              <a:rPr lang="sv-SE" dirty="0"/>
              <a:t>Våga lita på medarbetarna</a:t>
            </a:r>
          </a:p>
          <a:p>
            <a:r>
              <a:rPr lang="sv-SE" dirty="0"/>
              <a:t>Förvänta dig innovativa </a:t>
            </a:r>
          </a:p>
          <a:p>
            <a:pPr marL="0" indent="0">
              <a:buNone/>
            </a:pPr>
            <a:r>
              <a:rPr lang="sv-SE" dirty="0"/>
              <a:t>     medarbetare</a:t>
            </a:r>
          </a:p>
          <a:p>
            <a:r>
              <a:rPr lang="sv-SE" dirty="0"/>
              <a:t>Sänk trösklarna</a:t>
            </a:r>
          </a:p>
          <a:p>
            <a:endParaRPr lang="sv-SE" dirty="0"/>
          </a:p>
        </p:txBody>
      </p:sp>
      <p:pic>
        <p:nvPicPr>
          <p:cNvPr id="5" name="Picture 2" descr="Bildresultat för douglas ka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53" y="1867906"/>
            <a:ext cx="3547857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/>
          <p:cNvSpPr txBox="1"/>
          <p:nvPr/>
        </p:nvSpPr>
        <p:spPr>
          <a:xfrm>
            <a:off x="8398451" y="3778276"/>
            <a:ext cx="79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learn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8380565" y="5001123"/>
            <a:ext cx="7296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learn</a:t>
            </a:r>
          </a:p>
        </p:txBody>
      </p:sp>
      <p:cxnSp>
        <p:nvCxnSpPr>
          <p:cNvPr id="10" name="Rak 9"/>
          <p:cNvCxnSpPr/>
          <p:nvPr/>
        </p:nvCxnSpPr>
        <p:spPr>
          <a:xfrm flipV="1">
            <a:off x="7738652" y="1775116"/>
            <a:ext cx="372391" cy="3594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ak 10"/>
          <p:cNvCxnSpPr/>
          <p:nvPr/>
        </p:nvCxnSpPr>
        <p:spPr>
          <a:xfrm flipH="1" flipV="1">
            <a:off x="7416084" y="1952982"/>
            <a:ext cx="330490" cy="1485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7267044" y="1645287"/>
            <a:ext cx="12623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really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7109733" y="3593610"/>
            <a:ext cx="7296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learn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7101879" y="4740652"/>
            <a:ext cx="7296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learn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FF26AB2-53C9-4B82-88D0-03F796F05693}"/>
              </a:ext>
            </a:extLst>
          </p:cNvPr>
          <p:cNvSpPr txBox="1"/>
          <p:nvPr/>
        </p:nvSpPr>
        <p:spPr>
          <a:xfrm>
            <a:off x="1010845" y="838272"/>
            <a:ext cx="708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Innovation = Ny + värdeskapande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00A4D26-9365-41AF-8F77-7DDFC1583AFD}"/>
              </a:ext>
            </a:extLst>
          </p:cNvPr>
          <p:cNvSpPr txBox="1"/>
          <p:nvPr/>
        </p:nvSpPr>
        <p:spPr>
          <a:xfrm>
            <a:off x="914400" y="61436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1" dirty="0"/>
              <a:t>Källa: Leif Denti</a:t>
            </a:r>
          </a:p>
        </p:txBody>
      </p:sp>
    </p:spTree>
    <p:extLst>
      <p:ext uri="{BB962C8B-B14F-4D97-AF65-F5344CB8AC3E}">
        <p14:creationId xmlns:p14="http://schemas.microsoft.com/office/powerpoint/2010/main" val="30415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728055" y="2208618"/>
            <a:ext cx="5205302" cy="2129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Förmågan att lära av misstag är tecken på en god innovationsförmåga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885993" y="4358825"/>
            <a:ext cx="203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Dr. Annika Steiber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A9973DE-D879-4DC2-BCBF-989FB232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4643"/>
            <a:ext cx="5153968" cy="38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7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6CA4399-72CE-4D8D-922B-FB446051461B}"/>
              </a:ext>
            </a:extLst>
          </p:cNvPr>
          <p:cNvSpPr txBox="1"/>
          <p:nvPr/>
        </p:nvSpPr>
        <p:spPr>
          <a:xfrm>
            <a:off x="1119674" y="1226817"/>
            <a:ext cx="9324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Om du visste att du inte kunde misslyckas, vad hade du gjort då?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6809E4C-5C09-4564-AF8E-B05E0234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44" y="3136108"/>
            <a:ext cx="2603055" cy="25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96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7">
            <a:extLst>
              <a:ext uri="{FF2B5EF4-FFF2-40B4-BE49-F238E27FC236}">
                <a16:creationId xmlns:a16="http://schemas.microsoft.com/office/drawing/2014/main" id="{F62B9CE8-8995-43F1-B48E-C2165AFFBA6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840818" y="1853374"/>
            <a:ext cx="5248939" cy="3934783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13622C5-96ED-4F3A-A4F2-E603F86FC170}"/>
              </a:ext>
            </a:extLst>
          </p:cNvPr>
          <p:cNvSpPr txBox="1"/>
          <p:nvPr/>
        </p:nvSpPr>
        <p:spPr>
          <a:xfrm>
            <a:off x="930860" y="1081544"/>
            <a:ext cx="3981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Avslutande reflektion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D7F7DF-6077-47DA-A37C-96272FF503A0}"/>
              </a:ext>
            </a:extLst>
          </p:cNvPr>
          <p:cNvSpPr txBox="1"/>
          <p:nvPr/>
        </p:nvSpPr>
        <p:spPr>
          <a:xfrm>
            <a:off x="930861" y="2653466"/>
            <a:ext cx="4778824" cy="1723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Vad var viktigast för mig?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Vad var nytt för mig?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Vad vill du berätta för någon annan?</a:t>
            </a:r>
          </a:p>
        </p:txBody>
      </p:sp>
    </p:spTree>
    <p:extLst>
      <p:ext uri="{BB962C8B-B14F-4D97-AF65-F5344CB8AC3E}">
        <p14:creationId xmlns:p14="http://schemas.microsoft.com/office/powerpoint/2010/main" val="2941426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3071912" y="1319785"/>
            <a:ext cx="4490978" cy="371105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v-SE" sz="4400" dirty="0">
                <a:latin typeface="Helvetica" panose="020B0604020202020204" pitchFamily="34" charset="0"/>
                <a:cs typeface="Helvetica" panose="020B0604020202020204" pitchFamily="34" charset="0"/>
              </a:rPr>
              <a:t>”ALL CHANGE IS HARD AT FIRST, MESSY IN THE MIDDLE AND SO GORGEOUS AT THE END”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4933715" y="5003465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/>
              <a:t>Robin Sharma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366E716-242B-46B1-9AD2-AA30B8744A17}"/>
              </a:ext>
            </a:extLst>
          </p:cNvPr>
          <p:cNvSpPr txBox="1"/>
          <p:nvPr/>
        </p:nvSpPr>
        <p:spPr>
          <a:xfrm>
            <a:off x="9058275" y="506984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latin typeface="Helvetica" panose="020B0604020202020204" pitchFamily="34" charset="0"/>
                <a:cs typeface="Helvetica" panose="020B0604020202020204" pitchFamily="34" charset="0"/>
              </a:rPr>
              <a:t>TACK!</a:t>
            </a:r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FEBE2F9D-E0FB-4111-AA14-AD54848B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" r="1330" b="3"/>
          <a:stretch/>
        </p:blipFill>
        <p:spPr>
          <a:xfrm>
            <a:off x="10306050" y="5003465"/>
            <a:ext cx="642322" cy="6559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763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B48CD61-8AA5-45CD-8F01-2C8DF4F3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35" y="3194575"/>
            <a:ext cx="2380522" cy="317558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23731C7-8D7D-4154-A90D-6C55E43F1A63}"/>
              </a:ext>
            </a:extLst>
          </p:cNvPr>
          <p:cNvSpPr txBox="1"/>
          <p:nvPr/>
        </p:nvSpPr>
        <p:spPr>
          <a:xfrm>
            <a:off x="902113" y="890519"/>
            <a:ext cx="5194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Upplägg förändringsledning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A949635-8060-4BAE-8709-1CF59994BF5C}"/>
              </a:ext>
            </a:extLst>
          </p:cNvPr>
          <p:cNvSpPr txBox="1"/>
          <p:nvPr/>
        </p:nvSpPr>
        <p:spPr>
          <a:xfrm>
            <a:off x="944356" y="2199502"/>
            <a:ext cx="5194051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A9A7"/>
              </a:buClr>
              <a:buFont typeface="+mj-lt"/>
              <a:buAutoNum type="arabicPeriod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Introduktion förändringsledning</a:t>
            </a:r>
          </a:p>
          <a:p>
            <a:pPr marL="457200" indent="-457200">
              <a:spcAft>
                <a:spcPts val="600"/>
              </a:spcAft>
              <a:buClr>
                <a:srgbClr val="00A9A7"/>
              </a:buClr>
              <a:buFont typeface="+mj-lt"/>
              <a:buAutoNum type="arabicPeriod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Coachande förhållningssätt</a:t>
            </a:r>
          </a:p>
          <a:p>
            <a:pPr marL="457200" indent="-457200">
              <a:spcAft>
                <a:spcPts val="600"/>
              </a:spcAft>
              <a:buClr>
                <a:srgbClr val="00A9A7"/>
              </a:buClr>
              <a:buFont typeface="+mj-lt"/>
              <a:buAutoNum type="arabicPeriod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Dina styrkor och trygga team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Övningar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Reflektion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Eget arbete/träning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          </a:t>
            </a: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Din utveckling sker i din vardag.</a:t>
            </a: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4F869A6-320E-4960-8526-C450FFE171FE}"/>
              </a:ext>
            </a:extLst>
          </p:cNvPr>
          <p:cNvSpPr/>
          <p:nvPr/>
        </p:nvSpPr>
        <p:spPr>
          <a:xfrm>
            <a:off x="5738355" y="220427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Uppföljning och delning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Uppföljning och delning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Uppföljning och delning</a:t>
            </a:r>
          </a:p>
        </p:txBody>
      </p:sp>
    </p:spTree>
    <p:extLst>
      <p:ext uri="{BB962C8B-B14F-4D97-AF65-F5344CB8AC3E}">
        <p14:creationId xmlns:p14="http://schemas.microsoft.com/office/powerpoint/2010/main" val="970155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FFABF0D-59CF-409F-8740-EFA8AF003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435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Träna förmågor.</a:t>
            </a:r>
          </a:p>
          <a:p>
            <a:pPr marL="0" indent="0">
              <a:buNone/>
            </a:pPr>
            <a:endParaRPr lang="sv-S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Lyssna på en person/personer så att den känner sig hörd.</a:t>
            </a:r>
          </a:p>
          <a:p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Låt bli att ta ansvar(för något som du inte behöver ta ansvar för)</a:t>
            </a:r>
          </a:p>
          <a:p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När ska du träna?</a:t>
            </a:r>
          </a:p>
          <a:p>
            <a:endParaRPr lang="sv-S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2400" dirty="0">
                <a:latin typeface="Helvetica" panose="020B0604020202020204" pitchFamily="34" charset="0"/>
                <a:cs typeface="Helvetica" panose="020B0604020202020204" pitchFamily="34" charset="0"/>
              </a:rPr>
              <a:t>Vad behöver ni ev. göra er av med?</a:t>
            </a:r>
          </a:p>
          <a:p>
            <a:endParaRPr lang="sv-S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sv-S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B23E481-7DF4-436B-B0E2-763B84D9A0A0}"/>
              </a:ext>
            </a:extLst>
          </p:cNvPr>
          <p:cNvSpPr txBox="1"/>
          <p:nvPr/>
        </p:nvSpPr>
        <p:spPr>
          <a:xfrm>
            <a:off x="930860" y="1081544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Eget arbete</a:t>
            </a:r>
          </a:p>
        </p:txBody>
      </p:sp>
      <p:pic>
        <p:nvPicPr>
          <p:cNvPr id="7" name="Platshållare för innehåll 5">
            <a:extLst>
              <a:ext uri="{FF2B5EF4-FFF2-40B4-BE49-F238E27FC236}">
                <a16:creationId xmlns:a16="http://schemas.microsoft.com/office/drawing/2014/main" id="{45E75CEB-6D84-4EB9-99D3-BF7A5067E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33555" y="2276474"/>
            <a:ext cx="2671763" cy="2671763"/>
          </a:xfrm>
        </p:spPr>
      </p:pic>
    </p:spTree>
    <p:extLst>
      <p:ext uri="{BB962C8B-B14F-4D97-AF65-F5344CB8AC3E}">
        <p14:creationId xmlns:p14="http://schemas.microsoft.com/office/powerpoint/2010/main" val="86204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76351" y="3134029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              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                             </a:t>
            </a:r>
          </a:p>
          <a:p>
            <a:pPr marL="0" indent="0">
              <a:buNone/>
            </a:pPr>
            <a:r>
              <a:rPr lang="sv-SE" dirty="0"/>
              <a:t>        </a:t>
            </a:r>
          </a:p>
          <a:p>
            <a:pPr marL="0" indent="0">
              <a:buNone/>
            </a:pPr>
            <a:r>
              <a:rPr lang="sv-SE" dirty="0"/>
              <a:t>				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109337" y="680999"/>
            <a:ext cx="1117599" cy="597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Maja På Näset" pitchFamily="2" charset="0"/>
              </a:rPr>
              <a:t>Vart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A131EAA8-ECB7-4D59-970B-E9089A7C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79" y="4042416"/>
            <a:ext cx="4462986" cy="892597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26179F4E-93F4-4ECC-BDF9-6417B0D2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566">
            <a:off x="7726574" y="1646905"/>
            <a:ext cx="4875692" cy="3654985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7C91F670-C390-41A8-9254-013EEF0C7E2C}"/>
              </a:ext>
            </a:extLst>
          </p:cNvPr>
          <p:cNvGrpSpPr/>
          <p:nvPr/>
        </p:nvGrpSpPr>
        <p:grpSpPr>
          <a:xfrm>
            <a:off x="4010264" y="4894033"/>
            <a:ext cx="3236463" cy="916575"/>
            <a:chOff x="3402419" y="4982253"/>
            <a:chExt cx="4260111" cy="1609933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84B6A394-C5CB-453A-9BEB-6EA4F5559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049" t="55885" r="17782" b="16195"/>
            <a:stretch/>
          </p:blipFill>
          <p:spPr>
            <a:xfrm>
              <a:off x="3402419" y="5015358"/>
              <a:ext cx="4260111" cy="1576828"/>
            </a:xfrm>
            <a:prstGeom prst="rect">
              <a:avLst/>
            </a:prstGeom>
          </p:spPr>
        </p:pic>
        <p:sp>
          <p:nvSpPr>
            <p:cNvPr id="23" name="Halv ram 22">
              <a:extLst>
                <a:ext uri="{FF2B5EF4-FFF2-40B4-BE49-F238E27FC236}">
                  <a16:creationId xmlns:a16="http://schemas.microsoft.com/office/drawing/2014/main" id="{24F48096-98FD-4E8C-9EE7-D87FC5305BFC}"/>
                </a:ext>
              </a:extLst>
            </p:cNvPr>
            <p:cNvSpPr/>
            <p:nvPr/>
          </p:nvSpPr>
          <p:spPr bwMode="auto">
            <a:xfrm rot="2252823">
              <a:off x="3624623" y="4982253"/>
              <a:ext cx="363474" cy="378919"/>
            </a:xfrm>
            <a:prstGeom prst="halfFrame">
              <a:avLst>
                <a:gd name="adj1" fmla="val 21001"/>
                <a:gd name="adj2" fmla="val 19768"/>
              </a:avLst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BB0E38C7-D626-4500-AE33-837BA567A893}"/>
              </a:ext>
            </a:extLst>
          </p:cNvPr>
          <p:cNvSpPr txBox="1"/>
          <p:nvPr/>
        </p:nvSpPr>
        <p:spPr>
          <a:xfrm>
            <a:off x="3472734" y="3864455"/>
            <a:ext cx="914400" cy="5029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3200" dirty="0">
                <a:solidFill>
                  <a:srgbClr val="000000"/>
                </a:solidFill>
                <a:latin typeface="Maja På Näset" pitchFamily="2" charset="0"/>
              </a:rPr>
              <a:t>Vad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AB84F68D-4D67-4FF5-B0DD-E568A92E9397}"/>
              </a:ext>
            </a:extLst>
          </p:cNvPr>
          <p:cNvSpPr txBox="1"/>
          <p:nvPr/>
        </p:nvSpPr>
        <p:spPr>
          <a:xfrm>
            <a:off x="7009197" y="3884318"/>
            <a:ext cx="914400" cy="5029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r>
              <a:rPr lang="sv-SE" sz="3200" dirty="0">
                <a:solidFill>
                  <a:srgbClr val="000000"/>
                </a:solidFill>
                <a:latin typeface="Maja På Näset" pitchFamily="2" charset="0"/>
              </a:rPr>
              <a:t>Hur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CAAD292-55AB-4AE4-877B-B05B62EE0B91}"/>
              </a:ext>
            </a:extLst>
          </p:cNvPr>
          <p:cNvSpPr/>
          <p:nvPr/>
        </p:nvSpPr>
        <p:spPr>
          <a:xfrm>
            <a:off x="6203983" y="819497"/>
            <a:ext cx="2085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>
                <a:latin typeface="Maja På Näset" pitchFamily="2" charset="0"/>
              </a:rPr>
              <a:t> - </a:t>
            </a:r>
            <a:r>
              <a:rPr lang="sv-SE" sz="1800" i="1" dirty="0" err="1">
                <a:latin typeface="Maja På Näset" pitchFamily="2" charset="0"/>
              </a:rPr>
              <a:t>HIGHER</a:t>
            </a:r>
            <a:r>
              <a:rPr lang="sv-SE" sz="1800" i="1" dirty="0">
                <a:latin typeface="Maja På Näset" pitchFamily="2" charset="0"/>
              </a:rPr>
              <a:t> </a:t>
            </a:r>
            <a:r>
              <a:rPr lang="sv-SE" sz="1800" i="1" dirty="0" err="1">
                <a:latin typeface="Maja På Näset" pitchFamily="2" charset="0"/>
              </a:rPr>
              <a:t>MEANING</a:t>
            </a:r>
            <a:endParaRPr lang="sv-SE" sz="1400" i="1" dirty="0"/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id="{F32899B9-BBA9-4874-82D0-CB176A7B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07550">
            <a:off x="3768252" y="2083667"/>
            <a:ext cx="1950488" cy="892597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AA2BA597-4CAC-4BD7-BD02-4AFD32AB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37572" y="2355249"/>
            <a:ext cx="3482396" cy="1213348"/>
          </a:xfrm>
          <a:prstGeom prst="rect">
            <a:avLst/>
          </a:prstGeom>
        </p:spPr>
      </p:pic>
      <p:sp>
        <p:nvSpPr>
          <p:cNvPr id="32" name="Halv ram 31">
            <a:extLst>
              <a:ext uri="{FF2B5EF4-FFF2-40B4-BE49-F238E27FC236}">
                <a16:creationId xmlns:a16="http://schemas.microsoft.com/office/drawing/2014/main" id="{F8A85AD8-FE8B-41A1-BC5B-3C06053425BA}"/>
              </a:ext>
            </a:extLst>
          </p:cNvPr>
          <p:cNvSpPr/>
          <p:nvPr/>
        </p:nvSpPr>
        <p:spPr bwMode="auto">
          <a:xfrm rot="4373451">
            <a:off x="5161236" y="1731531"/>
            <a:ext cx="216000" cy="216000"/>
          </a:xfrm>
          <a:prstGeom prst="halfFrame">
            <a:avLst>
              <a:gd name="adj1" fmla="val 12264"/>
              <a:gd name="adj2" fmla="val 11899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Halv ram 32">
            <a:extLst>
              <a:ext uri="{FF2B5EF4-FFF2-40B4-BE49-F238E27FC236}">
                <a16:creationId xmlns:a16="http://schemas.microsoft.com/office/drawing/2014/main" id="{A379CE72-E2A5-48EA-9336-39D51A67BEB8}"/>
              </a:ext>
            </a:extLst>
          </p:cNvPr>
          <p:cNvSpPr/>
          <p:nvPr/>
        </p:nvSpPr>
        <p:spPr bwMode="auto">
          <a:xfrm rot="2650720">
            <a:off x="5520496" y="1381313"/>
            <a:ext cx="216000" cy="216000"/>
          </a:xfrm>
          <a:prstGeom prst="halfFrame">
            <a:avLst>
              <a:gd name="adj1" fmla="val 12264"/>
              <a:gd name="adj2" fmla="val 11899"/>
            </a:avLst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91694CF8-E103-421C-B184-388B67B7B699}"/>
              </a:ext>
            </a:extLst>
          </p:cNvPr>
          <p:cNvSpPr txBox="1"/>
          <p:nvPr/>
        </p:nvSpPr>
        <p:spPr>
          <a:xfrm>
            <a:off x="9160169" y="2361757"/>
            <a:ext cx="2851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Maja På Näset" pitchFamily="2" charset="0"/>
              </a:rPr>
              <a:t>Kulturen är avgörande för genomförande förmågan</a:t>
            </a:r>
          </a:p>
        </p:txBody>
      </p:sp>
    </p:spTree>
    <p:extLst>
      <p:ext uri="{BB962C8B-B14F-4D97-AF65-F5344CB8AC3E}">
        <p14:creationId xmlns:p14="http://schemas.microsoft.com/office/powerpoint/2010/main" val="4126773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4A3938-3D94-4C69-8508-4FE34A4177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16132" y="1841730"/>
            <a:ext cx="4940151" cy="44527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Komplexitet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The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Cynefin</a:t>
            </a: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Framework</a:t>
            </a: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Lyssnande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Theory</a:t>
            </a: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 U med Otto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Shamer</a:t>
            </a: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  <a:hlinkClick r:id="rId3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Innovation</a:t>
            </a:r>
          </a:p>
          <a:p>
            <a:pPr marL="0" indent="0"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https://www.youtube.com/watch?v=7m8pmdG3bmc</a:t>
            </a: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  <a:hlinkClick r:id="rId3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  <a:hlinkClick r:id="rId3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657046A-0C89-4DC7-A302-E1BEA37E00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6055" y="1841730"/>
            <a:ext cx="4263368" cy="44527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Coaching</a:t>
            </a:r>
          </a:p>
          <a:p>
            <a:pPr marL="0" indent="0"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John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Whitmore</a:t>
            </a: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; Nya coaching för bättre resultat</a:t>
            </a:r>
          </a:p>
          <a:p>
            <a:pPr marL="0" indent="0">
              <a:buNone/>
            </a:pP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https://www.ted.com/talks/carol_dweck_the_power_of_believing_that_you_can_improve?language=sv</a:t>
            </a: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Organisation</a:t>
            </a:r>
            <a:endParaRPr lang="sv-S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Claes Knutson; Har du attityden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Claes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Knytson</a:t>
            </a: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; Challengers, företagen som ritar om kartan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Fredric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Laloux</a:t>
            </a: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; </a:t>
            </a:r>
            <a:r>
              <a:rPr lang="sv-SE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Reinventing</a:t>
            </a:r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 organisations</a:t>
            </a:r>
          </a:p>
          <a:p>
            <a:pPr marL="0" indent="0">
              <a:buNone/>
            </a:pPr>
            <a:endParaRPr lang="sv-S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C9F2714-1C6E-427B-B237-F69310B934C8}"/>
              </a:ext>
            </a:extLst>
          </p:cNvPr>
          <p:cNvSpPr txBox="1"/>
          <p:nvPr/>
        </p:nvSpPr>
        <p:spPr>
          <a:xfrm>
            <a:off x="930860" y="911423"/>
            <a:ext cx="407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Länkar till fördjupning</a:t>
            </a:r>
          </a:p>
        </p:txBody>
      </p:sp>
    </p:spTree>
    <p:extLst>
      <p:ext uri="{BB962C8B-B14F-4D97-AF65-F5344CB8AC3E}">
        <p14:creationId xmlns:p14="http://schemas.microsoft.com/office/powerpoint/2010/main" val="349128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CA993728-71E6-47CA-97F4-19C9D16B315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793683" y="1743652"/>
            <a:ext cx="5287277" cy="3963522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19E11C4-FBF4-4CB3-B760-2C084DFE094B}"/>
              </a:ext>
            </a:extLst>
          </p:cNvPr>
          <p:cNvSpPr txBox="1"/>
          <p:nvPr/>
        </p:nvSpPr>
        <p:spPr>
          <a:xfrm>
            <a:off x="902113" y="890519"/>
            <a:ext cx="5194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Innehåll förändringsledning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0554552-2B07-460D-AE04-AA8C17485F42}"/>
              </a:ext>
            </a:extLst>
          </p:cNvPr>
          <p:cNvSpPr txBox="1"/>
          <p:nvPr/>
        </p:nvSpPr>
        <p:spPr>
          <a:xfrm>
            <a:off x="902113" y="1948417"/>
            <a:ext cx="5280026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Innovation + kultur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Att verka i komplexitet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Öva och testa metoder och tankemodeller samt träna förmågor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Reflektion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Coachning och coachande förhållningssätt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 Att bygga och leda team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Bakomliggande teorier</a:t>
            </a:r>
          </a:p>
        </p:txBody>
      </p:sp>
    </p:spTree>
    <p:extLst>
      <p:ext uri="{BB962C8B-B14F-4D97-AF65-F5344CB8AC3E}">
        <p14:creationId xmlns:p14="http://schemas.microsoft.com/office/powerpoint/2010/main" val="253412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latshållare för innehåll 5">
            <a:extLst>
              <a:ext uri="{FF2B5EF4-FFF2-40B4-BE49-F238E27FC236}">
                <a16:creationId xmlns:a16="http://schemas.microsoft.com/office/drawing/2014/main" id="{E330B9BC-00C0-4FC6-BBB8-EC3747A15D4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l="754" r="1330" b="3"/>
          <a:stretch/>
        </p:blipFill>
        <p:spPr>
          <a:xfrm>
            <a:off x="8520727" y="1225142"/>
            <a:ext cx="1589445" cy="1623236"/>
          </a:xfrm>
          <a:prstGeom prst="rect">
            <a:avLst/>
          </a:prstGeom>
          <a:effectLst/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9BF4044-F776-4862-96C8-C91BBC9D3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25" y="2334282"/>
            <a:ext cx="3200211" cy="239898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EFB3CDC-496A-44CE-BF8D-0BA55D3D6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29" y="2772122"/>
            <a:ext cx="2920241" cy="218911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A3B2C0F-F968-47A2-A824-F2C161E0DA2D}"/>
              </a:ext>
            </a:extLst>
          </p:cNvPr>
          <p:cNvSpPr txBox="1"/>
          <p:nvPr/>
        </p:nvSpPr>
        <p:spPr>
          <a:xfrm>
            <a:off x="1244574" y="1315982"/>
            <a:ext cx="5280026" cy="40164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NÄRVARANDE</a:t>
            </a:r>
          </a:p>
          <a:p>
            <a:pPr marL="179388" indent="88900"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Om du är här, var här.</a:t>
            </a:r>
          </a:p>
          <a:p>
            <a:pPr marL="179388" indent="88900"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Undvik att ”multitaska”.</a:t>
            </a:r>
            <a:b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AUTENTISKT NYFIKEN</a:t>
            </a:r>
          </a:p>
          <a:p>
            <a:pPr marL="268288"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På att skapa nytt, lära sig nytt och tänka nytt.</a:t>
            </a:r>
            <a:b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REFLEKTERANDE</a:t>
            </a:r>
          </a:p>
          <a:p>
            <a:pPr indent="268288"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I det omedvetna finns bara mönster.</a:t>
            </a:r>
          </a:p>
          <a:p>
            <a:pPr indent="268288">
              <a:spcAft>
                <a:spcPts val="600"/>
              </a:spcAft>
              <a:buClr>
                <a:srgbClr val="00A9A7"/>
              </a:buClr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I det medvetna finns bara val.</a:t>
            </a:r>
          </a:p>
        </p:txBody>
      </p:sp>
    </p:spTree>
    <p:extLst>
      <p:ext uri="{BB962C8B-B14F-4D97-AF65-F5344CB8AC3E}">
        <p14:creationId xmlns:p14="http://schemas.microsoft.com/office/powerpoint/2010/main" val="259909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24FF9B3E-ACE5-4CBE-A707-5DF871FBCC5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436811" y="4334289"/>
            <a:ext cx="2326248" cy="1935748"/>
          </a:xfrm>
        </p:spPr>
      </p:pic>
      <p:pic>
        <p:nvPicPr>
          <p:cNvPr id="3075" name="Picture 3" descr="fb42dd29-83ef-4bf3-a482-998a6b098a49@EURP189">
            <a:extLst>
              <a:ext uri="{FF2B5EF4-FFF2-40B4-BE49-F238E27FC236}">
                <a16:creationId xmlns:a16="http://schemas.microsoft.com/office/drawing/2014/main" id="{C2E6F14E-2FC3-4C44-8E1C-E1D7E9CB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61" y="2931371"/>
            <a:ext cx="1845112" cy="18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5A1B5DCD-6228-4615-ABDD-ECA5F4BD7AC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1253887" y="2881210"/>
            <a:ext cx="1892317" cy="2521297"/>
          </a:xfrm>
        </p:spPr>
      </p:pic>
      <p:pic>
        <p:nvPicPr>
          <p:cNvPr id="9" name="Picture 2" descr="Bildresultat för coach">
            <a:extLst>
              <a:ext uri="{FF2B5EF4-FFF2-40B4-BE49-F238E27FC236}">
                <a16:creationId xmlns:a16="http://schemas.microsoft.com/office/drawing/2014/main" id="{3F244399-5DCB-4C68-BCE0-893C0E8E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61" y="1141188"/>
            <a:ext cx="1791942" cy="25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71A0AFD-2107-4E67-9E57-44FEA9E20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945" y="3248026"/>
            <a:ext cx="1987399" cy="2115570"/>
          </a:xfrm>
          <a:prstGeom prst="rect">
            <a:avLst/>
          </a:prstGeom>
        </p:spPr>
      </p:pic>
      <p:pic>
        <p:nvPicPr>
          <p:cNvPr id="3074" name="Picture 2" descr="1b336d24-b565-4d0d-8191-74c8aa159479@EURP189">
            <a:extLst>
              <a:ext uri="{FF2B5EF4-FFF2-40B4-BE49-F238E27FC236}">
                <a16:creationId xmlns:a16="http://schemas.microsoft.com/office/drawing/2014/main" id="{D4CDB10D-F32F-43E0-8D49-A80F590A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511" y="1404378"/>
            <a:ext cx="2042322" cy="25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E281EBF-2D86-4E0D-BF0C-05F374F00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597" y="4438548"/>
            <a:ext cx="2311282" cy="1300096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7AA93219-DEE8-498F-B827-9722AE0E3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689" y="1798385"/>
            <a:ext cx="2500840" cy="1410730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54E2F263-1954-4A72-9996-A4096C838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879" y="3343588"/>
            <a:ext cx="1641638" cy="2189919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4A24A4DC-7AD4-4B55-8C06-272E62A085F2}"/>
              </a:ext>
            </a:extLst>
          </p:cNvPr>
          <p:cNvSpPr txBox="1"/>
          <p:nvPr/>
        </p:nvSpPr>
        <p:spPr>
          <a:xfrm>
            <a:off x="902113" y="890519"/>
            <a:ext cx="237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" panose="020B0604020202020204" pitchFamily="34" charset="0"/>
                <a:cs typeface="Helvetica" panose="020B0604020202020204" pitchFamily="34" charset="0"/>
              </a:rPr>
              <a:t>Vem är jag?</a:t>
            </a:r>
          </a:p>
        </p:txBody>
      </p:sp>
    </p:spTree>
    <p:extLst>
      <p:ext uri="{BB962C8B-B14F-4D97-AF65-F5344CB8AC3E}">
        <p14:creationId xmlns:p14="http://schemas.microsoft.com/office/powerpoint/2010/main" val="293627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9B9A62-5373-4697-814D-927D854E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0732"/>
            <a:ext cx="3456687" cy="4611167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742A11A1-8410-4368-B645-90441B526A6F}"/>
              </a:ext>
            </a:extLst>
          </p:cNvPr>
          <p:cNvSpPr txBox="1"/>
          <p:nvPr/>
        </p:nvSpPr>
        <p:spPr>
          <a:xfrm>
            <a:off x="1078507" y="996845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>
                <a:latin typeface="Helvetica" panose="020B0604020202020204" pitchFamily="34" charset="0"/>
                <a:cs typeface="Helvetica" panose="020B0604020202020204" pitchFamily="34" charset="0"/>
              </a:rPr>
              <a:t>Intention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A7682CF-FEDE-4709-AEEB-BCA5CA633AE5}"/>
              </a:ext>
            </a:extLst>
          </p:cNvPr>
          <p:cNvSpPr txBox="1"/>
          <p:nvPr/>
        </p:nvSpPr>
        <p:spPr>
          <a:xfrm>
            <a:off x="1078507" y="2122914"/>
            <a:ext cx="4352292" cy="18620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Under den här sessionen är jag nyfiken på…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Jag vill bidra med…</a:t>
            </a:r>
          </a:p>
          <a:p>
            <a:pPr>
              <a:spcAft>
                <a:spcPts val="600"/>
              </a:spcAft>
              <a:buClr>
                <a:srgbClr val="00A9A7"/>
              </a:buClr>
            </a:pPr>
            <a:endParaRPr lang="sv-S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536D983-2B03-4D4E-A296-A346832FB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488632"/>
            <a:ext cx="10454640" cy="5880735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92515BBB-B589-4354-A202-D231A4257C84}"/>
              </a:ext>
            </a:extLst>
          </p:cNvPr>
          <p:cNvSpPr txBox="1">
            <a:spLocks/>
          </p:cNvSpPr>
          <p:nvPr/>
        </p:nvSpPr>
        <p:spPr>
          <a:xfrm>
            <a:off x="2836531" y="1939167"/>
            <a:ext cx="6974959" cy="276188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5400" dirty="0">
                <a:latin typeface="Maja På Näset" pitchFamily="2" charset="0"/>
              </a:rPr>
              <a:t>Inledning förändringsledning</a:t>
            </a:r>
          </a:p>
        </p:txBody>
      </p:sp>
    </p:spTree>
    <p:extLst>
      <p:ext uri="{BB962C8B-B14F-4D97-AF65-F5344CB8AC3E}">
        <p14:creationId xmlns:p14="http://schemas.microsoft.com/office/powerpoint/2010/main" val="18832192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A6EF156D8C4740867404AA45AE0D78" ma:contentTypeVersion="10" ma:contentTypeDescription="Skapa ett nytt dokument." ma:contentTypeScope="" ma:versionID="ebba2b0c99ce9c492cf922f1d8ada29c">
  <xsd:schema xmlns:xsd="http://www.w3.org/2001/XMLSchema" xmlns:xs="http://www.w3.org/2001/XMLSchema" xmlns:p="http://schemas.microsoft.com/office/2006/metadata/properties" xmlns:ns2="c6043fae-ce2a-464e-ae74-f5860b53ac38" targetNamespace="http://schemas.microsoft.com/office/2006/metadata/properties" ma:root="true" ma:fieldsID="9790c7d2710359b74087cfa75a002660" ns2:_="">
    <xsd:import namespace="c6043fae-ce2a-464e-ae74-f5860b53a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43fae-ce2a-464e-ae74-f5860b53a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EC1F03-BD35-46EE-8DF6-1C174DEAB5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A786142-0125-4799-A25F-CE156515EA57}"/>
</file>

<file path=customXml/itemProps3.xml><?xml version="1.0" encoding="utf-8"?>
<ds:datastoreItem xmlns:ds="http://schemas.openxmlformats.org/officeDocument/2006/customXml" ds:itemID="{352DD6D1-4882-4DAB-927D-054768F904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5345</TotalTime>
  <Words>1102</Words>
  <Application>Microsoft Office PowerPoint</Application>
  <PresentationFormat>Bredbild</PresentationFormat>
  <Paragraphs>229</Paragraphs>
  <Slides>42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Bildrubriker</vt:lpstr>
      </vt:variant>
      <vt:variant>
        <vt:i4>42</vt:i4>
      </vt:variant>
    </vt:vector>
  </HeadingPairs>
  <TitlesOfParts>
    <vt:vector size="45" baseType="lpstr">
      <vt:lpstr>Inera</vt:lpstr>
      <vt:lpstr>Office-tema</vt:lpstr>
      <vt:lpstr>1_Inera</vt:lpstr>
      <vt:lpstr>PowerPoint-presentation</vt:lpstr>
      <vt:lpstr>Förändringsledning Pia Jonsson, Inera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Att vara sårbar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är specifikt i din kultur?</vt:lpstr>
      <vt:lpstr>PowerPoint-presentation</vt:lpstr>
      <vt:lpstr>PowerPoint-presentation</vt:lpstr>
      <vt:lpstr>När du är väldigt ansvarig…</vt:lpstr>
      <vt:lpstr>Sätt att vara på…</vt:lpstr>
      <vt:lpstr>PowerPoint-presentation</vt:lpstr>
      <vt:lpstr>Hur tolkar du begreppet innovation?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FÖRÄNDRINGSLEDNING Pia Jonsson, Inera</dc:title>
  <dc:creator>Jonsson Pia</dc:creator>
  <cp:lastModifiedBy>Jonsson Pia</cp:lastModifiedBy>
  <cp:revision>172</cp:revision>
  <dcterms:created xsi:type="dcterms:W3CDTF">2020-04-19T10:51:00Z</dcterms:created>
  <dcterms:modified xsi:type="dcterms:W3CDTF">2020-12-30T18:29:04Z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0x0101000DA6EF156D8C4740867404AA45AE0D78</vt:lpwstr>
  </property>
</Properties>
</file>