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63" r:id="rId8"/>
    <p:sldId id="259" r:id="rId9"/>
    <p:sldId id="265" r:id="rId10"/>
    <p:sldId id="261" r:id="rId11"/>
    <p:sldId id="262" r:id="rId12"/>
    <p:sldId id="266" r:id="rId13"/>
    <p:sldId id="286" r:id="rId14"/>
    <p:sldId id="267" r:id="rId15"/>
    <p:sldId id="268" r:id="rId16"/>
    <p:sldId id="269" r:id="rId17"/>
    <p:sldId id="284" r:id="rId18"/>
    <p:sldId id="282" r:id="rId19"/>
    <p:sldId id="270" r:id="rId20"/>
    <p:sldId id="271" r:id="rId21"/>
    <p:sldId id="285" r:id="rId22"/>
    <p:sldId id="272" r:id="rId23"/>
    <p:sldId id="274" r:id="rId24"/>
    <p:sldId id="277" r:id="rId25"/>
    <p:sldId id="275" r:id="rId26"/>
    <p:sldId id="276" r:id="rId27"/>
    <p:sldId id="273" r:id="rId28"/>
    <p:sldId id="287" r:id="rId29"/>
    <p:sldId id="278" r:id="rId30"/>
    <p:sldId id="288" r:id="rId31"/>
    <p:sldId id="283" r:id="rId32"/>
    <p:sldId id="279" r:id="rId33"/>
    <p:sldId id="280" r:id="rId34"/>
    <p:sldId id="289" r:id="rId35"/>
    <p:sldId id="281" r:id="rId36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Bergarp" initials="EB" lastIdx="15" clrIdx="0">
    <p:extLst>
      <p:ext uri="{19B8F6BF-5375-455C-9EA6-DF929625EA0E}">
        <p15:presenceInfo xmlns:p15="http://schemas.microsoft.com/office/powerpoint/2012/main" userId="S::elin.bergarp@regionvasterbotten.se::75dc4cb7-ade9-451f-80d1-7949069dd403" providerId="AD"/>
      </p:ext>
    </p:extLst>
  </p:cmAuthor>
  <p:cmAuthor id="2" name="Victoria Bertilsson" initials="VB" lastIdx="3" clrIdx="1">
    <p:extLst>
      <p:ext uri="{19B8F6BF-5375-455C-9EA6-DF929625EA0E}">
        <p15:presenceInfo xmlns:p15="http://schemas.microsoft.com/office/powerpoint/2012/main" userId="S::victoria.bertilsson@regionvasterbotten.se::f6e9081e-8cf2-4f27-950f-2c18f030afa2" providerId="AD"/>
      </p:ext>
    </p:extLst>
  </p:cmAuthor>
  <p:cmAuthor id="3" name="Ola Knutsson" initials="OK" lastIdx="2" clrIdx="2">
    <p:extLst>
      <p:ext uri="{19B8F6BF-5375-455C-9EA6-DF929625EA0E}">
        <p15:presenceInfo xmlns:p15="http://schemas.microsoft.com/office/powerpoint/2012/main" userId="S::ola.knutsson@regionvasterbotten.se::05ec8e4e-fc8f-4552-ac32-63b9e658f0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ADBD4-D136-FE79-6B4F-4FC7432C6356}" v="1" dt="2021-03-08T10:51:09.171"/>
    <p1510:client id="{2496D12F-8322-5389-968A-F2471629950D}" v="85" dt="2021-03-08T13:14:35.147"/>
    <p1510:client id="{30ED454F-08F4-182C-968A-FAEC1B5B3176}" v="1595" dt="2021-03-10T09:04:14.469"/>
    <p1510:client id="{5E51FB3E-0275-24F7-50D8-C964E9589209}" v="856" dt="2021-03-10T09:21:07.460"/>
    <p1510:client id="{65558FC8-DF5E-6C0D-DAB5-B65FD3F355E0}" v="1" dt="2021-03-16T12:29:12.386"/>
    <p1510:client id="{6932F9DC-1E3E-11A2-FFFE-A926731D3672}" v="30" dt="2021-03-11T10:08:57.933"/>
    <p1510:client id="{7A2CB39F-1097-2000-75D1-81990A751964}" v="7" dt="2021-03-11T09:35:46.596"/>
    <p1510:client id="{829DE14F-3419-4DF8-27DC-9D50212FE420}" v="2" dt="2021-03-10T14:36:35.830"/>
    <p1510:client id="{82F95A28-FAB7-E643-E0DB-F1E169D89797}" v="426" dt="2021-03-12T13:22:55.171"/>
    <p1510:client id="{8CEBE291-B5E6-9813-8D98-76FBC855834D}" v="238" dt="2021-03-10T07:17:52.457"/>
    <p1510:client id="{9D52FA5A-687A-5ADE-31B5-FA9ACE85C65B}" v="75" dt="2021-03-10T09:21:14.320"/>
    <p1510:client id="{C1FEBF98-CF69-CDBA-484B-9A0240AAFF0E}" v="334" dt="2021-03-08T07:42:59.619"/>
    <p1510:client id="{CC1A5DF2-528C-4A07-1C87-85910D21EBB2}" v="1" dt="2021-03-11T10:23:28.723"/>
    <p1510:client id="{D8284CBE-1055-B6BB-1844-304EAD677640}" v="3" dt="2021-03-12T13:08:28.826"/>
    <p1510:client id="{DF1E1214-9E40-4A55-485B-D6D28727E19E}" v="648" dt="2021-03-09T13:41:26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Statistik och siffror kommer att peka på utmaningsområden som bör analyseras mer detaljerat.</a:t>
            </a:r>
            <a:endParaRPr lang="nb-NO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10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76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77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64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halsomyndigheten.se/kommunfakta/" TargetMode="External"/><Relationship Id="rId2" Type="http://schemas.openxmlformats.org/officeDocument/2006/relationships/hyperlink" Target="https://www.kolada.se/verktyg/jamforaren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channel/19%3aebe13bca1b0d40658f4d9d9ed8d6229e%40thread.tacv2/Allm%25C3%25A4nt?groupId=f53d8748-292c-4f03-8d70-b95798128023&amp;tenantId=12517306-9857-4dca-b594-6c370d359eb0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ionfakta.com/vasterbottens-lan/" TargetMode="External"/><Relationship Id="rId3" Type="http://schemas.openxmlformats.org/officeDocument/2006/relationships/hyperlink" Target="https://kommunsiffror.scb.se/" TargetMode="External"/><Relationship Id="rId7" Type="http://schemas.openxmlformats.org/officeDocument/2006/relationships/hyperlink" Target="http://fohm-app.folkhalsomyndigheten.se/Folkhalsodata/pxweb/sv/" TargetMode="External"/><Relationship Id="rId2" Type="http://schemas.openxmlformats.org/officeDocument/2006/relationships/hyperlink" Target="https://www.kolada.se/verktyg/jamforaren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olkhalsomyndigheten.se/kommunfakta/" TargetMode="External"/><Relationship Id="rId5" Type="http://schemas.openxmlformats.org/officeDocument/2006/relationships/hyperlink" Target="https://www.folkhalsomyndigheten.se/datavisualisering/" TargetMode="External"/><Relationship Id="rId4" Type="http://schemas.openxmlformats.org/officeDocument/2006/relationships/hyperlink" Target="https://www.scb.se/hitta-statistik/sverige-i-siffror/djupdykning-i-statistik-om-sveriges-kommuner/" TargetMode="External"/><Relationship Id="rId9" Type="http://schemas.openxmlformats.org/officeDocument/2006/relationships/hyperlink" Target="http://www.nordmap.s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347614"/>
            <a:ext cx="7704139" cy="756084"/>
          </a:xfrm>
        </p:spPr>
        <p:txBody>
          <a:bodyPr>
            <a:normAutofit fontScale="90000"/>
          </a:bodyPr>
          <a:lstStyle/>
          <a:p>
            <a:r>
              <a:rPr lang="sv-SE">
                <a:cs typeface="Arial"/>
              </a:rPr>
              <a:t>Statistik och siffror</a:t>
            </a:r>
            <a:br>
              <a:rPr lang="sv-SE"/>
            </a:br>
            <a:r>
              <a:rPr lang="sv-SE" sz="2700">
                <a:cs typeface="Arial"/>
              </a:rPr>
              <a:t>En del av Färdplan för tjänsteinnovation</a:t>
            </a:r>
            <a:br>
              <a:rPr lang="sv-SE" sz="2700">
                <a:cs typeface="Arial"/>
              </a:rPr>
            </a:br>
            <a:br>
              <a:rPr lang="sv-SE" sz="2700"/>
            </a:br>
            <a:r>
              <a:rPr lang="sv-SE" sz="1600">
                <a:cs typeface="Arial"/>
              </a:rPr>
              <a:t>Denna Power Point har skapats utifrån "</a:t>
            </a:r>
            <a:r>
              <a:rPr lang="sv-SE" sz="1600" err="1">
                <a:cs typeface="Arial"/>
              </a:rPr>
              <a:t>Veikart</a:t>
            </a:r>
            <a:r>
              <a:rPr lang="sv-SE" sz="1600">
                <a:cs typeface="Arial"/>
              </a:rPr>
              <a:t> for </a:t>
            </a:r>
            <a:r>
              <a:rPr lang="sv-SE" sz="1600" err="1">
                <a:cs typeface="Arial"/>
              </a:rPr>
              <a:t>tjenesteinnovasjon</a:t>
            </a:r>
            <a:r>
              <a:rPr lang="sv-SE" sz="1600">
                <a:cs typeface="Arial"/>
              </a:rPr>
              <a:t>" </a:t>
            </a:r>
            <a:endParaRPr lang="sv-SE" sz="16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09EBD5-0E54-4434-A2C8-2E0A2E3B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93" y="4472547"/>
            <a:ext cx="1188385" cy="4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1 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Nyckeltal och jämförelser </a:t>
            </a: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421665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CFB4C8B-A7B4-419F-A123-F40290B67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1. Hitta utmaningarna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56F050-2FA3-427D-BC8B-C294477E1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1. Nyckeltal och jämförelser</a:t>
            </a:r>
            <a:endParaRPr lang="sv-SE" sz="160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1FB8D57F-C216-464D-A156-144672C54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89555"/>
              </p:ext>
            </p:extLst>
          </p:nvPr>
        </p:nvGraphicFramePr>
        <p:xfrm>
          <a:off x="871777" y="1195427"/>
          <a:ext cx="4536504" cy="27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resultatindikatorer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4A7350-8A74-42C1-82E3-B46A1C5C7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Nyckeltal som kan ge en överblick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1F8417-28CB-4409-B6D0-FA245F430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1. Nyckeltal och jämförelser</a:t>
            </a:r>
            <a:endParaRPr lang="sv-SE" sz="160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1F38B16-82BE-4678-A07B-01BFE2C2F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25805"/>
              </p:ext>
            </p:extLst>
          </p:nvPr>
        </p:nvGraphicFramePr>
        <p:xfrm>
          <a:off x="843643" y="1360713"/>
          <a:ext cx="4286447" cy="23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86">
                  <a:extLst>
                    <a:ext uri="{9D8B030D-6E8A-4147-A177-3AD203B41FA5}">
                      <a16:colId xmlns:a16="http://schemas.microsoft.com/office/drawing/2014/main" val="2161410564"/>
                    </a:ext>
                  </a:extLst>
                </a:gridCol>
                <a:gridCol w="1437886">
                  <a:extLst>
                    <a:ext uri="{9D8B030D-6E8A-4147-A177-3AD203B41FA5}">
                      <a16:colId xmlns:a16="http://schemas.microsoft.com/office/drawing/2014/main" val="631708599"/>
                    </a:ext>
                  </a:extLst>
                </a:gridCol>
                <a:gridCol w="1410675">
                  <a:extLst>
                    <a:ext uri="{9D8B030D-6E8A-4147-A177-3AD203B41FA5}">
                      <a16:colId xmlns:a16="http://schemas.microsoft.com/office/drawing/2014/main" val="812806597"/>
                    </a:ext>
                  </a:extLst>
                </a:gridCol>
              </a:tblGrid>
              <a:tr h="249845">
                <a:tc>
                  <a:txBody>
                    <a:bodyPr/>
                    <a:lstStyle/>
                    <a:p>
                      <a:r>
                        <a:rPr lang="sv-SE" sz="1100"/>
                        <a:t>Demografi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Resurser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Kvalité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96395"/>
                  </a:ext>
                </a:extLst>
              </a:tr>
              <a:tr h="2097384">
                <a:tc>
                  <a:txBody>
                    <a:bodyPr/>
                    <a:lstStyle/>
                    <a:p>
                      <a:pPr marL="86995" marR="0" lvl="1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b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Dagens och </a:t>
                      </a:r>
                      <a:r>
                        <a:rPr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framtida brukare</a:t>
                      </a: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av tjänster och deras behov av tjänster.</a:t>
                      </a:r>
                    </a:p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Analyseras med hjälp av statistik och siffror om bland annat: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Befolkningstillväxt och sammansättning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Folkhälsan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Hushållstyper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Tillgängliga resurser och hur dessa används.</a:t>
                      </a:r>
                      <a:endParaRPr kumimoji="0" lang="nb-NO" sz="8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Analyseras med hjälp av statistik och siffror om bland annat: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Ekonomisk ram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Driftskostnader fördelade på service och olika enheter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Årsverk</a:t>
                      </a: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i tjänsterna</a:t>
                      </a:r>
                    </a:p>
                    <a:p>
                      <a:pPr defTabSz="311150">
                        <a:tabLst/>
                        <a:defRPr/>
                      </a:pPr>
                      <a:endParaRPr kumimoji="0" lang="sv-S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Tjänsternas kvalitet, medarbetarnas välbefinnande och kompetens.</a:t>
                      </a:r>
                      <a:endParaRPr kumimoji="0" lang="nb-NO" sz="8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Analyseras med hjälp av statistik och siffror om bland annat: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Användarnöjdhet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Medarbetarnöjdhet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Anställdas kompetens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Frånvaro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82121"/>
                  </a:ext>
                </a:extLst>
              </a:tr>
            </a:tbl>
          </a:graphicData>
        </a:graphic>
      </p:graphicFrame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3A6D6C15-70B7-4CBB-B9E1-14B5BCD378A9}"/>
              </a:ext>
            </a:extLst>
          </p:cNvPr>
          <p:cNvSpPr>
            <a:spLocks noGrp="1"/>
          </p:cNvSpPr>
          <p:nvPr/>
        </p:nvSpPr>
        <p:spPr>
          <a:xfrm>
            <a:off x="5203310" y="1325896"/>
            <a:ext cx="3384302" cy="2891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sv-SE" sz="1200" b="1">
                <a:solidFill>
                  <a:srgbClr val="000000"/>
                </a:solidFill>
                <a:ea typeface="Helvetica"/>
                <a:cs typeface="Arial"/>
              </a:rPr>
              <a:t>Tips: </a:t>
            </a:r>
            <a:br>
              <a:rPr lang="sv-SE" sz="1200" b="1">
                <a:ea typeface="Helvetica"/>
              </a:rPr>
            </a:br>
            <a:r>
              <a:rPr lang="sv-SE" sz="1200">
                <a:solidFill>
                  <a:srgbClr val="000000"/>
                </a:solidFill>
                <a:ea typeface="Helvetica"/>
                <a:cs typeface="Arial"/>
              </a:rPr>
              <a:t>Jämför er kommun med andra likvärdiga kommuner</a:t>
            </a:r>
            <a:endParaRPr lang="sv-SE" sz="1200">
              <a:solidFill>
                <a:srgbClr val="000000"/>
              </a:solidFill>
              <a:ea typeface="Helvetica"/>
            </a:endParaRPr>
          </a:p>
          <a:p>
            <a:pPr>
              <a:spcBef>
                <a:spcPts val="1200"/>
              </a:spcBef>
            </a:pPr>
            <a:r>
              <a:rPr lang="sv-SE" sz="1200">
                <a:solidFill>
                  <a:srgbClr val="000000"/>
                </a:solidFill>
                <a:ea typeface="Helvetica"/>
                <a:cs typeface="Arial"/>
              </a:rPr>
              <a:t>Beräkna per enhet (t.ex. per invånare i resp. åldersgrupp) för att möjliggöra jämförelser över tid och gentemot andra kommuner.</a:t>
            </a:r>
          </a:p>
          <a:p>
            <a:pPr>
              <a:spcBef>
                <a:spcPts val="1200"/>
              </a:spcBef>
            </a:pPr>
            <a:r>
              <a:rPr lang="sv-SE" sz="1200">
                <a:solidFill>
                  <a:srgbClr val="000000"/>
                </a:solidFill>
                <a:ea typeface="Helvetica"/>
                <a:cs typeface="Arial"/>
              </a:rPr>
              <a:t>Statistik och siffror berättar inte allt. Prata med användare, släktingar, anställda för att komplettera bilden. 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358128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7713F31-74DA-42A1-BF07-2A82BF59D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Hur analyserar man?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403A0D-169D-4806-B147-A3C6566AB3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4099454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>
                <a:cs typeface="Arial"/>
              </a:rPr>
              <a:t>Sammanställ siffrorna ni samlat in i en lättöverskådlig tabell.</a:t>
            </a:r>
          </a:p>
          <a:p>
            <a:r>
              <a:rPr lang="sv-SE" sz="1400">
                <a:latin typeface="Arial"/>
                <a:cs typeface="Arial"/>
              </a:rPr>
              <a:t>Tips! Titta på rapporter från exempelvis SKR för att hitta inspiration till analysarbetet </a:t>
            </a:r>
            <a:endParaRPr lang="sv-SE" sz="1400">
              <a:latin typeface="Arial"/>
            </a:endParaRPr>
          </a:p>
          <a:p>
            <a:r>
              <a:rPr lang="sv-SE" sz="1400">
                <a:latin typeface="Arial"/>
                <a:ea typeface="+mn-lt"/>
                <a:cs typeface="Arial"/>
              </a:rPr>
              <a:t>Du kan även hitta statistik på </a:t>
            </a:r>
            <a:r>
              <a:rPr lang="sv-SE" sz="1400">
                <a:latin typeface="Arial"/>
                <a:ea typeface="+mn-lt"/>
                <a:cs typeface="Arial"/>
                <a:hlinkClick r:id="rId2"/>
              </a:rPr>
              <a:t>KOLADA</a:t>
            </a:r>
            <a:br>
              <a:rPr lang="sv-SE" sz="1400">
                <a:latin typeface="Arial"/>
                <a:ea typeface="+mn-lt"/>
                <a:cs typeface="Arial"/>
              </a:rPr>
            </a:br>
            <a:r>
              <a:rPr lang="sv-SE" sz="1400">
                <a:latin typeface="Arial"/>
                <a:ea typeface="+mn-lt"/>
                <a:cs typeface="Arial"/>
              </a:rPr>
              <a:t>eller på </a:t>
            </a:r>
            <a:r>
              <a:rPr lang="sv-SE" sz="1400">
                <a:latin typeface="Arial"/>
                <a:ea typeface="+mn-lt"/>
                <a:cs typeface="Arial"/>
                <a:hlinkClick r:id="rId3"/>
              </a:rPr>
              <a:t>Folkhälsomyndigheten</a:t>
            </a:r>
            <a:r>
              <a:rPr lang="sv-SE" sz="1400">
                <a:latin typeface="Arial"/>
                <a:ea typeface="+mn-lt"/>
                <a:cs typeface="Arial"/>
              </a:rPr>
              <a:t>.</a:t>
            </a:r>
          </a:p>
          <a:p>
            <a:endParaRPr lang="sv-SE" sz="1400">
              <a:ea typeface="+mn-lt"/>
              <a:cs typeface="+mn-lt"/>
            </a:endParaRPr>
          </a:p>
          <a:p>
            <a:r>
              <a:rPr lang="sv-SE" sz="1400">
                <a:cs typeface="Arial"/>
              </a:rPr>
              <a:t>→ 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Läs mer om analysarbete i </a:t>
            </a:r>
            <a:r>
              <a:rPr kumimoji="0" lang="sv-SE" sz="14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Analysverktyg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sv-SE" sz="1400">
                <a:latin typeface="Arial"/>
                <a:cs typeface="Arial"/>
              </a:rPr>
              <a:t> 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Färdplan för tjänsteinnovation</a:t>
            </a:r>
            <a:endParaRPr lang="nb-NO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993418-1223-4976-8D18-0CE0FE222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1. Nyckeltal och jämförelser</a:t>
            </a:r>
            <a:endParaRPr lang="sv-SE" sz="18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918318A-7BCC-4ECD-B8DF-CA5CEBB5F5AC}"/>
              </a:ext>
            </a:extLst>
          </p:cNvPr>
          <p:cNvSpPr txBox="1"/>
          <p:nvPr/>
        </p:nvSpPr>
        <p:spPr>
          <a:xfrm>
            <a:off x="5004048" y="1158875"/>
            <a:ext cx="4027520" cy="2724150"/>
          </a:xfrm>
          <a:prstGeom prst="roundRect">
            <a:avLst/>
          </a:prstGeom>
          <a:solidFill>
            <a:srgbClr val="0050A0"/>
          </a:solidFill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Frågor man kan ställa sig: </a:t>
            </a:r>
            <a:endParaRPr lang="sv-SE" sz="1600">
              <a:solidFill>
                <a:schemeClr val="bg1"/>
              </a:solidFill>
            </a:endParaRPr>
          </a:p>
          <a:p>
            <a:r>
              <a:rPr lang="sv-SE" sz="1400">
                <a:solidFill>
                  <a:schemeClr val="bg1"/>
                </a:solidFill>
              </a:rPr>
              <a:t>→</a:t>
            </a:r>
            <a:r>
              <a:rPr lang="sv-SE" sz="1600">
                <a:solidFill>
                  <a:schemeClr val="bg1"/>
                </a:solidFill>
              </a:rPr>
              <a:t> </a:t>
            </a:r>
            <a:r>
              <a:rPr lang="sv-SE" sz="1200">
                <a:solidFill>
                  <a:schemeClr val="bg1"/>
                </a:solidFill>
              </a:rPr>
              <a:t>Vad är genomsnittet?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 Hur är fördelningen?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 Hur är utvecklingen över tiden?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 Hur jämför vi oss med dem vi vill jämföra oss med?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Vad påverkar våra resultat?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Hur förhåller vi oss till våra förväntningar och mål?</a:t>
            </a:r>
            <a:endParaRPr lang="nb-NO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2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Fördjupning</a:t>
            </a: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292637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0C42A-AECE-45EA-BCBF-77948300B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2. </a:t>
            </a:r>
            <a:r>
              <a:rPr lang="en-US" err="1">
                <a:cs typeface="Arial"/>
              </a:rPr>
              <a:t>Insikt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djupare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förståelse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1FE14-E3FE-496C-ADFE-74313C338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AC02D-4412-4402-A057-5858AE010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>
                <a:cs typeface="Arial"/>
              </a:rPr>
              <a:t>Fas 2. Fördjupning</a:t>
            </a:r>
            <a:endParaRPr lang="en-US" sz="140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ABEAC96-A4A3-4E81-A78C-86F39DE7A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55775"/>
              </p:ext>
            </p:extLst>
          </p:nvPr>
        </p:nvGraphicFramePr>
        <p:xfrm>
          <a:off x="731703" y="1290677"/>
          <a:ext cx="4536504" cy="27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200" b="0">
                          <a:latin typeface="+mj-lt"/>
                        </a:rPr>
                        <a:t>1. 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2000" b="1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resultatindikatorer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8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BF0E74E-4685-4DF2-8A7D-6612C2559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2. Insikt och djupare förståelse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C6E6C0-5291-47A6-9A65-BAA038F56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sv-SE" sz="1600">
                <a:cs typeface="Arial"/>
              </a:rPr>
              <a:t>Utmaningarna som upptäckts i första fasen kan förstås på ett bättre sätt genom: </a:t>
            </a:r>
            <a:endParaRPr lang="sv-SE" sz="1600"/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Insamling av mer detaljerad officiell statistik. </a:t>
            </a:r>
            <a:r>
              <a:rPr lang="sv-SE" sz="1400">
                <a:cs typeface="Arial"/>
              </a:rPr>
              <a:t>Exempel: statistik via KOLADA, SCB etc.   </a:t>
            </a:r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Inhämta detaljerade data från olika verksamhetsområden. </a:t>
            </a:r>
            <a:r>
              <a:rPr lang="sv-SE" sz="1400">
                <a:cs typeface="Arial"/>
              </a:rPr>
              <a:t>Exempel: ta fram statistik om fördelningen av vårdplatser mellan olika patient/brukargrupper etc. </a:t>
            </a:r>
            <a:endParaRPr lang="sv-SE"/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Insamling av data i tjänsten. </a:t>
            </a:r>
            <a:r>
              <a:rPr lang="sv-SE" sz="1400">
                <a:cs typeface="Arial"/>
              </a:rPr>
              <a:t>Exempel arbetsplanering i hemmet: kartlägg tidsförbrukning samt tid för planeringsarbete och rapporteringsmöten.</a:t>
            </a:r>
            <a:endParaRPr lang="sv-SE"/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Undersökningar. </a:t>
            </a:r>
            <a:r>
              <a:rPr lang="sv-SE" sz="1400">
                <a:cs typeface="Arial"/>
              </a:rPr>
              <a:t>Exempel medicinering: genomför en undersökning för att ta reda på i vilken utsträckning användare och anställda är nöjda med den nuvarande lösningen för medicinering.</a:t>
            </a:r>
            <a:endParaRPr lang="nb-NO" sz="1400"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4B8ED5-EC35-4053-A6AA-82C36E89D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2. Fördjupning</a:t>
            </a: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02352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99FD9B8-14E2-42FB-962A-14136C6CD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/>
              <a:t>Tips!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20FBC4-253F-4526-9DAA-7C1F48834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59" y="1323182"/>
            <a:ext cx="3600400" cy="1440160"/>
          </a:xfrm>
          <a:prstGeom prst="roundRect">
            <a:avLst/>
          </a:prstGeom>
          <a:solidFill>
            <a:srgbClr val="0050A0"/>
          </a:solidFill>
        </p:spPr>
        <p:txBody>
          <a:bodyPr/>
          <a:lstStyle/>
          <a:p>
            <a:pPr algn="ctr"/>
            <a:br>
              <a:rPr lang="sv-SE" sz="400">
                <a:solidFill>
                  <a:schemeClr val="bg1"/>
                </a:solidFill>
              </a:rPr>
            </a:br>
            <a:r>
              <a:rPr lang="sv-SE" sz="1600" b="1">
                <a:solidFill>
                  <a:schemeClr val="bg1"/>
                </a:solidFill>
              </a:rPr>
              <a:t>Siffror avslöjar inte allt </a:t>
            </a:r>
            <a:r>
              <a:rPr lang="sv-SE" sz="1600">
                <a:solidFill>
                  <a:schemeClr val="bg1"/>
                </a:solidFill>
              </a:rPr>
              <a:t>–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kombinera arbetet med siffror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och statistik med intervjuer,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gruppsamtal och observationer.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4E4BEB-85B4-4E4D-85C4-CE26DE331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2. Fördjupning</a:t>
            </a:r>
            <a:endParaRPr lang="sv-SE" sz="160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408546D-7BA6-4AB1-BB62-806BE1595F95}"/>
              </a:ext>
            </a:extLst>
          </p:cNvPr>
          <p:cNvSpPr txBox="1">
            <a:spLocks/>
          </p:cNvSpPr>
          <p:nvPr/>
        </p:nvSpPr>
        <p:spPr>
          <a:xfrm>
            <a:off x="4932042" y="1275606"/>
            <a:ext cx="3600400" cy="2808312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sv-SE" sz="400">
                <a:solidFill>
                  <a:schemeClr val="bg1"/>
                </a:solidFill>
              </a:rPr>
            </a:br>
            <a:r>
              <a:rPr lang="sv-SE" sz="1600" b="1">
                <a:solidFill>
                  <a:schemeClr val="bg1"/>
                </a:solidFill>
              </a:rPr>
              <a:t>Gör inte jobbet i onödan </a:t>
            </a:r>
            <a:r>
              <a:rPr lang="sv-SE" sz="1600">
                <a:solidFill>
                  <a:schemeClr val="bg1"/>
                </a:solidFill>
              </a:rPr>
              <a:t>–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omvärldsspana och se om någon kommun redan gjort det ni tänkt göra, hämta sedan inspiration och erfarenheter därifrån. </a:t>
            </a:r>
          </a:p>
          <a:p>
            <a:pPr>
              <a:spcAft>
                <a:spcPts val="360"/>
              </a:spcAft>
            </a:pPr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</a:rPr>
              <a:t>Hur har andra lyckats lösa liknande utmaningar?</a:t>
            </a:r>
          </a:p>
          <a:p>
            <a:pPr>
              <a:spcAft>
                <a:spcPts val="360"/>
              </a:spcAft>
            </a:pPr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</a:rPr>
              <a:t>Vad visar forskningen inom detta område?</a:t>
            </a:r>
          </a:p>
          <a:p>
            <a:pPr>
              <a:spcAft>
                <a:spcPts val="360"/>
              </a:spcAft>
            </a:pPr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</a:rPr>
              <a:t>Vad har andra lärt sig genom att delta i en liknande förändringsprocess?</a:t>
            </a:r>
            <a:endParaRPr lang="nb-NO" sz="11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E3145F-C772-4960-BAEF-7BE53F57F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23" y="3075782"/>
            <a:ext cx="1008136" cy="100813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19F0787-0B4D-49B9-8FE7-6AA8C74D1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4" y="2898217"/>
            <a:ext cx="778732" cy="7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1-3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Bedöm nyttorna</a:t>
            </a: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230474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676E3-A11D-4168-985D-47363A67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>
                <a:cs typeface="Arial"/>
              </a:rPr>
              <a:t>3. Utveckla, testa, utvärdera nyttor - nyttorealisering</a:t>
            </a:r>
            <a:br>
              <a:rPr lang="sv-SE"/>
            </a:br>
            <a:r>
              <a:rPr lang="sv-SE" sz="1800">
                <a:cs typeface="Arial"/>
              </a:rPr>
              <a:t>Använd statistik och siffror för att bedöma nyttor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12F00F-78D3-458C-9C12-667BF60B1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252" y="1336769"/>
            <a:ext cx="3759671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sv-SE" sz="1100">
                <a:cs typeface="Arial"/>
              </a:rPr>
              <a:t>Exempel på hur du använder statistik och siffror för att bedöma nyttor: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>
                <a:latin typeface="+mn-lt"/>
                <a:cs typeface="Arial"/>
              </a:rPr>
              <a:t>Om en ny lösning leder till ökad </a:t>
            </a:r>
            <a:r>
              <a:rPr lang="sv-SE" sz="1100">
                <a:cs typeface="Arial"/>
              </a:rPr>
              <a:t>trygghet</a:t>
            </a:r>
            <a:r>
              <a:rPr lang="sv-SE" sz="1100">
                <a:latin typeface="+mn-lt"/>
                <a:cs typeface="Arial"/>
              </a:rPr>
              <a:t> för användare och </a:t>
            </a:r>
            <a:r>
              <a:rPr lang="sv-SE" sz="1100">
                <a:cs typeface="Arial"/>
              </a:rPr>
              <a:t>anhöriga - hur</a:t>
            </a:r>
            <a:r>
              <a:rPr lang="sv-SE" sz="1100">
                <a:latin typeface="+mn-lt"/>
                <a:cs typeface="Arial"/>
              </a:rPr>
              <a:t> ska den mätas? Vad uppfattas som</a:t>
            </a:r>
            <a:r>
              <a:rPr lang="sv-SE" sz="1100">
                <a:cs typeface="Arial"/>
              </a:rPr>
              <a:t> trygghet</a:t>
            </a:r>
            <a:r>
              <a:rPr lang="sv-SE" sz="1100">
                <a:latin typeface="+mn-lt"/>
                <a:cs typeface="Arial"/>
              </a:rPr>
              <a:t> </a:t>
            </a:r>
            <a:r>
              <a:rPr lang="sv-SE" sz="1100">
                <a:cs typeface="Arial"/>
              </a:rPr>
              <a:t>idag? Eller om fem</a:t>
            </a:r>
            <a:r>
              <a:rPr lang="sv-SE" sz="1100">
                <a:latin typeface="+mn-lt"/>
                <a:cs typeface="Arial"/>
              </a:rPr>
              <a:t> år?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>
                <a:latin typeface="+mn-lt"/>
                <a:cs typeface="Arial"/>
              </a:rPr>
              <a:t>Om tid</a:t>
            </a:r>
            <a:r>
              <a:rPr lang="sv-SE" sz="1100">
                <a:cs typeface="Arial"/>
              </a:rPr>
              <a:t> frigörs</a:t>
            </a:r>
            <a:r>
              <a:rPr lang="sv-SE" sz="1100">
                <a:latin typeface="+mn-lt"/>
                <a:cs typeface="Arial"/>
              </a:rPr>
              <a:t> för anställda, hur många </a:t>
            </a:r>
            <a:r>
              <a:rPr lang="sv-SE" sz="1100" err="1">
                <a:latin typeface="+mn-lt"/>
                <a:cs typeface="Arial"/>
              </a:rPr>
              <a:t>årsverk</a:t>
            </a:r>
            <a:r>
              <a:rPr lang="sv-SE" sz="1100">
                <a:cs typeface="Arial"/>
              </a:rPr>
              <a:t> uppgår det</a:t>
            </a:r>
            <a:r>
              <a:rPr lang="sv-SE" sz="1100">
                <a:latin typeface="+mn-lt"/>
                <a:cs typeface="Arial"/>
              </a:rPr>
              <a:t> </a:t>
            </a:r>
            <a:r>
              <a:rPr lang="sv-SE" sz="1100">
                <a:cs typeface="Arial"/>
              </a:rPr>
              <a:t>till</a:t>
            </a:r>
            <a:r>
              <a:rPr lang="sv-SE" sz="1100">
                <a:latin typeface="+mn-lt"/>
                <a:cs typeface="Arial"/>
              </a:rPr>
              <a:t>? </a:t>
            </a:r>
            <a:r>
              <a:rPr lang="sv-SE" sz="1100">
                <a:cs typeface="Arial"/>
              </a:rPr>
              <a:t>Hur stor</a:t>
            </a:r>
            <a:r>
              <a:rPr lang="sv-SE" sz="1100">
                <a:latin typeface="+mn-lt"/>
                <a:cs typeface="Arial"/>
              </a:rPr>
              <a:t> </a:t>
            </a:r>
            <a:r>
              <a:rPr lang="sv-SE" sz="1100">
                <a:cs typeface="Arial"/>
              </a:rPr>
              <a:t>andel av </a:t>
            </a:r>
            <a:r>
              <a:rPr lang="sv-SE" sz="1100">
                <a:latin typeface="+mn-lt"/>
                <a:cs typeface="Arial"/>
              </a:rPr>
              <a:t>denna tid ska omfördelas till andra uppgifter </a:t>
            </a:r>
            <a:r>
              <a:rPr lang="sv-SE" sz="1100">
                <a:cs typeface="Arial"/>
              </a:rPr>
              <a:t>eller hanteras som besparing</a:t>
            </a:r>
            <a:r>
              <a:rPr lang="sv-SE" sz="1100">
                <a:latin typeface="+mn-lt"/>
                <a:cs typeface="Arial"/>
              </a:rPr>
              <a:t>? Hur ser </a:t>
            </a:r>
            <a:r>
              <a:rPr lang="sv-SE" sz="1100">
                <a:cs typeface="Arial"/>
              </a:rPr>
              <a:t>budget</a:t>
            </a:r>
            <a:r>
              <a:rPr lang="sv-SE" sz="1100">
                <a:latin typeface="+mn-lt"/>
                <a:cs typeface="Arial"/>
              </a:rPr>
              <a:t> ut för de kommande fem </a:t>
            </a:r>
            <a:r>
              <a:rPr lang="sv-SE" sz="1100">
                <a:cs typeface="Arial"/>
              </a:rPr>
              <a:t>år</a:t>
            </a:r>
            <a:r>
              <a:rPr lang="sv-SE" sz="1100">
                <a:latin typeface="+mn-lt"/>
                <a:cs typeface="Arial"/>
              </a:rPr>
              <a:t>?</a:t>
            </a:r>
          </a:p>
          <a:p>
            <a:r>
              <a:rPr lang="sv-SE" sz="1100">
                <a:latin typeface="+mn-lt"/>
                <a:cs typeface="Arial"/>
              </a:rPr>
              <a:t>I arbetet med </a:t>
            </a:r>
            <a:r>
              <a:rPr lang="sv-SE" sz="1100">
                <a:cs typeface="Arial"/>
              </a:rPr>
              <a:t>nyttor </a:t>
            </a:r>
            <a:r>
              <a:rPr lang="sv-SE" sz="1100">
                <a:latin typeface="+mn-lt"/>
                <a:cs typeface="Arial"/>
              </a:rPr>
              <a:t>återanvänder du statistik och siffror som du har samlat in i tidigare faser och gör nya datainsamlingar efter behov.</a:t>
            </a:r>
          </a:p>
          <a:p>
            <a:pPr>
              <a:spcAft>
                <a:spcPts val="600"/>
              </a:spcAft>
            </a:pPr>
            <a:endParaRPr lang="sv-SE" sz="1100">
              <a:solidFill>
                <a:schemeClr val="tx1"/>
              </a:solidFill>
              <a:highlight>
                <a:srgbClr val="FFFF00"/>
              </a:highlight>
              <a:latin typeface="+mn-lt"/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2B8730-E919-460E-A185-7C816503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1-3. Bedöm nyttorna</a:t>
            </a:r>
            <a:endParaRPr lang="sv-SE" sz="160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9EAA6ED-3E5F-4311-9143-EE51753C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69569"/>
              </p:ext>
            </p:extLst>
          </p:nvPr>
        </p:nvGraphicFramePr>
        <p:xfrm>
          <a:off x="4519292" y="1262662"/>
          <a:ext cx="4536504" cy="278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+mj-lt"/>
                        </a:rPr>
                        <a:t>1</a:t>
                      </a:r>
                      <a:endParaRPr lang="sv-SE" sz="105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800" b="1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resultatindikatorer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2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EDA592-43D8-4C7D-9E1F-0EBD20624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Agenda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6FFB2B-FB2F-4EB0-9FA0-3AAF7531F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Introduktion </a:t>
            </a:r>
            <a:endParaRPr lang="sv-S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Statistik och siffror i olika faser av innovationsarbetet</a:t>
            </a:r>
            <a:br>
              <a:rPr lang="sv-SE" sz="1800"/>
            </a:br>
            <a:r>
              <a:rPr lang="sv-SE" sz="1600">
                <a:cs typeface="Arial"/>
              </a:rPr>
              <a:t>Fas 1 - Förankring - nyckeltal och jämförelser</a:t>
            </a:r>
            <a:br>
              <a:rPr lang="sv-SE" sz="1600"/>
            </a:br>
            <a:r>
              <a:rPr lang="sv-SE" sz="1600">
                <a:cs typeface="Arial"/>
              </a:rPr>
              <a:t>Fas 2 - Insikt och idé - fördjupning</a:t>
            </a:r>
            <a:br>
              <a:rPr lang="sv-SE" sz="1600"/>
            </a:br>
            <a:r>
              <a:rPr lang="sv-SE" sz="1600">
                <a:cs typeface="Arial"/>
              </a:rPr>
              <a:t>Fas 1-3 - Tjänsteutveckling - utveckling, test och utvärdering - bedöm nyttorna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Fas 5 - Övergång till drift – etablera indikatorer för uppföljning 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Fas 6 - Ny praxis - följ upp nyttorna</a:t>
            </a:r>
            <a:endParaRPr lang="sv-SE" sz="1600"/>
          </a:p>
          <a:p>
            <a:endParaRPr lang="sv-SE" sz="1600">
              <a:cs typeface="Arial"/>
            </a:endParaRPr>
          </a:p>
          <a:p>
            <a:endParaRPr lang="sv-SE" sz="1600"/>
          </a:p>
          <a:p>
            <a:endParaRPr lang="sv-SE" sz="16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9B2FCB-0DA5-48E4-A3A2-E33EEF987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009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662CDD7-6EE2-4A56-805F-A85E6118E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>
                <a:cs typeface="Arial"/>
              </a:rPr>
              <a:t>5 steg för att mäta nyttor med hjälp av statistik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745EE8-372C-4334-B9DF-75492CA74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323182"/>
            <a:ext cx="3235358" cy="29970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sv-SE" sz="1800">
                <a:solidFill>
                  <a:srgbClr val="0050A0"/>
                </a:solidFill>
                <a:cs typeface="Arial"/>
              </a:rPr>
              <a:t>Steg 1. Definiera nyttan </a:t>
            </a:r>
            <a:br>
              <a:rPr lang="sv-SE"/>
            </a:br>
            <a:r>
              <a:rPr lang="sv-SE" sz="1400">
                <a:cs typeface="Arial"/>
              </a:rPr>
              <a:t>→</a:t>
            </a:r>
            <a:r>
              <a:rPr lang="sv-SE">
                <a:solidFill>
                  <a:srgbClr val="0050A0"/>
                </a:solidFill>
                <a:cs typeface="Arial"/>
              </a:rPr>
              <a:t> </a:t>
            </a:r>
            <a:r>
              <a:rPr lang="sv-SE" sz="1400">
                <a:cs typeface="Arial"/>
              </a:rPr>
              <a:t>Nyttan bör ha en exakt och konkret formulering. Skriv till exempel "Mindre tid på rapportmöten" istället för bara "Spara tid".</a:t>
            </a:r>
            <a:br>
              <a:rPr lang="sv-SE" sz="1400"/>
            </a:br>
            <a:br>
              <a:rPr lang="sv-SE" sz="1050"/>
            </a:br>
            <a:r>
              <a:rPr lang="sv-SE" sz="1400">
                <a:cs typeface="Arial"/>
              </a:rPr>
              <a:t>→  Läs mer i </a:t>
            </a:r>
            <a:r>
              <a:rPr lang="sv-SE" sz="1400" u="sng">
                <a:cs typeface="Arial"/>
              </a:rPr>
              <a:t>Arbetsgång fas 1</a:t>
            </a:r>
            <a:r>
              <a:rPr lang="sv-SE" sz="1400">
                <a:cs typeface="Arial"/>
              </a:rPr>
              <a:t> eller </a:t>
            </a:r>
            <a:r>
              <a:rPr lang="sv-SE" sz="1400" u="sng">
                <a:cs typeface="Arial"/>
              </a:rPr>
              <a:t>Hur uppnår man nyttor?</a:t>
            </a:r>
            <a:br>
              <a:rPr lang="sv-SE" sz="1400"/>
            </a:br>
            <a:endParaRPr lang="sv-SE" sz="1400"/>
          </a:p>
          <a:p>
            <a:endParaRPr lang="sv-SE" sz="1800">
              <a:solidFill>
                <a:srgbClr val="0050A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34B8A7-D67C-4AF1-913D-15F6D55CA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pic>
        <p:nvPicPr>
          <p:cNvPr id="10" name="Bild 9" descr="Fotavtryck med hel fyllning">
            <a:extLst>
              <a:ext uri="{FF2B5EF4-FFF2-40B4-BE49-F238E27FC236}">
                <a16:creationId xmlns:a16="http://schemas.microsoft.com/office/drawing/2014/main" id="{E773DDE1-80D2-4B61-AEC8-5137007E0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23423">
            <a:off x="3726805" y="1269252"/>
            <a:ext cx="578221" cy="578221"/>
          </a:xfrm>
          <a:prstGeom prst="rect">
            <a:avLst/>
          </a:prstGeom>
        </p:spPr>
      </p:pic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04FCACBB-C5CA-493B-9A35-C319FBE76F02}"/>
              </a:ext>
            </a:extLst>
          </p:cNvPr>
          <p:cNvSpPr/>
          <p:nvPr/>
        </p:nvSpPr>
        <p:spPr>
          <a:xfrm>
            <a:off x="3175590" y="1298554"/>
            <a:ext cx="5968409" cy="409099"/>
          </a:xfrm>
          <a:custGeom>
            <a:avLst/>
            <a:gdLst>
              <a:gd name="connsiteX0" fmla="*/ 0 w 1679944"/>
              <a:gd name="connsiteY0" fmla="*/ 218357 h 298214"/>
              <a:gd name="connsiteX1" fmla="*/ 432390 w 1679944"/>
              <a:gd name="connsiteY1" fmla="*/ 168738 h 298214"/>
              <a:gd name="connsiteX2" fmla="*/ 715925 w 1679944"/>
              <a:gd name="connsiteY2" fmla="*/ 12794 h 298214"/>
              <a:gd name="connsiteX3" fmla="*/ 1013637 w 1679944"/>
              <a:gd name="connsiteY3" fmla="*/ 34059 h 298214"/>
              <a:gd name="connsiteX4" fmla="*/ 1240465 w 1679944"/>
              <a:gd name="connsiteY4" fmla="*/ 232533 h 298214"/>
              <a:gd name="connsiteX5" fmla="*/ 1580707 w 1679944"/>
              <a:gd name="connsiteY5" fmla="*/ 296329 h 298214"/>
              <a:gd name="connsiteX6" fmla="*/ 1679944 w 1679944"/>
              <a:gd name="connsiteY6" fmla="*/ 275064 h 29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298214">
                <a:moveTo>
                  <a:pt x="0" y="218357"/>
                </a:moveTo>
                <a:cubicBezTo>
                  <a:pt x="156534" y="210677"/>
                  <a:pt x="313069" y="202998"/>
                  <a:pt x="432390" y="168738"/>
                </a:cubicBezTo>
                <a:cubicBezTo>
                  <a:pt x="551711" y="134478"/>
                  <a:pt x="619051" y="35240"/>
                  <a:pt x="715925" y="12794"/>
                </a:cubicBezTo>
                <a:cubicBezTo>
                  <a:pt x="812799" y="-9652"/>
                  <a:pt x="926214" y="-2564"/>
                  <a:pt x="1013637" y="34059"/>
                </a:cubicBezTo>
                <a:cubicBezTo>
                  <a:pt x="1101060" y="70682"/>
                  <a:pt x="1145953" y="188821"/>
                  <a:pt x="1240465" y="232533"/>
                </a:cubicBezTo>
                <a:cubicBezTo>
                  <a:pt x="1334977" y="276245"/>
                  <a:pt x="1507461" y="289241"/>
                  <a:pt x="1580707" y="296329"/>
                </a:cubicBezTo>
                <a:cubicBezTo>
                  <a:pt x="1653954" y="303418"/>
                  <a:pt x="1666949" y="289241"/>
                  <a:pt x="1679944" y="275064"/>
                </a:cubicBez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13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592745-93E8-4DEF-9BE1-C0E4E109A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CEB606-DEDB-4670-806A-0AE5026FE012}"/>
              </a:ext>
            </a:extLst>
          </p:cNvPr>
          <p:cNvSpPr txBox="1"/>
          <p:nvPr/>
        </p:nvSpPr>
        <p:spPr>
          <a:xfrm>
            <a:off x="683122" y="987574"/>
            <a:ext cx="3744416" cy="27238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rgbClr val="0050A0"/>
                </a:solidFill>
              </a:rPr>
              <a:t>Steg 2. Hitta indikatorer för att mäta nyttan</a:t>
            </a:r>
            <a:br>
              <a:rPr lang="sv-SE" sz="1300"/>
            </a:br>
            <a:r>
              <a:rPr lang="sv-SE" sz="1300"/>
              <a:t>→ Definiera hur nyttan kan mätas med statistik och siffror från offentliga eller lokala källor.</a:t>
            </a:r>
            <a:br>
              <a:rPr lang="sv-SE" sz="1300"/>
            </a:br>
            <a:br>
              <a:rPr lang="sv-SE" sz="1300"/>
            </a:br>
            <a:r>
              <a:rPr lang="sv-SE" sz="1300"/>
              <a:t>→ Till exempel kan "Mindre tid på rapportmöten" mätas enligt följande: Ett representativt urval av anställda från olika avdelningar skriver ner hur mycket tid de spenderar på rapportmöten varje dag under 2-3 veckor. Då kan den totala tidsförbrukningen i den aktuella tjänsten uppskattas.</a:t>
            </a:r>
            <a:endParaRPr lang="nb-NO" sz="1300"/>
          </a:p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2DA60B72-FF47-4790-A01B-AE77195D5B79}"/>
              </a:ext>
            </a:extLst>
          </p:cNvPr>
          <p:cNvSpPr/>
          <p:nvPr/>
        </p:nvSpPr>
        <p:spPr>
          <a:xfrm>
            <a:off x="-36576" y="592032"/>
            <a:ext cx="758952" cy="825288"/>
          </a:xfrm>
          <a:custGeom>
            <a:avLst/>
            <a:gdLst>
              <a:gd name="connsiteX0" fmla="*/ 0 w 758952"/>
              <a:gd name="connsiteY0" fmla="*/ 57192 h 825288"/>
              <a:gd name="connsiteX1" fmla="*/ 475488 w 758952"/>
              <a:gd name="connsiteY1" fmla="*/ 57192 h 825288"/>
              <a:gd name="connsiteX2" fmla="*/ 429768 w 758952"/>
              <a:gd name="connsiteY2" fmla="*/ 651552 h 825288"/>
              <a:gd name="connsiteX3" fmla="*/ 758952 w 758952"/>
              <a:gd name="connsiteY3" fmla="*/ 825288 h 825288"/>
              <a:gd name="connsiteX4" fmla="*/ 758952 w 758952"/>
              <a:gd name="connsiteY4" fmla="*/ 825288 h 82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952" h="825288">
                <a:moveTo>
                  <a:pt x="0" y="57192"/>
                </a:moveTo>
                <a:cubicBezTo>
                  <a:pt x="201930" y="7662"/>
                  <a:pt x="403860" y="-41868"/>
                  <a:pt x="475488" y="57192"/>
                </a:cubicBezTo>
                <a:cubicBezTo>
                  <a:pt x="547116" y="156252"/>
                  <a:pt x="382524" y="523536"/>
                  <a:pt x="429768" y="651552"/>
                </a:cubicBezTo>
                <a:cubicBezTo>
                  <a:pt x="477012" y="779568"/>
                  <a:pt x="758952" y="825288"/>
                  <a:pt x="758952" y="825288"/>
                </a:cubicBezTo>
                <a:lnTo>
                  <a:pt x="758952" y="825288"/>
                </a:ln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32E47D5-CF38-46FE-9094-4F570E552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88501"/>
              </p:ext>
            </p:extLst>
          </p:nvPr>
        </p:nvGraphicFramePr>
        <p:xfrm>
          <a:off x="4932040" y="987575"/>
          <a:ext cx="3960440" cy="3168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94">
                  <a:extLst>
                    <a:ext uri="{9D8B030D-6E8A-4147-A177-3AD203B41FA5}">
                      <a16:colId xmlns:a16="http://schemas.microsoft.com/office/drawing/2014/main" val="573509583"/>
                    </a:ext>
                  </a:extLst>
                </a:gridCol>
                <a:gridCol w="3477246">
                  <a:extLst>
                    <a:ext uri="{9D8B030D-6E8A-4147-A177-3AD203B41FA5}">
                      <a16:colId xmlns:a16="http://schemas.microsoft.com/office/drawing/2014/main" val="749462640"/>
                    </a:ext>
                  </a:extLst>
                </a:gridCol>
              </a:tblGrid>
              <a:tr h="667425">
                <a:tc>
                  <a:txBody>
                    <a:bodyPr/>
                    <a:lstStyle/>
                    <a:p>
                      <a:pPr algn="ctr"/>
                      <a:br>
                        <a:rPr lang="sv-SE" sz="600">
                          <a:solidFill>
                            <a:srgbClr val="0050A0"/>
                          </a:solidFill>
                        </a:rPr>
                      </a:br>
                      <a:r>
                        <a:rPr lang="sv-SE" b="0">
                          <a:solidFill>
                            <a:srgbClr val="0050A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chemeClr val="tx1"/>
                          </a:solidFill>
                        </a:rPr>
                        <a:t>Specifik </a:t>
                      </a:r>
                      <a:r>
                        <a:rPr lang="sv-SE" sz="1100" b="0">
                          <a:solidFill>
                            <a:schemeClr val="tx1"/>
                          </a:solidFill>
                        </a:rPr>
                        <a:t>- Om användarnöjdhet ska vara en indikator: Gäller användarnöjdhet för alla brukare/patienter som tjänstemottagare? Eller en specifik grupp?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20596"/>
                  </a:ext>
                </a:extLst>
              </a:tr>
              <a:tr h="667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600">
                          <a:solidFill>
                            <a:srgbClr val="0050A0"/>
                          </a:solidFill>
                        </a:rPr>
                      </a:br>
                      <a:r>
                        <a:rPr lang="sv-SE" sz="1800">
                          <a:solidFill>
                            <a:srgbClr val="0050A0"/>
                          </a:solidFill>
                        </a:rPr>
                        <a:t>M</a:t>
                      </a:r>
                      <a:endParaRPr lang="sv-SE">
                        <a:solidFill>
                          <a:srgbClr val="005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Mätbar</a:t>
                      </a:r>
                      <a:r>
                        <a:rPr lang="sv-SE" sz="1100"/>
                        <a:t> - </a:t>
                      </a: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En bra indikator innehåller vanligtvis ord som antal, dela, summa etc. Det ger möjlighet att följa upp över tid och åtgärda avvikelser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4561"/>
                  </a:ext>
                </a:extLst>
              </a:tr>
              <a:tr h="606750">
                <a:tc>
                  <a:txBody>
                    <a:bodyPr/>
                    <a:lstStyle/>
                    <a:p>
                      <a:pPr algn="ctr"/>
                      <a:br>
                        <a:rPr lang="sv-SE" sz="800">
                          <a:solidFill>
                            <a:srgbClr val="0050A0"/>
                          </a:solidFill>
                        </a:rPr>
                      </a:br>
                      <a:r>
                        <a:rPr lang="sv-SE">
                          <a:solidFill>
                            <a:srgbClr val="0050A0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Accepteras av de flesta </a:t>
                      </a:r>
                      <a:r>
                        <a:rPr lang="sv-SE" sz="1100"/>
                        <a:t>– Bra med indikatorer som redan används </a:t>
                      </a: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i organisationen så dessa kan integreras i befintliga rapporteringssystem. </a:t>
                      </a:r>
                      <a:endParaRPr lang="sv-SE" sz="11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78549"/>
                  </a:ext>
                </a:extLst>
              </a:tr>
              <a:tr h="667425">
                <a:tc>
                  <a:txBody>
                    <a:bodyPr/>
                    <a:lstStyle/>
                    <a:p>
                      <a:pPr algn="ctr"/>
                      <a:endParaRPr lang="sv-SE" sz="600">
                        <a:solidFill>
                          <a:srgbClr val="0050A0"/>
                        </a:solidFill>
                      </a:endParaRPr>
                    </a:p>
                    <a:p>
                      <a:pPr algn="ctr"/>
                      <a:r>
                        <a:rPr lang="sv-SE">
                          <a:solidFill>
                            <a:srgbClr val="0050A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Realiserbar – var inte för ambitiös </a:t>
                      </a:r>
                      <a:r>
                        <a:rPr lang="sv-SE" sz="1100"/>
                        <a:t>– om det är för krävande kommer det inte användas, utveckla hellre över 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95523"/>
                  </a:ext>
                </a:extLst>
              </a:tr>
              <a:tr h="559324">
                <a:tc>
                  <a:txBody>
                    <a:bodyPr/>
                    <a:lstStyle/>
                    <a:p>
                      <a:pPr algn="ctr"/>
                      <a:br>
                        <a:rPr lang="sv-SE" sz="700">
                          <a:solidFill>
                            <a:srgbClr val="0050A0"/>
                          </a:solidFill>
                        </a:rPr>
                      </a:br>
                      <a:r>
                        <a:rPr lang="sv-SE">
                          <a:solidFill>
                            <a:srgbClr val="0050A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Tidsbegränsad </a:t>
                      </a:r>
                      <a:r>
                        <a:rPr lang="sv-SE" sz="1100"/>
                        <a:t>– tydliga tidsbegränsningar driver er att nå målet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64248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DC25F308-F32F-4C43-AD1A-C727E4B2A244}"/>
              </a:ext>
            </a:extLst>
          </p:cNvPr>
          <p:cNvSpPr txBox="1"/>
          <p:nvPr/>
        </p:nvSpPr>
        <p:spPr>
          <a:xfrm>
            <a:off x="4932040" y="389123"/>
            <a:ext cx="2951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rgbClr val="0050A0"/>
                </a:solidFill>
                <a:latin typeface="Freestyle Script" panose="030804020302050B0404" pitchFamily="66" charset="0"/>
              </a:rPr>
              <a:t>Tips!</a:t>
            </a:r>
            <a:br>
              <a:rPr lang="sv-SE" sz="2000">
                <a:solidFill>
                  <a:srgbClr val="0050A0"/>
                </a:solidFill>
                <a:latin typeface="Harlow Solid Italic" panose="04030604020F02020D02" pitchFamily="82" charset="0"/>
              </a:rPr>
            </a:br>
            <a:r>
              <a:rPr lang="sv-SE" sz="1400">
                <a:solidFill>
                  <a:srgbClr val="0050A0"/>
                </a:solidFill>
              </a:rPr>
              <a:t>Se till att dina indikatorer är </a:t>
            </a:r>
            <a:r>
              <a:rPr lang="sv-SE" sz="1400" err="1">
                <a:solidFill>
                  <a:srgbClr val="0050A0"/>
                </a:solidFill>
              </a:rPr>
              <a:t>SMART:a</a:t>
            </a:r>
            <a:endParaRPr lang="sv-SE" sz="2000">
              <a:solidFill>
                <a:srgbClr val="0050A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745EE8-372C-4334-B9DF-75492CA74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699543"/>
            <a:ext cx="3595398" cy="1656183"/>
          </a:xfrm>
          <a:ln w="12700">
            <a:solidFill>
              <a:srgbClr val="0050A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sv-SE" sz="1800">
                <a:solidFill>
                  <a:srgbClr val="0050A0"/>
                </a:solidFill>
              </a:rPr>
              <a:t>Steg 3. Hitta nollpunkten &amp; sätt mål </a:t>
            </a:r>
          </a:p>
          <a:p>
            <a:pPr>
              <a:spcAft>
                <a:spcPts val="0"/>
              </a:spcAft>
            </a:pPr>
            <a:r>
              <a:rPr lang="sv-SE" sz="1400">
                <a:cs typeface="Arial"/>
              </a:rPr>
              <a:t>I exemplet med "Mindre tid på rapportmöten" kan du göra en undersökning under 2-3 veckor som beskrivs ovan. Då kan du uppskatta den förväntade tidsförbrukningen efter att nyttan realiserats baserat på input från anställda.</a:t>
            </a:r>
            <a:br>
              <a:rPr lang="sv-SE" sz="1400"/>
            </a:br>
            <a:endParaRPr lang="sv-SE" sz="1400"/>
          </a:p>
          <a:p>
            <a:endParaRPr lang="sv-SE" sz="1800">
              <a:solidFill>
                <a:srgbClr val="0050A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34B8A7-D67C-4AF1-913D-15F6D55CA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EFB68EA-D3E3-4066-8A61-665FDBEFF756}"/>
              </a:ext>
            </a:extLst>
          </p:cNvPr>
          <p:cNvSpPr txBox="1"/>
          <p:nvPr/>
        </p:nvSpPr>
        <p:spPr>
          <a:xfrm>
            <a:off x="5292080" y="1248311"/>
            <a:ext cx="349188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rgbClr val="0050A0"/>
                </a:solidFill>
              </a:rPr>
              <a:t>Steg 4. Räkna om nyttor till kronor – om det är relevant </a:t>
            </a:r>
          </a:p>
          <a:p>
            <a:pPr>
              <a:spcAft>
                <a:spcPts val="0"/>
              </a:spcAft>
            </a:pPr>
            <a:endParaRPr lang="sv-SE" sz="1100">
              <a:solidFill>
                <a:srgbClr val="0050A0"/>
              </a:solidFill>
            </a:endParaRPr>
          </a:p>
          <a:p>
            <a:r>
              <a:rPr lang="sv-SE" sz="1400"/>
              <a:t>→ Detta gäller mer för nyttor relaterade till undvikna kostnader och frigjord tid än för ökad kvalitet.</a:t>
            </a:r>
            <a:br>
              <a:rPr lang="sv-SE" sz="1400"/>
            </a:br>
            <a:br>
              <a:rPr lang="sv-SE" sz="1400"/>
            </a:br>
            <a:r>
              <a:rPr lang="sv-SE" sz="1400"/>
              <a:t>I exemplet med "Mindre tid på rapportmöten" kan du konvertera tidsbesparingarna till årsverkskostnader i kronor.</a:t>
            </a:r>
            <a:endParaRPr lang="sv-SE" sz="1400">
              <a:cs typeface="Calibri"/>
            </a:endParaRPr>
          </a:p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BFA5E3D-B544-4CBA-AC51-6082AC085A2F}"/>
              </a:ext>
            </a:extLst>
          </p:cNvPr>
          <p:cNvSpPr/>
          <p:nvPr/>
        </p:nvSpPr>
        <p:spPr>
          <a:xfrm>
            <a:off x="14177" y="588335"/>
            <a:ext cx="723014" cy="440800"/>
          </a:xfrm>
          <a:custGeom>
            <a:avLst/>
            <a:gdLst>
              <a:gd name="connsiteX0" fmla="*/ 0 w 723014"/>
              <a:gd name="connsiteY0" fmla="*/ 0 h 440800"/>
              <a:gd name="connsiteX1" fmla="*/ 368595 w 723014"/>
              <a:gd name="connsiteY1" fmla="*/ 106325 h 440800"/>
              <a:gd name="connsiteX2" fmla="*/ 425302 w 723014"/>
              <a:gd name="connsiteY2" fmla="*/ 396949 h 440800"/>
              <a:gd name="connsiteX3" fmla="*/ 723014 w 723014"/>
              <a:gd name="connsiteY3" fmla="*/ 439479 h 440800"/>
              <a:gd name="connsiteX4" fmla="*/ 723014 w 723014"/>
              <a:gd name="connsiteY4" fmla="*/ 439479 h 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14" h="440800">
                <a:moveTo>
                  <a:pt x="0" y="0"/>
                </a:moveTo>
                <a:cubicBezTo>
                  <a:pt x="148855" y="20083"/>
                  <a:pt x="297711" y="40167"/>
                  <a:pt x="368595" y="106325"/>
                </a:cubicBezTo>
                <a:cubicBezTo>
                  <a:pt x="439479" y="172483"/>
                  <a:pt x="366232" y="341423"/>
                  <a:pt x="425302" y="396949"/>
                </a:cubicBezTo>
                <a:cubicBezTo>
                  <a:pt x="484372" y="452475"/>
                  <a:pt x="723014" y="439479"/>
                  <a:pt x="723014" y="439479"/>
                </a:cubicBezTo>
                <a:lnTo>
                  <a:pt x="723014" y="439479"/>
                </a:ln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8C06B38-329B-4B2D-9A2D-7CE891A1AF93}"/>
              </a:ext>
            </a:extLst>
          </p:cNvPr>
          <p:cNvSpPr/>
          <p:nvPr/>
        </p:nvSpPr>
        <p:spPr>
          <a:xfrm>
            <a:off x="4373526" y="994210"/>
            <a:ext cx="1282995" cy="728248"/>
          </a:xfrm>
          <a:custGeom>
            <a:avLst/>
            <a:gdLst>
              <a:gd name="connsiteX0" fmla="*/ 0 w 1282995"/>
              <a:gd name="connsiteY0" fmla="*/ 685734 h 728248"/>
              <a:gd name="connsiteX1" fmla="*/ 340241 w 1282995"/>
              <a:gd name="connsiteY1" fmla="*/ 671557 h 728248"/>
              <a:gd name="connsiteX2" fmla="*/ 389860 w 1282995"/>
              <a:gd name="connsiteY2" fmla="*/ 132841 h 728248"/>
              <a:gd name="connsiteX3" fmla="*/ 737190 w 1282995"/>
              <a:gd name="connsiteY3" fmla="*/ 12339 h 728248"/>
              <a:gd name="connsiteX4" fmla="*/ 1190846 w 1282995"/>
              <a:gd name="connsiteY4" fmla="*/ 33604 h 728248"/>
              <a:gd name="connsiteX5" fmla="*/ 1282995 w 1282995"/>
              <a:gd name="connsiteY5" fmla="*/ 274609 h 72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995" h="728248">
                <a:moveTo>
                  <a:pt x="0" y="685734"/>
                </a:moveTo>
                <a:cubicBezTo>
                  <a:pt x="137632" y="724720"/>
                  <a:pt x="275264" y="763706"/>
                  <a:pt x="340241" y="671557"/>
                </a:cubicBezTo>
                <a:cubicBezTo>
                  <a:pt x="405218" y="579408"/>
                  <a:pt x="323702" y="242711"/>
                  <a:pt x="389860" y="132841"/>
                </a:cubicBezTo>
                <a:cubicBezTo>
                  <a:pt x="456018" y="22971"/>
                  <a:pt x="603692" y="28878"/>
                  <a:pt x="737190" y="12339"/>
                </a:cubicBezTo>
                <a:cubicBezTo>
                  <a:pt x="870688" y="-4200"/>
                  <a:pt x="1099879" y="-10108"/>
                  <a:pt x="1190846" y="33604"/>
                </a:cubicBezTo>
                <a:cubicBezTo>
                  <a:pt x="1281813" y="77316"/>
                  <a:pt x="1282404" y="175962"/>
                  <a:pt x="1282995" y="274609"/>
                </a:cubicBez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Fotavtryck med hel fyllning">
            <a:extLst>
              <a:ext uri="{FF2B5EF4-FFF2-40B4-BE49-F238E27FC236}">
                <a16:creationId xmlns:a16="http://schemas.microsoft.com/office/drawing/2014/main" id="{42D2F0C3-3623-4D1F-AB1C-C71FC7FE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978698">
            <a:off x="4840451" y="287642"/>
            <a:ext cx="774233" cy="7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8DD439-A96A-4C18-A77C-B7617124C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2" y="987574"/>
            <a:ext cx="3744341" cy="1667029"/>
          </a:xfrm>
          <a:ln w="19050">
            <a:solidFill>
              <a:srgbClr val="0050A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800">
                <a:solidFill>
                  <a:srgbClr val="0050A0"/>
                </a:solidFill>
                <a:latin typeface="+mj-lt"/>
                <a:cs typeface="Arial"/>
              </a:rPr>
              <a:t>Steg 5: </a:t>
            </a:r>
            <a:r>
              <a:rPr lang="nb-NO" sz="1800" err="1">
                <a:solidFill>
                  <a:srgbClr val="0050A0"/>
                </a:solidFill>
                <a:latin typeface="+mj-lt"/>
                <a:cs typeface="Arial"/>
              </a:rPr>
              <a:t>Sammanställ</a:t>
            </a:r>
            <a:r>
              <a:rPr lang="nb-NO" sz="1800">
                <a:solidFill>
                  <a:srgbClr val="0050A0"/>
                </a:solidFill>
                <a:latin typeface="+mj-lt"/>
                <a:cs typeface="Arial"/>
              </a:rPr>
              <a:t> </a:t>
            </a:r>
            <a:r>
              <a:rPr lang="nb-NO" sz="1800" err="1">
                <a:solidFill>
                  <a:srgbClr val="0050A0"/>
                </a:solidFill>
                <a:latin typeface="+mj-lt"/>
                <a:cs typeface="Arial"/>
              </a:rPr>
              <a:t>nyttobedömning</a:t>
            </a:r>
          </a:p>
          <a:p>
            <a:pPr>
              <a:spcAft>
                <a:spcPts val="0"/>
              </a:spcAft>
            </a:pPr>
            <a:r>
              <a:rPr lang="sv-SE" sz="1400">
                <a:cs typeface="Arial"/>
              </a:rPr>
              <a:t>Dokumentera resultaten i en femårig nyttoanalys. Använd Excelmallen </a:t>
            </a:r>
            <a:r>
              <a:rPr lang="sv-SE" sz="1400" u="sng">
                <a:cs typeface="Arial"/>
              </a:rPr>
              <a:t>Nyttokartläggning</a:t>
            </a:r>
            <a:r>
              <a:rPr lang="sv-SE" sz="1400">
                <a:cs typeface="Arial"/>
              </a:rPr>
              <a:t> från Färdplan för tjänsteinnovation där du också hittar mer vägledning för arbetet.</a:t>
            </a:r>
            <a:endParaRPr lang="nb-NO" sz="1400"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87F98A-3B23-43E5-BD04-608182E86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28DA3102-D344-47B4-AA0F-9FC12CBF10D5}"/>
              </a:ext>
            </a:extLst>
          </p:cNvPr>
          <p:cNvSpPr/>
          <p:nvPr/>
        </p:nvSpPr>
        <p:spPr>
          <a:xfrm>
            <a:off x="14177" y="861639"/>
            <a:ext cx="878958" cy="400091"/>
          </a:xfrm>
          <a:custGeom>
            <a:avLst/>
            <a:gdLst>
              <a:gd name="connsiteX0" fmla="*/ 0 w 878958"/>
              <a:gd name="connsiteY0" fmla="*/ 10231 h 400091"/>
              <a:gd name="connsiteX1" fmla="*/ 226828 w 878958"/>
              <a:gd name="connsiteY1" fmla="*/ 10231 h 400091"/>
              <a:gd name="connsiteX2" fmla="*/ 389860 w 878958"/>
              <a:gd name="connsiteY2" fmla="*/ 116556 h 400091"/>
              <a:gd name="connsiteX3" fmla="*/ 581246 w 878958"/>
              <a:gd name="connsiteY3" fmla="*/ 350473 h 400091"/>
              <a:gd name="connsiteX4" fmla="*/ 878958 w 878958"/>
              <a:gd name="connsiteY4" fmla="*/ 400091 h 40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958" h="400091">
                <a:moveTo>
                  <a:pt x="0" y="10231"/>
                </a:moveTo>
                <a:cubicBezTo>
                  <a:pt x="80925" y="1370"/>
                  <a:pt x="161851" y="-7490"/>
                  <a:pt x="226828" y="10231"/>
                </a:cubicBezTo>
                <a:cubicBezTo>
                  <a:pt x="291805" y="27952"/>
                  <a:pt x="330790" y="59849"/>
                  <a:pt x="389860" y="116556"/>
                </a:cubicBezTo>
                <a:cubicBezTo>
                  <a:pt x="448930" y="173263"/>
                  <a:pt x="499730" y="303217"/>
                  <a:pt x="581246" y="350473"/>
                </a:cubicBezTo>
                <a:cubicBezTo>
                  <a:pt x="662762" y="397729"/>
                  <a:pt x="770860" y="398910"/>
                  <a:pt x="878958" y="400091"/>
                </a:cubicBez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40DBDF-7852-426C-AB25-693C0324E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2893"/>
            <a:ext cx="1440160" cy="1440160"/>
          </a:xfrm>
          <a:prstGeom prst="rect">
            <a:avLst/>
          </a:prstGeom>
        </p:spPr>
      </p:pic>
      <p:pic>
        <p:nvPicPr>
          <p:cNvPr id="13" name="Bildobjekt 12" descr="En bild som visar text, utomhus&#10;&#10;Automatiskt genererad beskrivning">
            <a:extLst>
              <a:ext uri="{FF2B5EF4-FFF2-40B4-BE49-F238E27FC236}">
                <a16:creationId xmlns:a16="http://schemas.microsoft.com/office/drawing/2014/main" id="{88215865-92A0-45DE-AC03-675BE5640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3241" l="6667" r="93704">
                        <a14:foregroundMark x1="24167" y1="22963" x2="35093" y2="17407"/>
                        <a14:foregroundMark x1="35093" y1="17407" x2="44722" y2="16296"/>
                        <a14:foregroundMark x1="44722" y1="16296" x2="26852" y2="31481"/>
                        <a14:foregroundMark x1="26852" y1="31481" x2="18333" y2="53241"/>
                        <a14:foregroundMark x1="18333" y1="53241" x2="21296" y2="64815"/>
                        <a14:foregroundMark x1="21296" y1="64815" x2="32407" y2="71667"/>
                        <a14:foregroundMark x1="32407" y1="71667" x2="59907" y2="76019"/>
                        <a14:foregroundMark x1="59907" y1="76019" x2="73519" y2="68981"/>
                        <a14:foregroundMark x1="73519" y1="68981" x2="76944" y2="51667"/>
                        <a14:foregroundMark x1="76944" y1="51667" x2="70926" y2="42037"/>
                        <a14:foregroundMark x1="70926" y1="42037" x2="58796" y2="34907"/>
                        <a14:foregroundMark x1="58796" y1="34907" x2="39352" y2="31019"/>
                        <a14:foregroundMark x1="67500" y1="24167" x2="32963" y2="15648"/>
                        <a14:foregroundMark x1="32963" y1="15648" x2="22778" y2="24444"/>
                        <a14:foregroundMark x1="22778" y1="24444" x2="19630" y2="42778"/>
                        <a14:foregroundMark x1="19630" y1="42778" x2="31944" y2="66667"/>
                        <a14:foregroundMark x1="31944" y1="66667" x2="38981" y2="73704"/>
                        <a14:foregroundMark x1="38981" y1="73704" x2="52222" y2="72778"/>
                        <a14:foregroundMark x1="52222" y1="72778" x2="68241" y2="59167"/>
                        <a14:foregroundMark x1="68241" y1="59167" x2="68889" y2="28333"/>
                        <a14:foregroundMark x1="68889" y1="28333" x2="62500" y2="21852"/>
                        <a14:foregroundMark x1="63611" y1="16019" x2="75093" y2="20648"/>
                        <a14:foregroundMark x1="75093" y1="20648" x2="83426" y2="28611"/>
                        <a14:foregroundMark x1="83426" y1="28611" x2="85185" y2="62870"/>
                        <a14:foregroundMark x1="85185" y1="62870" x2="80370" y2="71296"/>
                        <a14:foregroundMark x1="80370" y1="71296" x2="53333" y2="76759"/>
                        <a14:foregroundMark x1="53333" y1="76759" x2="42407" y2="70370"/>
                        <a14:foregroundMark x1="42407" y1="70370" x2="36204" y2="61852"/>
                        <a14:foregroundMark x1="55463" y1="11759" x2="74722" y2="18426"/>
                        <a14:foregroundMark x1="74722" y1="18426" x2="82130" y2="26204"/>
                        <a14:foregroundMark x1="82130" y1="26204" x2="85185" y2="46111"/>
                        <a14:foregroundMark x1="85185" y1="46111" x2="80648" y2="69074"/>
                        <a14:foregroundMark x1="80648" y1="69074" x2="74167" y2="79444"/>
                        <a14:foregroundMark x1="74167" y1="79444" x2="50926" y2="84722"/>
                        <a14:foregroundMark x1="50926" y1="84722" x2="20648" y2="70926"/>
                        <a14:foregroundMark x1="20648" y1="70926" x2="14722" y2="61759"/>
                        <a14:foregroundMark x1="14722" y1="61759" x2="12407" y2="37222"/>
                        <a14:foregroundMark x1="12407" y1="37222" x2="24815" y2="20185"/>
                        <a14:foregroundMark x1="24815" y1="20185" x2="30741" y2="18796"/>
                        <a14:foregroundMark x1="49907" y1="6944" x2="49907" y2="6944"/>
                        <a14:foregroundMark x1="93796" y1="48981" x2="93796" y2="48981"/>
                        <a14:foregroundMark x1="6667" y1="48148" x2="6667" y2="48148"/>
                        <a14:foregroundMark x1="6759" y1="49907" x2="6759" y2="49907"/>
                        <a14:foregroundMark x1="6759" y1="45926" x2="6759" y2="45926"/>
                        <a14:foregroundMark x1="6759" y1="53796" x2="6759" y2="53796"/>
                        <a14:foregroundMark x1="50833" y1="93241" x2="50833" y2="93241"/>
                        <a14:foregroundMark x1="57778" y1="60093" x2="57778" y2="60093"/>
                        <a14:foregroundMark x1="61574" y1="60000" x2="61574" y2="60000"/>
                        <a14:foregroundMark x1="55556" y1="57500" x2="55556" y2="57500"/>
                        <a14:foregroundMark x1="46759" y1="54907" x2="46759" y2="54907"/>
                        <a14:foregroundMark x1="37130" y1="64722" x2="35556" y2="53981"/>
                        <a14:foregroundMark x1="35556" y1="53981" x2="39352" y2="42407"/>
                        <a14:foregroundMark x1="39352" y1="42407" x2="46389" y2="33519"/>
                        <a14:foregroundMark x1="46389" y1="33519" x2="54444" y2="28426"/>
                        <a14:foregroundMark x1="54444" y1="28426" x2="64815" y2="31944"/>
                        <a14:foregroundMark x1="64815" y1="31944" x2="67500" y2="41019"/>
                        <a14:foregroundMark x1="67500" y1="41019" x2="60741" y2="51574"/>
                        <a14:foregroundMark x1="60741" y1="51574" x2="40093" y2="59537"/>
                        <a14:foregroundMark x1="40093" y1="59537" x2="38796" y2="59630"/>
                        <a14:foregroundMark x1="48519" y1="40000" x2="48519" y2="40000"/>
                        <a14:foregroundMark x1="49722" y1="46759" x2="49815" y2="37500"/>
                        <a14:foregroundMark x1="49815" y1="37500" x2="59907" y2="38241"/>
                        <a14:foregroundMark x1="59907" y1="38241" x2="54722" y2="47130"/>
                        <a14:foregroundMark x1="54722" y1="47130" x2="47778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56760"/>
            <a:ext cx="19956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99FD9B8-14E2-42FB-962A-14136C6CD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/>
              <a:t>Tips!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20FBC4-253F-4526-9DAA-7C1F48834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910" y="1205992"/>
            <a:ext cx="3384389" cy="1435372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br>
              <a:rPr lang="sv-SE" sz="100"/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Resultaten dokumenteras i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 u="sng">
                <a:solidFill>
                  <a:schemeClr val="bg2"/>
                </a:solidFill>
                <a:cs typeface="Arial"/>
              </a:rPr>
              <a:t>Nyttokartläggningsverktyget</a:t>
            </a: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 som ingår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i Färdplanen för tjänste</a:t>
            </a:r>
            <a:r>
              <a:rPr lang="sv-SE" sz="1400">
                <a:solidFill>
                  <a:schemeClr val="bg1"/>
                </a:solidFill>
                <a:cs typeface="Arial"/>
              </a:rPr>
              <a:t>innovation</a:t>
            </a: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.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I verktyget hittar du mer vägledning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om hur du gör samt användbara mallar.</a:t>
            </a:r>
            <a:endParaRPr lang="nb-NO" sz="1400">
              <a:solidFill>
                <a:schemeClr val="bg1"/>
              </a:solidFill>
              <a:latin typeface="+mn-lt"/>
              <a:cs typeface="Arial"/>
            </a:endParaRP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4E4BEB-85B4-4E4D-85C4-CE26DE331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1-3. Bedöm nyttorna</a:t>
            </a:r>
            <a:endParaRPr lang="sv-SE" sz="160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408546D-7BA6-4AB1-BB62-806BE1595F95}"/>
              </a:ext>
            </a:extLst>
          </p:cNvPr>
          <p:cNvSpPr txBox="1">
            <a:spLocks/>
          </p:cNvSpPr>
          <p:nvPr/>
        </p:nvSpPr>
        <p:spPr>
          <a:xfrm>
            <a:off x="4782950" y="1211337"/>
            <a:ext cx="3600400" cy="864096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sv-SE" sz="1400">
                <a:solidFill>
                  <a:schemeClr val="bg1"/>
                </a:solidFill>
                <a:ea typeface="Helvetica"/>
                <a:cs typeface="Arial"/>
                <a:sym typeface="Helvetica"/>
              </a:rPr>
              <a:t>Beräkna undvikna kostnader, frigjord tid och ökad kvalitet för att göra en balanserad nyttobedömning.</a:t>
            </a: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E3145F-C772-4960-BAEF-7BE53F57F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55" y="2787774"/>
            <a:ext cx="1008136" cy="1008136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36009A0-7929-4183-A39F-DB9FFD3DE500}"/>
              </a:ext>
            </a:extLst>
          </p:cNvPr>
          <p:cNvSpPr txBox="1">
            <a:spLocks/>
          </p:cNvSpPr>
          <p:nvPr/>
        </p:nvSpPr>
        <p:spPr>
          <a:xfrm>
            <a:off x="4782950" y="2235049"/>
            <a:ext cx="3600400" cy="664612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  <a:sym typeface="Helvetica"/>
              </a:rPr>
              <a:t>Återanvänd data – både den ni redan samlat in och data som finns i andra system. </a:t>
            </a: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45299AB4-12C7-43CF-9447-79070109DE87}"/>
              </a:ext>
            </a:extLst>
          </p:cNvPr>
          <p:cNvSpPr txBox="1">
            <a:spLocks/>
          </p:cNvSpPr>
          <p:nvPr/>
        </p:nvSpPr>
        <p:spPr>
          <a:xfrm>
            <a:off x="4782950" y="3059277"/>
            <a:ext cx="3600400" cy="808616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  <a:sym typeface="Helvetica"/>
              </a:rPr>
              <a:t>Ibland är inte statistik och siffror det bästa sättet för att bedöma vinster – då kan exempelvis intervjuer användas istället. </a:t>
            </a: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30ED65-A563-4A77-890C-D8522A9D5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92" y="3059278"/>
            <a:ext cx="1008136" cy="10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5</a:t>
            </a:r>
            <a:br>
              <a:rPr lang="sv-SE">
                <a:cs typeface="Arial"/>
              </a:rPr>
            </a:br>
            <a:r>
              <a:rPr lang="sv-SE" sz="2800">
                <a:cs typeface="Arial"/>
              </a:rPr>
              <a:t>Etablera indikatorer</a:t>
            </a:r>
            <a:endParaRPr lang="sv-SE" sz="2800"/>
          </a:p>
        </p:txBody>
      </p:sp>
    </p:spTree>
    <p:extLst>
      <p:ext uri="{BB962C8B-B14F-4D97-AF65-F5344CB8AC3E}">
        <p14:creationId xmlns:p14="http://schemas.microsoft.com/office/powerpoint/2010/main" val="348867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676E3-A11D-4168-985D-47363A67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5. Övergång till drift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12F00F-78D3-458C-9C12-667BF60B1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253" y="1247122"/>
            <a:ext cx="2491567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latin typeface="+mn-lt"/>
                <a:cs typeface="Arial"/>
              </a:rPr>
              <a:t>Välj de viktigaste indikatorerna som ska följas upp i drift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cs typeface="Arial"/>
              </a:rPr>
              <a:t>Bestäm</a:t>
            </a:r>
            <a:r>
              <a:rPr lang="sv-SE" sz="1200">
                <a:latin typeface="+mn-lt"/>
                <a:cs typeface="Arial"/>
              </a:rPr>
              <a:t> vem som ska mäta och rapportera indikatorerna och hur resultaten från mätningarna kommer att utvärderas och bearbetas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latin typeface="+mn-lt"/>
                <a:cs typeface="Arial"/>
              </a:rPr>
              <a:t>Börja träna för att göra </a:t>
            </a:r>
            <a:r>
              <a:rPr lang="sv-SE" sz="1200">
                <a:cs typeface="Arial"/>
              </a:rPr>
              <a:t>nyttouppföljning</a:t>
            </a:r>
            <a:r>
              <a:rPr lang="sv-SE" sz="1200">
                <a:latin typeface="+mn-lt"/>
                <a:cs typeface="Arial"/>
              </a:rPr>
              <a:t> i driftsmöten medan projektet fortfarande pågår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cs typeface="Arial"/>
              </a:rPr>
              <a:t>Använd dig av verktyget för </a:t>
            </a:r>
            <a:r>
              <a:rPr lang="sv-SE" sz="1200" u="sng">
                <a:cs typeface="Arial"/>
              </a:rPr>
              <a:t>nyttoplanering</a:t>
            </a:r>
            <a:endParaRPr lang="nb-NO" sz="1200" u="sng">
              <a:latin typeface="+mn-lt"/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2B8730-E919-460E-A185-7C816503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>
                <a:cs typeface="Arial"/>
              </a:rPr>
              <a:t>Fas 5. Etablera indikatorer</a:t>
            </a:r>
            <a:endParaRPr lang="sv-SE" sz="14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D8AD18-3A94-4A8B-A5B7-248A70BDB56F}"/>
              </a:ext>
            </a:extLst>
          </p:cNvPr>
          <p:cNvSpPr txBox="1"/>
          <p:nvPr/>
        </p:nvSpPr>
        <p:spPr>
          <a:xfrm>
            <a:off x="3399738" y="1338689"/>
            <a:ext cx="1421046" cy="1540847"/>
          </a:xfrm>
          <a:prstGeom prst="roundRect">
            <a:avLst/>
          </a:prstGeom>
          <a:solidFill>
            <a:srgbClr val="0050A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sz="1050">
                <a:solidFill>
                  <a:schemeClr val="bg1"/>
                </a:solidFill>
                <a:latin typeface="+mj-lt"/>
                <a:ea typeface="Helvetica"/>
              </a:rPr>
              <a:t>Tips!</a:t>
            </a:r>
            <a:endParaRPr lang="sv-SE" sz="1050">
              <a:solidFill>
                <a:schemeClr val="bg1"/>
              </a:solidFill>
              <a:latin typeface="+mj-lt"/>
              <a:ea typeface="Helvetica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900">
                <a:solidFill>
                  <a:schemeClr val="bg1"/>
                </a:solidFill>
                <a:ea typeface="Helvetica"/>
              </a:rPr>
              <a:t>Använd 5-7 indikatorer, har ni fler blir det svårt att hålla koll.</a:t>
            </a:r>
            <a:endParaRPr lang="sv-SE" sz="900">
              <a:solidFill>
                <a:schemeClr val="bg1"/>
              </a:solidFill>
              <a:ea typeface="Helvetica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900">
                <a:solidFill>
                  <a:schemeClr val="bg1"/>
                </a:solidFill>
                <a:ea typeface="Helvetica"/>
              </a:rPr>
              <a:t>Fördela och förankra roller och ansvar i hos berörda personer.</a:t>
            </a:r>
            <a:endParaRPr lang="en-GB" sz="900">
              <a:solidFill>
                <a:schemeClr val="bg1"/>
              </a:solidFill>
              <a:ea typeface="Helvetica"/>
              <a:cs typeface="Calibri"/>
            </a:endParaRPr>
          </a:p>
        </p:txBody>
      </p:sp>
      <p:graphicFrame>
        <p:nvGraphicFramePr>
          <p:cNvPr id="7" name="Tabell 5">
            <a:extLst>
              <a:ext uri="{FF2B5EF4-FFF2-40B4-BE49-F238E27FC236}">
                <a16:creationId xmlns:a16="http://schemas.microsoft.com/office/drawing/2014/main" id="{A1027AAC-13FE-4351-912B-C0370C105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98919"/>
              </p:ext>
            </p:extLst>
          </p:nvPr>
        </p:nvGraphicFramePr>
        <p:xfrm>
          <a:off x="5507691" y="1120588"/>
          <a:ext cx="3419221" cy="267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0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2930761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sv-SE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indikatorer som möjliggör uppföljning över tid</a:t>
                      </a:r>
                      <a:endParaRPr lang="sv-SE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sv-SE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6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6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Uppföljning av nyttorna</a:t>
            </a:r>
            <a:br>
              <a:rPr lang="sv-SE"/>
            </a:b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207635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BC31A-BC45-4807-864A-D5B2F88E5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6. Ny praxis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B2540-2BA9-4E08-B258-C353F27CE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F260A-C483-4A01-B5C1-B7499A042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>
                <a:cs typeface="Arial"/>
              </a:rPr>
              <a:t>Fas 6. </a:t>
            </a:r>
            <a:r>
              <a:rPr lang="en-US" sz="1200" err="1">
                <a:cs typeface="Arial"/>
              </a:rPr>
              <a:t>Uppföljning</a:t>
            </a:r>
            <a:r>
              <a:rPr lang="en-US" sz="1200">
                <a:cs typeface="Arial"/>
              </a:rPr>
              <a:t> av </a:t>
            </a:r>
            <a:r>
              <a:rPr lang="en-US" sz="1200" err="1">
                <a:cs typeface="Arial"/>
              </a:rPr>
              <a:t>nyttor</a:t>
            </a:r>
            <a:endParaRPr lang="en-US" sz="1200">
              <a:cs typeface="Arial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1436352-A171-4842-83BF-18B783D84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8177"/>
              </p:ext>
            </p:extLst>
          </p:nvPr>
        </p:nvGraphicFramePr>
        <p:xfrm>
          <a:off x="765321" y="1257059"/>
          <a:ext cx="4536504" cy="27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6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nyttor realiseras. </a:t>
                      </a:r>
                      <a:endParaRPr lang="sv-SE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660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676E3-A11D-4168-985D-47363A67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6. Ny praxis </a:t>
            </a:r>
            <a:br>
              <a:rPr lang="sv-SE"/>
            </a:br>
            <a:r>
              <a:rPr lang="sv-SE" sz="1800">
                <a:cs typeface="Arial"/>
              </a:rPr>
              <a:t>Följ upp nyttor</a:t>
            </a:r>
            <a:endParaRPr lang="sv-SE">
              <a:cs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12F00F-78D3-458C-9C12-667BF60B1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1" y="1336769"/>
            <a:ext cx="4032374" cy="28191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>
                <a:solidFill>
                  <a:srgbClr val="0050A0"/>
                </a:solidFill>
                <a:cs typeface="Arial"/>
              </a:rPr>
              <a:t>→ Regelbunden och noggrann uppföljning av nyttor säkerställer att utvecklingen i organisationen sker och fortsätter över tid.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latin typeface="+mn-lt"/>
                <a:cs typeface="Arial" panose="020B0604020202020204" pitchFamily="34" charset="0"/>
              </a:rPr>
              <a:t>Gör mätningarna till en vecko-  eller månadsrutin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latin typeface="+mn-lt"/>
                <a:cs typeface="Arial"/>
              </a:rPr>
              <a:t>Rapporteringen av </a:t>
            </a:r>
            <a:r>
              <a:rPr lang="sv-SE" sz="1400">
                <a:cs typeface="Arial"/>
              </a:rPr>
              <a:t>indikatorer</a:t>
            </a:r>
            <a:r>
              <a:rPr lang="sv-SE" sz="1400">
                <a:latin typeface="+mn-lt"/>
                <a:cs typeface="Arial"/>
              </a:rPr>
              <a:t> bör ingå i operativa möten där det naturligt hör hemma.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latin typeface="+mn-lt"/>
                <a:cs typeface="Arial"/>
              </a:rPr>
              <a:t>Operativa möten bör fokuseras på hantering av status och avvikelser. Det är viktigt att fokusera på vilka åtgärder som ska genomföras om </a:t>
            </a:r>
            <a:r>
              <a:rPr lang="sv-SE" sz="1400">
                <a:cs typeface="Arial"/>
              </a:rPr>
              <a:t>indikatorerna</a:t>
            </a:r>
            <a:r>
              <a:rPr lang="sv-SE" sz="1400">
                <a:latin typeface="+mn-lt"/>
                <a:cs typeface="Arial"/>
              </a:rPr>
              <a:t> inte pekar i rätt riktning.</a:t>
            </a:r>
          </a:p>
          <a:p>
            <a:endParaRPr lang="nb-NO" sz="1400"/>
          </a:p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D8AD18-3A94-4A8B-A5B7-248A70BDB56F}"/>
              </a:ext>
            </a:extLst>
          </p:cNvPr>
          <p:cNvSpPr txBox="1"/>
          <p:nvPr/>
        </p:nvSpPr>
        <p:spPr>
          <a:xfrm>
            <a:off x="5436096" y="1563638"/>
            <a:ext cx="3168352" cy="1838801"/>
          </a:xfrm>
          <a:prstGeom prst="roundRect">
            <a:avLst/>
          </a:prstGeom>
          <a:solidFill>
            <a:srgbClr val="0050A0"/>
          </a:solidFill>
        </p:spPr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sz="1600">
                <a:solidFill>
                  <a:schemeClr val="bg1"/>
                </a:solidFill>
                <a:latin typeface="+mj-lt"/>
                <a:ea typeface="Helvetica"/>
              </a:rPr>
              <a:t>Tips!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</a:rPr>
              <a:t>Motivera medarbetare!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</a:rPr>
              <a:t>Dela hur det går, gärna grafiskt.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err="1">
                <a:solidFill>
                  <a:schemeClr val="bg1"/>
                </a:solidFill>
                <a:ea typeface="Helvetica"/>
              </a:rPr>
              <a:t>Fira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när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det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går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åt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rätt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håll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och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lyft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medarbetare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som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gör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ett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bra job!</a:t>
            </a:r>
            <a:endParaRPr lang="sv-SE" sz="1400">
              <a:solidFill>
                <a:schemeClr val="bg1"/>
              </a:solidFill>
              <a:ea typeface="Helvetica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C4EDE73-8619-4C1F-AA15-48A99CA84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8" b="94444" l="6019" r="94444">
                        <a14:foregroundMark x1="21667" y1="26944" x2="49907" y2="18426"/>
                        <a14:foregroundMark x1="49907" y1="18426" x2="61019" y2="20278"/>
                        <a14:foregroundMark x1="61019" y1="20278" x2="71481" y2="26852"/>
                        <a14:foregroundMark x1="71481" y1="26852" x2="77593" y2="33981"/>
                        <a14:foregroundMark x1="77593" y1="33981" x2="75463" y2="68796"/>
                        <a14:foregroundMark x1="75463" y1="68796" x2="67593" y2="77963"/>
                        <a14:foregroundMark x1="67593" y1="77963" x2="56944" y2="82037"/>
                        <a14:foregroundMark x1="56944" y1="82037" x2="23241" y2="71852"/>
                        <a14:foregroundMark x1="23241" y1="71852" x2="16111" y2="64815"/>
                        <a14:foregroundMark x1="16111" y1="64815" x2="10741" y2="48056"/>
                        <a14:foregroundMark x1="10741" y1="48056" x2="10556" y2="35648"/>
                        <a14:foregroundMark x1="10556" y1="35648" x2="18704" y2="28611"/>
                        <a14:foregroundMark x1="18704" y1="28611" x2="27130" y2="25370"/>
                        <a14:foregroundMark x1="34074" y1="13611" x2="46574" y2="11481"/>
                        <a14:foregroundMark x1="46574" y1="11481" x2="59259" y2="11574"/>
                        <a14:foregroundMark x1="59259" y1="11574" x2="69444" y2="15185"/>
                        <a14:foregroundMark x1="69444" y1="15185" x2="75278" y2="25185"/>
                        <a14:foregroundMark x1="75278" y1="25185" x2="74352" y2="35648"/>
                        <a14:foregroundMark x1="74352" y1="35648" x2="45926" y2="25833"/>
                        <a14:foregroundMark x1="45926" y1="25833" x2="41111" y2="16759"/>
                        <a14:foregroundMark x1="41111" y1="16759" x2="40833" y2="14259"/>
                        <a14:foregroundMark x1="59630" y1="9167" x2="68889" y2="11389"/>
                        <a14:foregroundMark x1="68889" y1="11389" x2="87870" y2="36852"/>
                        <a14:foregroundMark x1="87870" y1="36852" x2="89074" y2="46667"/>
                        <a14:foregroundMark x1="89074" y1="46667" x2="83148" y2="67870"/>
                        <a14:foregroundMark x1="83148" y1="67870" x2="70741" y2="83611"/>
                        <a14:foregroundMark x1="70741" y1="83611" x2="50741" y2="88611"/>
                        <a14:foregroundMark x1="50741" y1="88611" x2="33796" y2="88241"/>
                        <a14:foregroundMark x1="33796" y1="88241" x2="9074" y2="65278"/>
                        <a14:foregroundMark x1="9074" y1="65278" x2="6498" y2="44024"/>
                        <a14:foregroundMark x1="6803" y1="39731" x2="11574" y2="32130"/>
                        <a14:foregroundMark x1="11574" y1="32130" x2="30278" y2="16852"/>
                        <a14:foregroundMark x1="30278" y1="16852" x2="42500" y2="12778"/>
                        <a14:foregroundMark x1="42500" y1="12778" x2="65926" y2="10093"/>
                        <a14:foregroundMark x1="39630" y1="10648" x2="46860" y2="5741"/>
                        <a14:foregroundMark x1="47952" y1="5480" x2="62037" y2="8333"/>
                        <a14:foregroundMark x1="94537" y1="50093" x2="94537" y2="50093"/>
                        <a14:foregroundMark x1="49722" y1="94444" x2="49722" y2="94444"/>
                        <a14:backgroundMark x1="6111" y1="40926" x2="6111" y2="40926"/>
                        <a14:backgroundMark x1="5926" y1="42037" x2="5926" y2="42037"/>
                        <a14:backgroundMark x1="6111" y1="41389" x2="6111" y2="41389"/>
                        <a14:backgroundMark x1="6481" y1="39630" x2="5185" y2="43611"/>
                        <a14:backgroundMark x1="6389" y1="40463" x2="6389" y2="39259"/>
                        <a14:backgroundMark x1="47037" y1="5463" x2="47963" y2="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75921"/>
            <a:ext cx="1207117" cy="120711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6B2BB8-94BF-4864-8BF5-89159702B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>
                <a:cs typeface="Arial"/>
              </a:rPr>
              <a:t>Fas 6. </a:t>
            </a:r>
            <a:r>
              <a:rPr lang="en-US" sz="1400" err="1">
                <a:cs typeface="Arial"/>
              </a:rPr>
              <a:t>Uppföljning</a:t>
            </a:r>
            <a:r>
              <a:rPr lang="en-US" sz="1400">
                <a:cs typeface="Arial"/>
              </a:rPr>
              <a:t> av </a:t>
            </a:r>
            <a:r>
              <a:rPr lang="en-US" sz="1400" err="1">
                <a:cs typeface="Arial"/>
              </a:rPr>
              <a:t>nyttor</a:t>
            </a: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26336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917EBEB-99BB-4319-8998-D225DB71E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Begrepp längs vägen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475445-38DA-4F57-9F73-67D73368B7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336768"/>
            <a:ext cx="7704139" cy="317919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Tjänsteinnovation</a:t>
            </a:r>
            <a:r>
              <a:rPr lang="sv-S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handlar om hur en användares situation förändras till det bättre. Fokuset ligger på ett nytt användningssätt snarare än en ny produkt.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Vård-och omsorgstjänster</a:t>
            </a:r>
            <a:r>
              <a:rPr lang="sv-S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vara olika digitala lösningar som underlättar för brukare, medarbetare eller anhöriga. Exempelvis hemmonitorering eller en GPS i sulan på en brukares sko.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Färdplanen </a:t>
            </a:r>
            <a:r>
              <a:rPr lang="sv-S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ett stöd i arbetet med att införa nya vård- och omsorgstjänster. Se det som en karta för hur arbetet ska fungera. </a:t>
            </a: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4AC71-E371-4B14-9ED9-801CC944F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</p:spTree>
    <p:extLst>
      <p:ext uri="{BB962C8B-B14F-4D97-AF65-F5344CB8AC3E}">
        <p14:creationId xmlns:p14="http://schemas.microsoft.com/office/powerpoint/2010/main" val="397025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7E331F2-E3B6-446D-9D5E-455B1FF61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Verktyg att använda i arbetet med statistik: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DF4ED0-74D7-40F1-AC54-02DD817A1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- Hur uppnår man nyttor? </a:t>
            </a:r>
          </a:p>
          <a:p>
            <a:r>
              <a:rPr lang="sv-SE">
                <a:cs typeface="Arial"/>
              </a:rPr>
              <a:t>- Nyttokartläggning</a:t>
            </a:r>
          </a:p>
          <a:p>
            <a:r>
              <a:rPr lang="sv-SE">
                <a:cs typeface="Arial"/>
              </a:rPr>
              <a:t>- Nyttorealiseringsplan</a:t>
            </a:r>
          </a:p>
          <a:p>
            <a:r>
              <a:rPr lang="sv-SE">
                <a:cs typeface="Arial"/>
              </a:rPr>
              <a:t>- Nyttouppföljning</a:t>
            </a:r>
          </a:p>
          <a:p>
            <a:r>
              <a:rPr lang="sv-SE">
                <a:cs typeface="Arial"/>
              </a:rPr>
              <a:t>Alla verktyg finns att hämta i </a:t>
            </a:r>
            <a:r>
              <a:rPr lang="sv-SE">
                <a:cs typeface="Arial"/>
                <a:hlinkClick r:id="rId2"/>
              </a:rPr>
              <a:t>Teams</a:t>
            </a:r>
            <a:r>
              <a:rPr lang="sv-SE">
                <a:cs typeface="Arial"/>
              </a:rPr>
              <a:t> 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289D62-5C69-4359-9DF0-89780E424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51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7E331F2-E3B6-446D-9D5E-455B1FF61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Tips på länkar för statistik: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DF4ED0-74D7-40F1-AC54-02DD817A1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542" y="1165908"/>
            <a:ext cx="7704139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>
                <a:cs typeface="Calibri"/>
                <a:hlinkClick r:id="rId2"/>
              </a:rPr>
              <a:t>KOLADA</a:t>
            </a:r>
            <a:r>
              <a:rPr lang="en-US" sz="1400">
                <a:cs typeface="Arial"/>
              </a:rPr>
              <a:t>, </a:t>
            </a:r>
            <a:r>
              <a:rPr lang="en-US" sz="1400" err="1">
                <a:cs typeface="Arial"/>
              </a:rPr>
              <a:t>jämföraren</a:t>
            </a:r>
            <a:endParaRPr lang="en-US" sz="1400" err="1"/>
          </a:p>
          <a:p>
            <a:r>
              <a:rPr lang="sv-SE" sz="1400">
                <a:cs typeface="Calibri"/>
                <a:hlinkClick r:id="rId3"/>
              </a:rPr>
              <a:t>SCB</a:t>
            </a:r>
            <a:r>
              <a:rPr lang="sv-SE" sz="1400">
                <a:cs typeface="Calibri"/>
              </a:rPr>
              <a:t>, kommunsiffror</a:t>
            </a:r>
          </a:p>
          <a:p>
            <a:r>
              <a:rPr lang="sv-SE" sz="1400">
                <a:ea typeface="+mn-lt"/>
                <a:cs typeface="+mn-lt"/>
                <a:hlinkClick r:id="rId4"/>
              </a:rPr>
              <a:t>SCB</a:t>
            </a:r>
            <a:r>
              <a:rPr lang="sv-SE" sz="1400">
                <a:ea typeface="+mn-lt"/>
                <a:cs typeface="+mn-lt"/>
              </a:rPr>
              <a:t>, djupdykning Sveriges kommuner</a:t>
            </a:r>
            <a:endParaRPr lang="sv-SE" sz="1400">
              <a:cs typeface="Calibri"/>
            </a:endParaRPr>
          </a:p>
          <a:p>
            <a:r>
              <a:rPr lang="sv-SE" sz="1400">
                <a:ea typeface="+mn-lt"/>
                <a:cs typeface="+mn-lt"/>
                <a:hlinkClick r:id="rId5"/>
              </a:rPr>
              <a:t>Folkhälsomyndigheten</a:t>
            </a:r>
            <a:r>
              <a:rPr lang="sv-SE" sz="1400">
                <a:ea typeface="+mn-lt"/>
                <a:cs typeface="+mn-lt"/>
              </a:rPr>
              <a:t>, datavisualisering</a:t>
            </a:r>
          </a:p>
          <a:p>
            <a:r>
              <a:rPr lang="sv-SE" sz="1400">
                <a:ea typeface="+mn-lt"/>
                <a:cs typeface="+mn-lt"/>
                <a:hlinkClick r:id="rId6"/>
              </a:rPr>
              <a:t>Folkhälsomyndigheten</a:t>
            </a:r>
            <a:r>
              <a:rPr lang="sv-SE" sz="1400">
                <a:ea typeface="+mn-lt"/>
                <a:cs typeface="+mn-lt"/>
              </a:rPr>
              <a:t>, kommunfakta</a:t>
            </a:r>
          </a:p>
          <a:p>
            <a:r>
              <a:rPr lang="sv-SE" sz="1400">
                <a:ea typeface="+mn-lt"/>
                <a:cs typeface="+mn-lt"/>
                <a:hlinkClick r:id="rId7"/>
              </a:rPr>
              <a:t>Folkhälsomyndigheten</a:t>
            </a:r>
            <a:r>
              <a:rPr lang="sv-SE" sz="1400">
                <a:ea typeface="+mn-lt"/>
                <a:cs typeface="+mn-lt"/>
              </a:rPr>
              <a:t>, folkhälsodata</a:t>
            </a:r>
          </a:p>
          <a:p>
            <a:r>
              <a:rPr lang="sv-SE" sz="1400">
                <a:ea typeface="+mn-lt"/>
                <a:cs typeface="+mn-lt"/>
                <a:hlinkClick r:id="rId8"/>
              </a:rPr>
              <a:t>Regionfakta</a:t>
            </a:r>
            <a:r>
              <a:rPr lang="sv-SE" sz="1400">
                <a:ea typeface="+mn-lt"/>
                <a:cs typeface="+mn-lt"/>
              </a:rPr>
              <a:t>, Västerbotten</a:t>
            </a:r>
          </a:p>
          <a:p>
            <a:r>
              <a:rPr lang="sv-SE" sz="1400">
                <a:ea typeface="+mn-lt"/>
                <a:cs typeface="+mn-lt"/>
                <a:hlinkClick r:id="rId9"/>
              </a:rPr>
              <a:t>Jämför hela Norden</a:t>
            </a:r>
            <a:endParaRPr lang="sv-SE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06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D4ED82-1CDC-43E0-81FA-5AD6F0136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/>
              <a:t>Lycka till!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23BB9E-D338-4182-903F-BC799A06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02" y="4400508"/>
            <a:ext cx="1545669" cy="53573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CC9A07D-EB91-4193-A8AE-C98D1D2A4C75}"/>
              </a:ext>
            </a:extLst>
          </p:cNvPr>
          <p:cNvSpPr txBox="1"/>
          <p:nvPr/>
        </p:nvSpPr>
        <p:spPr>
          <a:xfrm>
            <a:off x="1158181" y="3550408"/>
            <a:ext cx="69060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chemeClr val="bg2"/>
                </a:solidFill>
              </a:rPr>
              <a:t>Denna </a:t>
            </a:r>
            <a:r>
              <a:rPr lang="sv-SE" err="1">
                <a:solidFill>
                  <a:schemeClr val="bg2"/>
                </a:solidFill>
              </a:rPr>
              <a:t>powerpoint</a:t>
            </a:r>
            <a:r>
              <a:rPr lang="sv-SE">
                <a:solidFill>
                  <a:schemeClr val="bg2"/>
                </a:solidFill>
              </a:rPr>
              <a:t> är framtagen utefter "</a:t>
            </a:r>
            <a:r>
              <a:rPr lang="sv-SE" err="1">
                <a:solidFill>
                  <a:schemeClr val="bg2"/>
                </a:solidFill>
              </a:rPr>
              <a:t>Veikart</a:t>
            </a:r>
            <a:r>
              <a:rPr lang="sv-SE">
                <a:solidFill>
                  <a:schemeClr val="bg2"/>
                </a:solidFill>
              </a:rPr>
              <a:t> for </a:t>
            </a:r>
            <a:r>
              <a:rPr lang="sv-SE" err="1">
                <a:solidFill>
                  <a:schemeClr val="bg2"/>
                </a:solidFill>
              </a:rPr>
              <a:t>tjenesteinnovasjon</a:t>
            </a:r>
            <a:r>
              <a:rPr lang="sv-SE">
                <a:solidFill>
                  <a:schemeClr val="bg2"/>
                </a:solidFill>
              </a:rPr>
              <a:t>"</a:t>
            </a:r>
            <a:endParaRPr lang="sv-SE">
              <a:solidFill>
                <a:schemeClr val="bg2"/>
              </a:solidFill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94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1051B41-F1E2-4E71-BF13-733C39DDF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Vad kommer jag lära mig nu?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F63DA3-B1F2-4FB1-A234-C79262A7E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Du kommer få tips och råd om hur du kan använda statistik kopplat till Färdplanen för tjänsteinnovation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4AAEB1-CD49-413A-983B-7BF0465A2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940D0DF-2AD0-4D59-8ED9-BD9D44181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93426" l="6389" r="93241">
                        <a14:foregroundMark x1="49907" y1="8148" x2="49907" y2="8148"/>
                        <a14:foregroundMark x1="93241" y1="48056" x2="93241" y2="48056"/>
                        <a14:foregroundMark x1="49630" y1="93426" x2="49630" y2="93426"/>
                        <a14:foregroundMark x1="48796" y1="93333" x2="48796" y2="93333"/>
                        <a14:foregroundMark x1="51667" y1="93426" x2="51667" y2="93426"/>
                        <a14:foregroundMark x1="50463" y1="93241" x2="50463" y2="93241"/>
                        <a14:foregroundMark x1="52685" y1="93241" x2="54815" y2="93333"/>
                        <a14:foregroundMark x1="47870" y1="93333" x2="47037" y2="92963"/>
                        <a14:foregroundMark x1="6389" y1="51019" x2="6389" y2="51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9702"/>
            <a:ext cx="2067694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969065-3E91-4B82-B7B5-D58BC65A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Varför använda statistik?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642134-0753-4F9F-BC49-3F6BF327F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Statistik och siffror är ett sätt att skapa insikt… </a:t>
            </a:r>
          </a:p>
          <a:p>
            <a:r>
              <a:rPr lang="sv-SE">
                <a:cs typeface="Arial"/>
              </a:rPr>
              <a:t>                                     ↓</a:t>
            </a:r>
          </a:p>
          <a:p>
            <a:r>
              <a:rPr lang="sv-SE"/>
              <a:t>… insikt är grunden till innovationsarbetet. </a:t>
            </a:r>
          </a:p>
          <a:p>
            <a:endParaRPr lang="sv-SE"/>
          </a:p>
          <a:p>
            <a:r>
              <a:rPr lang="sv-SE" i="1">
                <a:solidFill>
                  <a:srgbClr val="0050A0"/>
                </a:solidFill>
                <a:latin typeface="+mj-lt"/>
              </a:rPr>
              <a:t>Insiktsarbetet hjälper oss att förstå den nuvarande situationen och skapa nya lösningar som skapar värde för medarbetare och invånare.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98AE-2093-4097-9871-6D9621FB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5CFFF66-19AB-46A3-9166-4643FA932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78295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0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969065-3E91-4B82-B7B5-D58BC65A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Varför använda statistik?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642134-0753-4F9F-BC49-3F6BF327F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Med hjälp av siffror och statistik kan vi: </a:t>
            </a:r>
          </a:p>
          <a:p>
            <a:r>
              <a:rPr lang="sv-SE" sz="1400" i="1">
                <a:solidFill>
                  <a:srgbClr val="0050A0"/>
                </a:solidFill>
                <a:latin typeface="+mj-lt"/>
              </a:rPr>
              <a:t>→</a:t>
            </a:r>
            <a:r>
              <a:rPr lang="sv-SE" i="1">
                <a:solidFill>
                  <a:srgbClr val="0050A0"/>
                </a:solidFill>
                <a:latin typeface="+mj-lt"/>
              </a:rPr>
              <a:t> </a:t>
            </a:r>
            <a:r>
              <a:rPr lang="sv-SE" sz="1400">
                <a:solidFill>
                  <a:srgbClr val="0050A0"/>
                </a:solidFill>
                <a:latin typeface="+mj-lt"/>
              </a:rPr>
              <a:t>Ta objektiva beslut </a:t>
            </a:r>
          </a:p>
          <a:p>
            <a:r>
              <a:rPr lang="sv-SE" sz="1400">
                <a:solidFill>
                  <a:srgbClr val="0050A0"/>
                </a:solidFill>
                <a:latin typeface="+mj-lt"/>
              </a:rPr>
              <a:t>→ Få inspiration till olika lösningar </a:t>
            </a:r>
          </a:p>
          <a:p>
            <a:r>
              <a:rPr lang="sv-SE" sz="1400">
                <a:solidFill>
                  <a:srgbClr val="0050A0"/>
                </a:solidFill>
                <a:latin typeface="+mj-lt"/>
              </a:rPr>
              <a:t>→ Ta beslut som är väl genomtänkta</a:t>
            </a:r>
          </a:p>
          <a:p>
            <a:r>
              <a:rPr lang="sv-SE" sz="1400">
                <a:solidFill>
                  <a:srgbClr val="0050A0"/>
                </a:solidFill>
                <a:latin typeface="+mj-lt"/>
              </a:rPr>
              <a:t>→ Utvärdera och korrigera över tid</a:t>
            </a:r>
          </a:p>
          <a:p>
            <a:endParaRPr lang="sv-SE" i="1">
              <a:solidFill>
                <a:srgbClr val="0050A0"/>
              </a:solidFill>
              <a:latin typeface="+mj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98AE-2093-4097-9871-6D9621FB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5CFFF66-19AB-46A3-9166-4643FA932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367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6D3721-DEEF-4435-96CA-3DF25144E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När används statistik?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A6F96A-E561-4766-976D-650B221F6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Statistik och siffror samlas </a:t>
            </a:r>
            <a:br>
              <a:rPr lang="sv-SE"/>
            </a:br>
            <a:r>
              <a:rPr lang="sv-SE"/>
              <a:t>in under hela arbetet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Syftet förändras under </a:t>
            </a:r>
            <a:br>
              <a:rPr lang="sv-SE"/>
            </a:br>
            <a:r>
              <a:rPr lang="sv-SE"/>
              <a:t>arbetets gång</a:t>
            </a:r>
            <a:br>
              <a:rPr lang="sv-SE"/>
            </a:b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5CD4F6-EFD0-4B8C-A5B3-26F6FFDE9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CE0BC212-23AE-478C-B44E-A4F87CD39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07501"/>
              </p:ext>
            </p:extLst>
          </p:nvPr>
        </p:nvGraphicFramePr>
        <p:xfrm>
          <a:off x="4443132" y="1255058"/>
          <a:ext cx="4525107" cy="254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85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98162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328899">
                <a:tc>
                  <a:txBody>
                    <a:bodyPr/>
                    <a:lstStyle/>
                    <a:p>
                      <a:r>
                        <a:rPr lang="sv-SE" sz="1600"/>
                        <a:t>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422088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16606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65941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16606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5 </a:t>
                      </a:r>
                      <a:endParaRPr lang="sv-SE" sz="1100" err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Fastställa resultatindikatorer som möjliggör uppföljning över tid.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823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100">
                          <a:latin typeface="Calibri"/>
                        </a:rPr>
                        <a:t>6 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Mäta resultat för att se om förväntade vinster realiseras. 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DCAD69-F603-4DD9-9062-83E64D9EF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Vem ska använda statistik?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179C55-7A43-4D26-AD3A-52084DD0F3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sv-SE">
                <a:cs typeface="Arial"/>
              </a:rPr>
              <a:t>Lokala arbetsteamet</a:t>
            </a: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Ekonom</a:t>
            </a: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Chefer, medarbetare,</a:t>
            </a:r>
            <a:r>
              <a:rPr lang="sv-SE">
                <a:ea typeface="+mn-lt"/>
                <a:cs typeface="Arial"/>
              </a:rPr>
              <a:t> k</a:t>
            </a:r>
            <a:r>
              <a:rPr lang="sv-SE">
                <a:ea typeface="+mn-lt"/>
                <a:cs typeface="+mn-lt"/>
              </a:rPr>
              <a:t>valitetsansvarig</a:t>
            </a:r>
          </a:p>
          <a:p>
            <a:r>
              <a:rPr lang="sv-SE" sz="1600">
                <a:cs typeface="Arial"/>
              </a:rPr>
              <a:t>Tänk på att göra upp en tydlig ansvarsfördelning – 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ta hjälp av verktyget </a:t>
            </a:r>
            <a:r>
              <a:rPr lang="sv-SE" sz="1600" u="sng">
                <a:cs typeface="Arial"/>
              </a:rPr>
              <a:t>Roller och ansvarsfördelning</a:t>
            </a:r>
            <a:r>
              <a:rPr lang="sv-SE" sz="1600">
                <a:cs typeface="Arial"/>
              </a:rPr>
              <a:t>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2AEB5F-3904-403D-AD45-7DEB3082C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0F6DAF-FACA-426C-8B90-E1DB29B46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9" b="93148" l="6852" r="92963">
                        <a14:foregroundMark x1="47037" y1="15926" x2="47037" y2="15926"/>
                        <a14:foregroundMark x1="17870" y1="43519" x2="34259" y2="26204"/>
                        <a14:foregroundMark x1="34259" y1="26204" x2="43056" y2="21111"/>
                        <a14:foregroundMark x1="43056" y1="21111" x2="55000" y2="20926"/>
                        <a14:foregroundMark x1="55000" y1="20926" x2="64167" y2="25926"/>
                        <a14:foregroundMark x1="64167" y1="25926" x2="71667" y2="37130"/>
                        <a14:foregroundMark x1="71667" y1="37130" x2="74722" y2="48889"/>
                        <a14:foregroundMark x1="74722" y1="48889" x2="65926" y2="66481"/>
                        <a14:foregroundMark x1="65926" y1="66481" x2="53889" y2="71389"/>
                        <a14:foregroundMark x1="53889" y1="71389" x2="39907" y2="71667"/>
                        <a14:foregroundMark x1="39907" y1="71667" x2="25648" y2="63241"/>
                        <a14:foregroundMark x1="25648" y1="63241" x2="16296" y2="44167"/>
                        <a14:foregroundMark x1="16296" y1="44167" x2="17593" y2="34722"/>
                        <a14:foregroundMark x1="17593" y1="34722" x2="17685" y2="34722"/>
                        <a14:foregroundMark x1="17870" y1="39352" x2="28056" y2="18519"/>
                        <a14:foregroundMark x1="28056" y1="18519" x2="37407" y2="15370"/>
                        <a14:foregroundMark x1="37407" y1="15370" x2="57315" y2="15648"/>
                        <a14:foregroundMark x1="57315" y1="15648" x2="67130" y2="21111"/>
                        <a14:foregroundMark x1="67130" y1="21111" x2="76019" y2="39537"/>
                        <a14:foregroundMark x1="76019" y1="39537" x2="70833" y2="61667"/>
                        <a14:foregroundMark x1="70833" y1="61667" x2="66667" y2="71667"/>
                        <a14:foregroundMark x1="66667" y1="71667" x2="55093" y2="77037"/>
                        <a14:foregroundMark x1="55093" y1="77037" x2="35833" y2="77870"/>
                        <a14:foregroundMark x1="35833" y1="77870" x2="17500" y2="65741"/>
                        <a14:foregroundMark x1="17500" y1="65741" x2="14907" y2="54630"/>
                        <a14:foregroundMark x1="14907" y1="54630" x2="15556" y2="43426"/>
                        <a14:foregroundMark x1="15556" y1="43426" x2="20648" y2="33704"/>
                        <a14:foregroundMark x1="90463" y1="43519" x2="82963" y2="65278"/>
                        <a14:foregroundMark x1="82963" y1="65278" x2="77593" y2="74352"/>
                        <a14:foregroundMark x1="77593" y1="74352" x2="62778" y2="83796"/>
                        <a14:foregroundMark x1="50093" y1="6759" x2="50093" y2="6759"/>
                        <a14:foregroundMark x1="6852" y1="46296" x2="6852" y2="46296"/>
                        <a14:foregroundMark x1="46111" y1="6759" x2="46111" y2="6759"/>
                        <a14:foregroundMark x1="53704" y1="6481" x2="53704" y2="6481"/>
                        <a14:foregroundMark x1="92963" y1="50648" x2="92963" y2="50648"/>
                        <a14:foregroundMark x1="49815" y1="93148" x2="49815" y2="93148"/>
                        <a14:foregroundMark x1="53796" y1="57685" x2="53796" y2="57685"/>
                        <a14:foregroundMark x1="58056" y1="60185" x2="58056" y2="60185"/>
                        <a14:foregroundMark x1="59167" y1="59907" x2="59167" y2="59907"/>
                        <a14:foregroundMark x1="56389" y1="59907" x2="56389" y2="59907"/>
                        <a14:foregroundMark x1="46667" y1="61852" x2="46667" y2="61852"/>
                        <a14:foregroundMark x1="44074" y1="56574" x2="44074" y2="56574"/>
                        <a14:foregroundMark x1="45833" y1="59815" x2="45833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84817"/>
            <a:ext cx="1698895" cy="1698895"/>
          </a:xfrm>
          <a:prstGeom prst="rect">
            <a:avLst/>
          </a:prstGeom>
        </p:spPr>
      </p:pic>
      <p:pic>
        <p:nvPicPr>
          <p:cNvPr id="8" name="Bildobjekt 7" descr="En bild som visar text, utomhus&#10;&#10;Automatiskt genererad beskrivning">
            <a:extLst>
              <a:ext uri="{FF2B5EF4-FFF2-40B4-BE49-F238E27FC236}">
                <a16:creationId xmlns:a16="http://schemas.microsoft.com/office/drawing/2014/main" id="{45C701F2-19A2-4AF0-9E39-90FDF794D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93056" l="6389" r="92778">
                        <a14:foregroundMark x1="36667" y1="23056" x2="36667" y2="23056"/>
                        <a14:foregroundMark x1="27685" y1="24907" x2="37130" y2="18981"/>
                        <a14:foregroundMark x1="37130" y1="18981" x2="49815" y2="18148"/>
                        <a14:foregroundMark x1="49815" y1="18148" x2="69630" y2="27778"/>
                        <a14:foregroundMark x1="69630" y1="27778" x2="77778" y2="37037"/>
                        <a14:foregroundMark x1="77778" y1="37037" x2="81111" y2="48611"/>
                        <a14:foregroundMark x1="81111" y1="48611" x2="80370" y2="60000"/>
                        <a14:foregroundMark x1="80370" y1="60000" x2="75463" y2="68519"/>
                        <a14:foregroundMark x1="75463" y1="68519" x2="50741" y2="76944"/>
                        <a14:foregroundMark x1="50741" y1="76944" x2="32778" y2="57593"/>
                        <a14:foregroundMark x1="32778" y1="57593" x2="29722" y2="48611"/>
                        <a14:foregroundMark x1="29722" y1="48611" x2="30000" y2="26667"/>
                        <a14:foregroundMark x1="30000" y1="26667" x2="33889" y2="20370"/>
                        <a14:foregroundMark x1="13333" y1="52870" x2="12315" y2="42778"/>
                        <a14:foregroundMark x1="12315" y1="42778" x2="23889" y2="23056"/>
                        <a14:foregroundMark x1="23889" y1="23056" x2="32500" y2="16111"/>
                        <a14:foregroundMark x1="32500" y1="16111" x2="42130" y2="15278"/>
                        <a14:foregroundMark x1="42130" y1="15278" x2="52778" y2="16111"/>
                        <a14:foregroundMark x1="52778" y1="16111" x2="72222" y2="24907"/>
                        <a14:foregroundMark x1="72222" y1="24907" x2="83796" y2="50000"/>
                        <a14:foregroundMark x1="83796" y1="50000" x2="82130" y2="72500"/>
                        <a14:foregroundMark x1="82130" y1="72500" x2="74907" y2="79444"/>
                        <a14:foregroundMark x1="74907" y1="79444" x2="52778" y2="86111"/>
                        <a14:foregroundMark x1="52778" y1="86111" x2="41944" y2="86111"/>
                        <a14:foregroundMark x1="41944" y1="86111" x2="9630" y2="61481"/>
                        <a14:foregroundMark x1="9630" y1="61481" x2="10556" y2="51481"/>
                        <a14:foregroundMark x1="10556" y1="51481" x2="12315" y2="49537"/>
                        <a14:foregroundMark x1="38611" y1="8796" x2="48241" y2="9259"/>
                        <a14:foregroundMark x1="48241" y1="9259" x2="75926" y2="24907"/>
                        <a14:foregroundMark x1="75926" y1="24907" x2="80833" y2="33611"/>
                        <a14:foregroundMark x1="80833" y1="33611" x2="81296" y2="43611"/>
                        <a14:foregroundMark x1="81296" y1="43611" x2="81204" y2="43796"/>
                        <a14:foregroundMark x1="66944" y1="13889" x2="66944" y2="13889"/>
                        <a14:foregroundMark x1="92778" y1="50093" x2="92778" y2="50093"/>
                        <a14:foregroundMark x1="49167" y1="93148" x2="49167" y2="93148"/>
                        <a14:foregroundMark x1="6667" y1="50370" x2="6667" y2="50370"/>
                        <a14:foregroundMark x1="6759" y1="51667" x2="6759" y2="51667"/>
                        <a14:foregroundMark x1="6389" y1="49167" x2="6389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46"/>
            <a:ext cx="1856872" cy="18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Statistik och siffror </a:t>
            </a:r>
            <a:br>
              <a:rPr lang="sv-SE"/>
            </a:br>
            <a:r>
              <a:rPr lang="sv-SE"/>
              <a:t>i olika delar av arbetet</a:t>
            </a:r>
          </a:p>
        </p:txBody>
      </p:sp>
    </p:spTree>
    <p:extLst>
      <p:ext uri="{BB962C8B-B14F-4D97-AF65-F5344CB8AC3E}">
        <p14:creationId xmlns:p14="http://schemas.microsoft.com/office/powerpoint/2010/main" val="247029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34262EA8EB9046B7175F45B31F70D7" ma:contentTypeVersion="4" ma:contentTypeDescription="Skapa ett nytt dokument." ma:contentTypeScope="" ma:versionID="b6882692f2eba26f6268bda9ef3c04c5">
  <xsd:schema xmlns:xsd="http://www.w3.org/2001/XMLSchema" xmlns:xs="http://www.w3.org/2001/XMLSchema" xmlns:p="http://schemas.microsoft.com/office/2006/metadata/properties" xmlns:ns2="884711fb-20c1-4534-9393-0c3c16bf0a5e" xmlns:ns3="9503efa9-bd0c-420d-84c2-b86f53563343" targetNamespace="http://schemas.microsoft.com/office/2006/metadata/properties" ma:root="true" ma:fieldsID="b7e4f33a335639acde3a24ac77777e7b" ns2:_="" ns3:_="">
    <xsd:import namespace="884711fb-20c1-4534-9393-0c3c16bf0a5e"/>
    <xsd:import namespace="9503efa9-bd0c-420d-84c2-b86f5356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711fb-20c1-4534-9393-0c3c16bf0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3efa9-bd0c-420d-84c2-b86f53563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FEA8E-39F4-421F-AA58-232708454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EF9CA-9075-4D1F-87A6-8EE63BE9FE21}">
  <ds:schemaRefs>
    <ds:schemaRef ds:uri="a09fbe78-671b-45ac-9efc-2714a3019960"/>
    <ds:schemaRef ds:uri="aea589c9-3d80-407e-b878-48ebc40859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80CC5A-91E5-42F1-9B05-C29796CEA2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2136</Words>
  <Application>Microsoft Office PowerPoint</Application>
  <PresentationFormat>Bildspel på skärmen (16:9)</PresentationFormat>
  <Paragraphs>254</Paragraphs>
  <Slides>32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7" baseType="lpstr">
      <vt:lpstr>Arial</vt:lpstr>
      <vt:lpstr>Calibri</vt:lpstr>
      <vt:lpstr>Freestyle Script</vt:lpstr>
      <vt:lpstr>Harlow Solid Italic</vt:lpstr>
      <vt:lpstr>Office-tema</vt:lpstr>
      <vt:lpstr>Statistik och siffror En del av Färdplan för tjänsteinnovation  Denna Power Point har skapats utifrån "Veikart for tjenesteinnovasjon" 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Statistik och siffror  i olika delar av arbetet</vt:lpstr>
      <vt:lpstr>Fas 1  Nyckeltal och jämförelser </vt:lpstr>
      <vt:lpstr>PowerPoint-presentation</vt:lpstr>
      <vt:lpstr>PowerPoint-presentation</vt:lpstr>
      <vt:lpstr>PowerPoint-presentation</vt:lpstr>
      <vt:lpstr>Fas 2 Fördjupning</vt:lpstr>
      <vt:lpstr>PowerPoint-presentation</vt:lpstr>
      <vt:lpstr>PowerPoint-presentation</vt:lpstr>
      <vt:lpstr>PowerPoint-presentation</vt:lpstr>
      <vt:lpstr>Fas 1-3 Bedöm nyttorna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Fas 5 Etablera indikatorer</vt:lpstr>
      <vt:lpstr>PowerPoint-presentation</vt:lpstr>
      <vt:lpstr>Fas 6 Uppföljning av nyttorna </vt:lpstr>
      <vt:lpstr>PowerPoint-presentation</vt:lpstr>
      <vt:lpstr>PowerPoint-presentation</vt:lpstr>
      <vt:lpstr>PowerPoint-presentation</vt:lpstr>
      <vt:lpstr>PowerPoint-presentation</vt:lpstr>
      <vt:lpstr>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Backlund</dc:creator>
  <cp:lastModifiedBy>Victoria Bertilsson</cp:lastModifiedBy>
  <cp:revision>4</cp:revision>
  <cp:lastPrinted>2016-03-23T07:52:20Z</cp:lastPrinted>
  <dcterms:created xsi:type="dcterms:W3CDTF">2018-12-10T07:43:11Z</dcterms:created>
  <dcterms:modified xsi:type="dcterms:W3CDTF">2021-04-01T12:41:42Z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0x0101005534262EA8EB9046B7175F45B31F70D7</vt:lpwstr>
  </property>
</Properties>
</file>