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322" r:id="rId5"/>
    <p:sldId id="256" r:id="rId6"/>
    <p:sldId id="257" r:id="rId7"/>
    <p:sldId id="258" r:id="rId8"/>
    <p:sldId id="259" r:id="rId9"/>
    <p:sldId id="285" r:id="rId10"/>
    <p:sldId id="261" r:id="rId11"/>
    <p:sldId id="305" r:id="rId12"/>
    <p:sldId id="318" r:id="rId13"/>
    <p:sldId id="306" r:id="rId14"/>
    <p:sldId id="317" r:id="rId15"/>
    <p:sldId id="307" r:id="rId16"/>
    <p:sldId id="314" r:id="rId17"/>
    <p:sldId id="315" r:id="rId18"/>
    <p:sldId id="316" r:id="rId19"/>
    <p:sldId id="277" r:id="rId20"/>
    <p:sldId id="304" r:id="rId21"/>
    <p:sldId id="266" r:id="rId22"/>
    <p:sldId id="267" r:id="rId23"/>
    <p:sldId id="323" r:id="rId24"/>
    <p:sldId id="319" r:id="rId25"/>
    <p:sldId id="320" r:id="rId26"/>
    <p:sldId id="321" r:id="rId27"/>
    <p:sldId id="269" r:id="rId28"/>
    <p:sldId id="309" r:id="rId29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5A446B-73DE-A286-0093-B425D21BED96}" name="Elin Bergarp" initials="EB" userId="S::elin.bergarp@regionvasterbotten.se::75dc4cb7-ade9-451f-80d1-7949069dd4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 Bergarp" initials="EB" lastIdx="1" clrIdx="0">
    <p:extLst>
      <p:ext uri="{19B8F6BF-5375-455C-9EA6-DF929625EA0E}">
        <p15:presenceInfo xmlns:p15="http://schemas.microsoft.com/office/powerpoint/2012/main" userId="S::elin.bergarp@regionvasterbotten.se::75dc4cb7-ade9-451f-80d1-7949069dd403" providerId="AD"/>
      </p:ext>
    </p:extLst>
  </p:cmAuthor>
  <p:cmAuthor id="2" name="Victoria Bertilsson" initials="VB" lastIdx="1" clrIdx="1">
    <p:extLst>
      <p:ext uri="{19B8F6BF-5375-455C-9EA6-DF929625EA0E}">
        <p15:presenceInfo xmlns:p15="http://schemas.microsoft.com/office/powerpoint/2012/main" userId="S::victoria.bertilsson@regionvasterbotten.se::f6e9081e-8cf2-4f27-950f-2c18f030af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0"/>
    <a:srgbClr val="FCDED6"/>
    <a:srgbClr val="F59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3" dt="2021-04-22T07:15:21.961"/>
    <p1510:client id="{0CDDC49F-304C-2000-DCB2-BD53EB0E2A95}" v="118" dt="2021-05-05T08:33:08.325"/>
    <p1510:client id="{2C69FF5E-455C-C7E2-8742-221EB5780770}" v="1064" dt="2021-05-04T13:57:57.080"/>
    <p1510:client id="{65E01354-F87C-5833-4876-CBBA8E4C4117}" v="208" dt="2021-05-04T12:55:44.576"/>
    <p1510:client id="{6F7A6D44-F1D0-33C9-D15E-9B7A521A8919}" v="194" dt="2021-04-27T13:43:48.436"/>
    <p1510:client id="{7EA7F86F-FD9F-016E-688B-B56A14189E14}" v="111" dt="2021-05-05T07:30:17.254"/>
    <p1510:client id="{A306CDDB-9B9E-4642-A60E-44854998A90B}" v="1394" dt="2021-04-22T07:59:29.082"/>
    <p1510:client id="{A3884CC5-333E-E398-174B-3F6AFA4C2659}" v="42" dt="2021-04-26T06:46:02.097"/>
    <p1510:client id="{BDDAC49F-002B-2000-B491-36B1805FB138}" v="405" dt="2021-05-05T08:08:18.739"/>
    <p1510:client id="{D3890B77-1C22-3E47-65A0-256D4BE95DC6}" v="511" dt="2021-04-27T14:05:40.288"/>
    <p1510:client id="{EC82AEF2-75D9-282C-E91F-1633D5E75F0B}" v="2" dt="2021-05-04T14:00:38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kawi19\Downloads\indicator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Försörjningskvot!$A$2:$A$16</cx:f>
        <cx:nf>Försörjningskvot!$A$1</cx:nf>
        <cx:lvl ptCount="15" name="Kommun/Region">
          <cx:pt idx="0">Bjurholm</cx:pt>
          <cx:pt idx="1">Dorotea</cx:pt>
          <cx:pt idx="2">Lycksele</cx:pt>
          <cx:pt idx="3">Malå</cx:pt>
          <cx:pt idx="4">Nordmaling</cx:pt>
          <cx:pt idx="5">Norsjö</cx:pt>
          <cx:pt idx="6">Robertsfors</cx:pt>
          <cx:pt idx="7">Skellefteå</cx:pt>
          <cx:pt idx="8">Sorsele</cx:pt>
          <cx:pt idx="9">Storuman</cx:pt>
          <cx:pt idx="10">Umeå</cx:pt>
          <cx:pt idx="11">Vilhelmina</cx:pt>
          <cx:pt idx="12">Vindeln</cx:pt>
          <cx:pt idx="13">Vännäs</cx:pt>
          <cx:pt idx="14">Åsele</cx:pt>
        </cx:lvl>
      </cx:strDim>
      <cx:numDim type="colorVal">
        <cx:f>Försörjningskvot!$B$2:$B$16</cx:f>
        <cx:nf>Försörjningskvot!$B$1</cx:nf>
        <cx:lvl ptCount="15" formatCode="Standard" name="Försörjningskvot">
          <cx:pt idx="0">102.5</cx:pt>
          <cx:pt idx="1">103.40000000000001</cx:pt>
          <cx:pt idx="2">90.099999999999994</cx:pt>
          <cx:pt idx="3">102.40000000000001</cx:pt>
          <cx:pt idx="4">96.799999999999997</cx:pt>
          <cx:pt idx="5">98.700000000000003</cx:pt>
          <cx:pt idx="6">93.5</cx:pt>
          <cx:pt idx="7">84.900000000000006</cx:pt>
          <cx:pt idx="8">92.299999999999997</cx:pt>
          <cx:pt idx="9">94.900000000000006</cx:pt>
          <cx:pt idx="10">64.400000000000006</cx:pt>
          <cx:pt idx="11">91.900000000000006</cx:pt>
          <cx:pt idx="12">100.2</cx:pt>
          <cx:pt idx="13">88.599999999999994</cx:pt>
          <cx:pt idx="14">103.2</cx:pt>
        </cx:lvl>
      </cx:numDim>
    </cx:data>
  </cx:chartData>
  <cx:chart>
    <cx:plotArea>
      <cx:plotAreaRegion>
        <cx:series layoutId="regionMap" uniqueId="{5D347239-67A7-4476-8569-B8F1E091AD31}">
          <cx:tx>
            <cx:txData>
              <cx:f>Försörjningskvot!$B$1</cx:f>
              <cx:v>Försörjningskvot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700">
                    <a:solidFill>
                      <a:schemeClr val="bg1"/>
                    </a:solidFill>
                  </a:defRPr>
                </a:pPr>
                <a:endParaRPr lang="sv-SE" sz="700" b="0" i="0" u="none" strike="noStrike" baseline="0">
                  <a:solidFill>
                    <a:schemeClr val="bg1"/>
                  </a:solidFill>
                  <a:latin typeface="Calibri"/>
                </a:endParaRPr>
              </a:p>
            </cx:txPr>
            <cx:visibility seriesName="0" categoryName="0" value="1"/>
          </cx:dataLabels>
          <cx:dataId val="0"/>
          <cx:layoutPr>
            <cx:geography cultureLanguage="sv-SE" cultureRegion="SE" attribution="Använder Bing">
              <cx:geoCache provider="{E9337A44-BEBE-4D9F-B70C-5C5E7DAFC167}">
                <cx:binary>BMFRCoAgDADQq4gHcBV9SXUXWTMFdeEG7fi9d6BFbJSms96GRLTTF9U3AggW6klCrzhZOGtA7sA5
VyS4Z/rqeGBb1h2wpKlk3sH1AwAA//8=</cx:binary>
              </cx:geoCache>
            </cx:geography>
          </cx:layoutPr>
        </cx:series>
      </cx:plotAreaRegion>
    </cx:plotArea>
  </cx:chart>
  <cx:spPr>
    <a:effectLst>
      <a:outerShdw blurRad="50800" dist="50800" dir="5400000" sx="6000" sy="6000" algn="ctr" rotWithShape="0">
        <a:srgbClr val="000000">
          <a:alpha val="43137"/>
        </a:srgbClr>
      </a:outerShdw>
    </a:effectLst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C51D43CF-4250-4FCC-9F87-67256B49C6C8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E356CE4E-E75E-48D9-88FC-8D09A4C446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8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623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0956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2442A48-381A-4B2B-9F93-4F592C84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1C46-EFB2-40FE-84E9-ADD0A603274E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8A07FA5-549B-4259-AE64-0B6B7751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CABC963-FC71-418C-A33C-1D7D21EB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46E7-7DEE-4A8B-A251-0446DE8D78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07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2588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192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2549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277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1565" y="573881"/>
            <a:ext cx="7704139" cy="58499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761564" y="1329929"/>
            <a:ext cx="7698223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50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396000" y="248400"/>
            <a:ext cx="8063787" cy="161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3313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3816350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0110"/>
            <a:ext cx="3816350" cy="286208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4859788" y="573882"/>
            <a:ext cx="3600000" cy="36183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847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755650" y="1329614"/>
            <a:ext cx="7704139" cy="2610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492"/>
            <a:ext cx="8064500" cy="1600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6006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224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6263" y="-2"/>
            <a:ext cx="9150263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9511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1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587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68325"/>
            <a:ext cx="7704139" cy="590550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576" y="1329929"/>
            <a:ext cx="7704139" cy="260997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124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70413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1" y="1200151"/>
            <a:ext cx="7704138" cy="266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4505693"/>
            <a:ext cx="1440160" cy="3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8" r:id="rId9"/>
    <p:sldLayoutId id="2147483659" r:id="rId10"/>
    <p:sldLayoutId id="2147483661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2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 userDrawn="1">
          <p15:clr>
            <a:srgbClr val="F26B43"/>
          </p15:clr>
        </p15:guide>
        <p15:guide id="2" pos="47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835" userDrawn="1">
          <p15:clr>
            <a:srgbClr val="F26B43"/>
          </p15:clr>
        </p15:guide>
        <p15:guide id="6" orient="horz" pos="730" userDrawn="1">
          <p15:clr>
            <a:srgbClr val="F26B43"/>
          </p15:clr>
        </p15:guide>
        <p15:guide id="7" pos="5329" userDrawn="1">
          <p15:clr>
            <a:srgbClr val="F26B43"/>
          </p15:clr>
        </p15:guide>
        <p15:guide id="8" pos="249" userDrawn="1">
          <p15:clr>
            <a:srgbClr val="F26B43"/>
          </p15:clr>
        </p15:guide>
        <p15:guide id="9" orient="horz" pos="2482" userDrawn="1">
          <p15:clr>
            <a:srgbClr val="F26B43"/>
          </p15:clr>
        </p15:guide>
        <p15:guide id="10" orient="horz" pos="358" userDrawn="1">
          <p15:clr>
            <a:srgbClr val="F26B43"/>
          </p15:clr>
        </p15:guide>
        <p15:guide id="12" orient="horz" pos="2835" userDrawn="1">
          <p15:clr>
            <a:srgbClr val="F26B43"/>
          </p15:clr>
        </p15:guide>
        <p15:guide id="13" orient="horz" pos="3044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pos="3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hyperlink" Target="https://www.ks.no/fagomrader/innovasjon/innovasjonsledelse/veikart-for-tjenesteinnovasjon/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katarina.lindgren-cortes@akademinorr.se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ks.no/fagomrader/innovasjon/innovasjonsledelse/veikart-for-tjenesteinnovasjon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5EB3-A418-478B-B375-1BF12987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Er </a:t>
            </a:r>
            <a:r>
              <a:rPr lang="en-US" err="1">
                <a:cs typeface="Arial"/>
              </a:rPr>
              <a:t>lokala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projektpresentation</a:t>
            </a:r>
            <a:endParaRPr lang="en-US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25993-185A-4138-A14A-2588A1A26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179705" indent="-179705"/>
            <a:r>
              <a:rPr lang="en-US" err="1">
                <a:cs typeface="Arial"/>
              </a:rPr>
              <a:t>Presentationen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kan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användas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när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ni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möter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medarbetare</a:t>
            </a:r>
          </a:p>
          <a:p>
            <a:pPr marL="179705" indent="-179705"/>
            <a:r>
              <a:rPr lang="en-US" err="1">
                <a:cs typeface="Arial"/>
              </a:rPr>
              <a:t>Anpassa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gärna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presentationen</a:t>
            </a:r>
            <a:r>
              <a:rPr lang="en-US">
                <a:cs typeface="Arial"/>
              </a:rPr>
              <a:t> med </a:t>
            </a:r>
            <a:r>
              <a:rPr lang="en-US" err="1">
                <a:cs typeface="Arial"/>
              </a:rPr>
              <a:t>lokala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bilder</a:t>
            </a:r>
            <a:endParaRPr lang="en-US">
              <a:cs typeface="Arial"/>
            </a:endParaRPr>
          </a:p>
          <a:p>
            <a:pPr marL="179705" indent="-179705"/>
            <a:r>
              <a:rPr lang="en-US">
                <a:cs typeface="Arial"/>
              </a:rPr>
              <a:t>Har </a:t>
            </a:r>
            <a:r>
              <a:rPr lang="en-US" err="1">
                <a:cs typeface="Arial"/>
              </a:rPr>
              <a:t>ni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några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funderingar</a:t>
            </a:r>
            <a:r>
              <a:rPr lang="en-US">
                <a:cs typeface="Arial"/>
              </a:rPr>
              <a:t>? </a:t>
            </a:r>
            <a:r>
              <a:rPr lang="en-US" err="1">
                <a:cs typeface="Arial"/>
              </a:rPr>
              <a:t>Hör</a:t>
            </a:r>
            <a:r>
              <a:rPr lang="en-US">
                <a:cs typeface="Arial"/>
              </a:rPr>
              <a:t> av er!</a:t>
            </a:r>
          </a:p>
          <a:p>
            <a:pPr marL="179705" indent="-179705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06D88-07AF-4F6E-94C8-388069005A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C39E11-3A90-4E5D-9CDB-18583463D8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Utmaningar	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DE395DB7-AA3D-4E3F-B0FE-E75F234D95B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01193590"/>
                  </p:ext>
                </p:extLst>
              </p:nvPr>
            </p:nvGraphicFramePr>
            <p:xfrm>
              <a:off x="2556798" y="1934373"/>
              <a:ext cx="2705467" cy="223781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Diagram 4">
                <a:extLst>
                  <a:ext uri="{FF2B5EF4-FFF2-40B4-BE49-F238E27FC236}">
                    <a16:creationId xmlns:a16="http://schemas.microsoft.com/office/drawing/2014/main" id="{DE395DB7-AA3D-4E3F-B0FE-E75F234D95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6798" y="1934373"/>
                <a:ext cx="2705467" cy="223781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75B2663-6BEB-4C4F-87BD-874540EEF9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315" l="6389" r="93981">
                        <a14:foregroundMark x1="11019" y1="38889" x2="11019" y2="38889"/>
                        <a14:foregroundMark x1="6389" y1="44352" x2="6389" y2="44352"/>
                        <a14:foregroundMark x1="6481" y1="42870" x2="6481" y2="42870"/>
                        <a14:foregroundMark x1="50278" y1="6944" x2="50278" y2="6944"/>
                        <a14:foregroundMark x1="93889" y1="48796" x2="93889" y2="48796"/>
                        <a14:foregroundMark x1="50000" y1="92315" x2="50000" y2="92315"/>
                        <a14:foregroundMark x1="93796" y1="57593" x2="93796" y2="57593"/>
                        <a14:foregroundMark x1="93796" y1="57037" x2="93796" y2="57037"/>
                        <a14:foregroundMark x1="94074" y1="42500" x2="94074" y2="42500"/>
                        <a14:foregroundMark x1="60648" y1="6944" x2="60648" y2="6944"/>
                        <a14:foregroundMark x1="40185" y1="6667" x2="40185" y2="6667"/>
                        <a14:foregroundMark x1="6389" y1="56481" x2="6389" y2="5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77" y="2465838"/>
            <a:ext cx="1489337" cy="148933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A04FA59-F3BB-4C1E-987B-C9133024C239}"/>
              </a:ext>
            </a:extLst>
          </p:cNvPr>
          <p:cNvSpPr txBox="1"/>
          <p:nvPr/>
        </p:nvSpPr>
        <p:spPr>
          <a:xfrm>
            <a:off x="7517182" y="2809199"/>
            <a:ext cx="307075" cy="399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B99FB0C-D71E-41B1-B146-8E09A3F6AD3F}"/>
              </a:ext>
            </a:extLst>
          </p:cNvPr>
          <p:cNvCxnSpPr>
            <a:cxnSpLocks/>
          </p:cNvCxnSpPr>
          <p:nvPr/>
        </p:nvCxnSpPr>
        <p:spPr>
          <a:xfrm>
            <a:off x="7290456" y="3236498"/>
            <a:ext cx="80277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A544FE82-2AFD-4F80-8BF6-ACCA2EBC317E}"/>
              </a:ext>
            </a:extLst>
          </p:cNvPr>
          <p:cNvSpPr txBox="1"/>
          <p:nvPr/>
        </p:nvSpPr>
        <p:spPr>
          <a:xfrm>
            <a:off x="684211" y="2571750"/>
            <a:ext cx="2676670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400"/>
              <a:t>Försörjningskvot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Riket 76,3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Stockholm 66,7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Lycksele 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Sorsele och Vilhelmina 92</a:t>
            </a:r>
            <a:endParaRPr lang="sv-SE" sz="12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Storuman 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Malå 102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Åsele och Dorotea 103</a:t>
            </a:r>
            <a:endParaRPr lang="sv-SE" sz="1200">
              <a:cs typeface="Calibri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824566F-BE3D-4504-8442-9DA33EA064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468" y="470315"/>
            <a:ext cx="7704139" cy="584993"/>
          </a:xfrm>
        </p:spPr>
        <p:txBody>
          <a:bodyPr/>
          <a:lstStyle/>
          <a:p>
            <a:r>
              <a:rPr lang="en-US" sz="2400" err="1">
                <a:cs typeface="Arial"/>
              </a:rPr>
              <a:t>Förutsättningarna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i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södra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Lappland</a:t>
            </a:r>
            <a:endParaRPr lang="en-US" sz="240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EB326A1-6D7B-459F-89E0-FA148ABCE7E9}"/>
              </a:ext>
            </a:extLst>
          </p:cNvPr>
          <p:cNvSpPr txBox="1"/>
          <p:nvPr/>
        </p:nvSpPr>
        <p:spPr>
          <a:xfrm>
            <a:off x="684211" y="940942"/>
            <a:ext cx="4155726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400"/>
              <a:t>Befolkningsminskning i procent de senaste 25 åren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Lycksele -13,5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Vilhelmina -21,4</a:t>
            </a:r>
            <a:endParaRPr lang="sv-SE" sz="12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Storuman -21,6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Malå -24,1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Sorsele -27,3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Dorotea -29,8</a:t>
            </a:r>
            <a:endParaRPr lang="sv-SE" sz="12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/>
              <a:t>Åsele -30,3</a:t>
            </a:r>
            <a:endParaRPr lang="sv-SE" sz="1200">
              <a:cs typeface="Calibri"/>
            </a:endParaRPr>
          </a:p>
        </p:txBody>
      </p:sp>
      <p:sp>
        <p:nvSpPr>
          <p:cNvPr id="3" name="Tankebubbla: moln 2">
            <a:extLst>
              <a:ext uri="{FF2B5EF4-FFF2-40B4-BE49-F238E27FC236}">
                <a16:creationId xmlns:a16="http://schemas.microsoft.com/office/drawing/2014/main" id="{014194FA-51A2-4221-AB85-90D149E29071}"/>
              </a:ext>
            </a:extLst>
          </p:cNvPr>
          <p:cNvSpPr/>
          <p:nvPr/>
        </p:nvSpPr>
        <p:spPr>
          <a:xfrm>
            <a:off x="3173964" y="2544201"/>
            <a:ext cx="1335442" cy="798933"/>
          </a:xfrm>
          <a:prstGeom prst="cloudCallou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>
                <a:cs typeface="Calibri"/>
              </a:rPr>
              <a:t>Vad är försörjnings-kvot?</a:t>
            </a:r>
            <a:endParaRPr lang="sv-SE" sz="1000"/>
          </a:p>
        </p:txBody>
      </p:sp>
      <p:sp>
        <p:nvSpPr>
          <p:cNvPr id="7" name="Pratbubbla: rektangel med rundade hörn 6">
            <a:extLst>
              <a:ext uri="{FF2B5EF4-FFF2-40B4-BE49-F238E27FC236}">
                <a16:creationId xmlns:a16="http://schemas.microsoft.com/office/drawing/2014/main" id="{18D8A457-E35C-4F3A-AB0C-CED2B7DE4968}"/>
              </a:ext>
            </a:extLst>
          </p:cNvPr>
          <p:cNvSpPr/>
          <p:nvPr/>
        </p:nvSpPr>
        <p:spPr>
          <a:xfrm flipH="1">
            <a:off x="5574594" y="652294"/>
            <a:ext cx="2501770" cy="1516224"/>
          </a:xfrm>
          <a:prstGeom prst="wedgeRoundRectCallou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>
                <a:ea typeface="+mn-lt"/>
                <a:cs typeface="+mn-lt"/>
              </a:rPr>
              <a:t>Åsele och Dorotea har en försörjningskvot på 103, det innebär att på 100 personer i de mest förvärvsaktiva åldrarna 20-64 år finns det 103 personer som är yngre eller äldre. Ju högre tal detta mått visar (kvot) desto tyngre är försörjningsbördan för de som befinner sig i åldersgruppen 20-64 år.</a:t>
            </a:r>
            <a:endParaRPr lang="sv-SE" sz="900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C4A8B148-FA0A-4875-96DA-1C01E6E42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48B8457-5514-4956-A362-A4C61561DB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4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42BB-F2B2-44C6-ACB5-E3CF9E5D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Anpassa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följande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sidor</a:t>
            </a:r>
            <a:endParaRPr lang="en-US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DA26F-682C-4DB2-A1F2-22F80D3FB4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179705" indent="-179705"/>
            <a:r>
              <a:rPr lang="en-US" err="1">
                <a:cs typeface="Arial"/>
              </a:rPr>
              <a:t>Anpassa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sidorna</a:t>
            </a:r>
            <a:r>
              <a:rPr lang="en-US">
                <a:cs typeface="Arial"/>
              </a:rPr>
              <a:t> 10-13 </a:t>
            </a:r>
            <a:r>
              <a:rPr lang="en-US" err="1">
                <a:cs typeface="Arial"/>
              </a:rPr>
              <a:t>efter</a:t>
            </a:r>
            <a:r>
              <a:rPr lang="en-US">
                <a:cs typeface="Arial"/>
              </a:rPr>
              <a:t> era </a:t>
            </a:r>
            <a:r>
              <a:rPr lang="en-US" err="1">
                <a:cs typeface="Arial"/>
              </a:rPr>
              <a:t>lokala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varför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och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mål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som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tagits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fram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på</a:t>
            </a:r>
            <a:r>
              <a:rPr lang="en-US">
                <a:cs typeface="Arial"/>
              </a:rPr>
              <a:t> arbetsmötena</a:t>
            </a:r>
            <a:endParaRPr lang="en-US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17872-192E-4E40-80DC-D8AC96FA76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F2F29F6-AA92-42A1-91D6-A37E6807F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000">
                <a:cs typeface="Arial"/>
              </a:rPr>
              <a:t>Vad innebär en god och nära vård för mig?</a:t>
            </a:r>
          </a:p>
          <a:p>
            <a:r>
              <a:rPr lang="sv-SE" sz="1200">
                <a:cs typeface="Arial"/>
              </a:rPr>
              <a:t>Medarbetaren</a:t>
            </a:r>
            <a:endParaRPr lang="sv-SE" sz="20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1F58D6-A9EC-4E96-9190-70E502E3E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>
                <a:cs typeface="Arial"/>
              </a:rPr>
              <a:t>Medarbetaren</a:t>
            </a:r>
            <a:endParaRPr lang="en-US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A0BF7A4-A264-4C30-B1F7-C05C13F236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578" y="1158875"/>
            <a:ext cx="7704139" cy="3214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sv-SE" sz="1600">
                <a:ea typeface="+mn-lt"/>
                <a:cs typeface="+mn-lt"/>
              </a:rPr>
              <a:t>En hållbar arbetsmiljö</a:t>
            </a:r>
            <a:endParaRPr lang="sv-SE">
              <a:ea typeface="+mn-lt"/>
            </a:endParaRPr>
          </a:p>
          <a:p>
            <a:pPr marL="342900" indent="-342900">
              <a:buFont typeface="Arial"/>
              <a:buChar char="•"/>
            </a:pPr>
            <a:r>
              <a:rPr lang="sv-SE" sz="1600">
                <a:ea typeface="+mn-lt"/>
                <a:cs typeface="Arial"/>
              </a:rPr>
              <a:t>Fler</a:t>
            </a:r>
            <a:r>
              <a:rPr lang="sv-SE" sz="1600">
                <a:cs typeface="Arial"/>
              </a:rPr>
              <a:t> digitala arbetssätt – och utbildning inom dessa </a:t>
            </a:r>
            <a:br>
              <a:rPr lang="sv-SE" sz="1600"/>
            </a:br>
            <a:r>
              <a:rPr lang="sv-SE" sz="1400">
                <a:cs typeface="Arial"/>
              </a:rPr>
              <a:t>Exempelvis:</a:t>
            </a:r>
            <a:br>
              <a:rPr lang="sv-SE" sz="1400"/>
            </a:br>
            <a:r>
              <a:rPr lang="sv-SE" sz="1400">
                <a:cs typeface="Arial"/>
              </a:rPr>
              <a:t>- Videosamtal</a:t>
            </a:r>
            <a:br>
              <a:rPr lang="sv-SE" sz="1400"/>
            </a:br>
            <a:r>
              <a:rPr lang="sv-SE" sz="1400">
                <a:cs typeface="Arial"/>
              </a:rPr>
              <a:t>- Digitala nycklar </a:t>
            </a:r>
            <a:endParaRPr lang="sv-SE"/>
          </a:p>
          <a:p>
            <a:pPr marL="342900" indent="-342900">
              <a:buFont typeface="Arial"/>
              <a:buChar char="•"/>
            </a:pPr>
            <a:r>
              <a:rPr lang="sv-SE" sz="1600">
                <a:cs typeface="Arial"/>
              </a:rPr>
              <a:t>Fler förebyggande åtgärder </a:t>
            </a:r>
            <a:br>
              <a:rPr lang="sv-SE" sz="1600"/>
            </a:br>
            <a:r>
              <a:rPr lang="sv-SE" sz="1400">
                <a:cs typeface="Arial"/>
              </a:rPr>
              <a:t>Exempelvis: </a:t>
            </a:r>
            <a:br>
              <a:rPr lang="sv-SE" sz="1400"/>
            </a:br>
            <a:r>
              <a:rPr lang="sv-SE" sz="1400">
                <a:cs typeface="Arial"/>
              </a:rPr>
              <a:t>- Hemmonitorering</a:t>
            </a:r>
            <a:br>
              <a:rPr lang="sv-SE" sz="1400"/>
            </a:br>
            <a:r>
              <a:rPr lang="sv-SE" sz="1400">
                <a:cs typeface="Arial"/>
              </a:rPr>
              <a:t>- GPS-sändare i en brukares sko</a:t>
            </a:r>
            <a:endParaRPr lang="sv-SE"/>
          </a:p>
          <a:p>
            <a:pPr marL="342900" indent="-342900">
              <a:buFontTx/>
              <a:buChar char="-"/>
            </a:pPr>
            <a:endParaRPr lang="sv-SE" sz="1600"/>
          </a:p>
        </p:txBody>
      </p:sp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E21155B2-DAB9-4A96-B244-F6416AD3A1F6}"/>
              </a:ext>
            </a:extLst>
          </p:cNvPr>
          <p:cNvSpPr/>
          <p:nvPr/>
        </p:nvSpPr>
        <p:spPr>
          <a:xfrm>
            <a:off x="5550521" y="1286138"/>
            <a:ext cx="3503104" cy="2330092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ea typeface="+mn-lt"/>
                <a:cs typeface="+mn-lt"/>
              </a:rPr>
              <a:t>Digitala hjälpmedel gör oss mer effektiva och avlastar. Så att vi som arbetar i vården kan göra det som bara just människor kan göra. Att se behov, ge personlig vård och stöd, och finnas där för människor.</a:t>
            </a:r>
            <a:endParaRPr lang="sv-SE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DBF78-2324-4FA5-8C92-119E0FCBE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0D0E0F9-A9B7-4A85-8D52-877BC51DA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7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F2F29F6-AA92-42A1-91D6-A37E6807F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000">
                <a:cs typeface="Arial"/>
              </a:rPr>
              <a:t>Vad innebär en god och nära vård för mig?</a:t>
            </a:r>
          </a:p>
          <a:p>
            <a:r>
              <a:rPr lang="sv-SE" sz="1200">
                <a:ea typeface="+mj-lt"/>
                <a:cs typeface="+mj-lt"/>
              </a:rPr>
              <a:t>Ledning</a:t>
            </a:r>
            <a:endParaRPr lang="sv-SE" sz="12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1F58D6-A9EC-4E96-9190-70E502E3E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>
                <a:cs typeface="Arial"/>
              </a:rPr>
              <a:t>Ledning</a:t>
            </a:r>
            <a:endParaRPr lang="en-US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A0BF7A4-A264-4C30-B1F7-C05C13F236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578" y="1158875"/>
            <a:ext cx="7704139" cy="3214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sv-SE" sz="1600">
                <a:cs typeface="Arial"/>
              </a:rPr>
              <a:t>En hållbar arbetsmiljö</a:t>
            </a:r>
            <a:endParaRPr lang="en-US"/>
          </a:p>
          <a:p>
            <a:pPr marL="285750" indent="-285750">
              <a:buChar char="•"/>
            </a:pPr>
            <a:r>
              <a:rPr lang="sv-SE" sz="1600">
                <a:cs typeface="Arial"/>
              </a:rPr>
              <a:t>Att kontinuerligt leda förändrings- och utvecklingsarbete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>
                <a:cs typeface="Arial"/>
              </a:rPr>
              <a:t>Att säkra att den planerade nyttan uppstår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>
                <a:cs typeface="Arial"/>
              </a:rPr>
              <a:t>Mod att vandra på nattgammal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sv-SE" sz="1600">
              <a:cs typeface="Calibri"/>
            </a:endParaRPr>
          </a:p>
          <a:p>
            <a:pPr marL="342900" indent="-342900">
              <a:buFontTx/>
              <a:buChar char="-"/>
            </a:pPr>
            <a:endParaRPr lang="sv-SE" sz="1600"/>
          </a:p>
        </p:txBody>
      </p:sp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E21155B2-DAB9-4A96-B244-F6416AD3A1F6}"/>
              </a:ext>
            </a:extLst>
          </p:cNvPr>
          <p:cNvSpPr/>
          <p:nvPr/>
        </p:nvSpPr>
        <p:spPr>
          <a:xfrm>
            <a:off x="6498374" y="1460375"/>
            <a:ext cx="2401922" cy="1751623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cs typeface="Calibri"/>
              </a:rPr>
              <a:t>Design your future!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DBF78-2324-4FA5-8C92-119E0FCBE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DDF74B9-A6B0-4912-887E-CCD779E82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9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F2F29F6-AA92-42A1-91D6-A37E6807F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000">
                <a:cs typeface="Arial"/>
              </a:rPr>
              <a:t>Vad innebär en god och nära vård för mig?</a:t>
            </a:r>
            <a:endParaRPr lang="sv-SE" sz="2000"/>
          </a:p>
          <a:p>
            <a:r>
              <a:rPr lang="sv-SE" sz="1200">
                <a:cs typeface="Arial"/>
              </a:rPr>
              <a:t>Patient, brukare, anhörig</a:t>
            </a:r>
            <a:endParaRPr lang="sv-SE" sz="20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1F58D6-A9EC-4E96-9190-70E502E3E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>
                <a:cs typeface="Arial"/>
              </a:rPr>
              <a:t>Patient, brukare och anhöriga</a:t>
            </a:r>
            <a:endParaRPr lang="en-US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A0BF7A4-A264-4C30-B1F7-C05C13F236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578" y="1158875"/>
            <a:ext cx="7704139" cy="3214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sv-SE" sz="1600">
                <a:cs typeface="Arial"/>
              </a:rPr>
              <a:t>Tryggare – jag får den vård jag behöver i rätt tid på rätt plats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>
                <a:cs typeface="Arial"/>
              </a:rPr>
              <a:t>Möjlighet att samskapa min egen hälsa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>
                <a:cs typeface="Arial"/>
              </a:rPr>
              <a:t>Frihet att styra över min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>
                <a:cs typeface="Arial"/>
              </a:rPr>
              <a:t>Fler digitala hjälpmedel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sv-SE" sz="1600">
              <a:cs typeface="Calibri"/>
            </a:endParaRPr>
          </a:p>
          <a:p>
            <a:pPr marL="342900" indent="-342900">
              <a:buFontTx/>
              <a:buChar char="-"/>
            </a:pPr>
            <a:endParaRPr lang="sv-SE" sz="1600"/>
          </a:p>
        </p:txBody>
      </p:sp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E21155B2-DAB9-4A96-B244-F6416AD3A1F6}"/>
              </a:ext>
            </a:extLst>
          </p:cNvPr>
          <p:cNvSpPr/>
          <p:nvPr/>
        </p:nvSpPr>
        <p:spPr>
          <a:xfrm>
            <a:off x="6498374" y="1460375"/>
            <a:ext cx="2401922" cy="1751623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cs typeface="Calibri"/>
              </a:rPr>
              <a:t>Co-design our future!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DBF78-2324-4FA5-8C92-119E0FCBE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20B5863-7A38-4832-80E8-2DCD6A4DD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94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F2F29F6-AA92-42A1-91D6-A37E6807F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000">
                <a:cs typeface="Arial"/>
              </a:rPr>
              <a:t>Vad innebär en god och nära vård för mig?</a:t>
            </a:r>
            <a:endParaRPr lang="sv-SE" sz="2000"/>
          </a:p>
          <a:p>
            <a:r>
              <a:rPr lang="sv-SE" sz="1200">
                <a:cs typeface="Arial"/>
              </a:rPr>
              <a:t>Medborgaren</a:t>
            </a:r>
            <a:endParaRPr lang="sv-SE" sz="20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1F58D6-A9EC-4E96-9190-70E502E3E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>
                <a:cs typeface="Arial"/>
              </a:rPr>
              <a:t>Medborgarna</a:t>
            </a:r>
            <a:endParaRPr lang="en-US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A0BF7A4-A264-4C30-B1F7-C05C13F236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578" y="1158875"/>
            <a:ext cx="7704139" cy="3214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sv-SE" sz="1600">
                <a:cs typeface="Calibri"/>
              </a:rPr>
              <a:t>Förebyggande: Vården och omsorgen möter mig där jag är i livet </a:t>
            </a:r>
          </a:p>
          <a:p>
            <a:pPr marL="285750" indent="-285750">
              <a:buChar char="•"/>
            </a:pPr>
            <a:r>
              <a:rPr lang="sv-SE" sz="1600">
                <a:cs typeface="Arial"/>
              </a:rPr>
              <a:t>Tryggare: god vård och omsorg - om och när jag behöver 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sv-SE" sz="1600">
              <a:cs typeface="Calibri"/>
            </a:endParaRPr>
          </a:p>
          <a:p>
            <a:pPr marL="342900" indent="-342900">
              <a:buFontTx/>
              <a:buChar char="-"/>
            </a:pPr>
            <a:endParaRPr lang="sv-SE" sz="1600"/>
          </a:p>
        </p:txBody>
      </p:sp>
      <p:sp>
        <p:nvSpPr>
          <p:cNvPr id="3" name="Pratbubbla: oval 2">
            <a:extLst>
              <a:ext uri="{FF2B5EF4-FFF2-40B4-BE49-F238E27FC236}">
                <a16:creationId xmlns:a16="http://schemas.microsoft.com/office/drawing/2014/main" id="{E21155B2-DAB9-4A96-B244-F6416AD3A1F6}"/>
              </a:ext>
            </a:extLst>
          </p:cNvPr>
          <p:cNvSpPr/>
          <p:nvPr/>
        </p:nvSpPr>
        <p:spPr>
          <a:xfrm>
            <a:off x="6526252" y="1376741"/>
            <a:ext cx="2401922" cy="1751623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cs typeface="Calibri"/>
              </a:rPr>
              <a:t>Jag får hjälp att vara förebyggande!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DBF78-2324-4FA5-8C92-119E0FCBE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191B72F-2418-4530-AD40-79C12CDF4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0287-29A9-48F5-828F-E93CCDD8C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032" y="1324886"/>
            <a:ext cx="7704139" cy="756084"/>
          </a:xfrm>
        </p:spPr>
        <p:txBody>
          <a:bodyPr/>
          <a:lstStyle/>
          <a:p>
            <a:r>
              <a:rPr lang="en-US">
                <a:cs typeface="Arial"/>
              </a:rPr>
              <a:t>Projekt - Digital transformation</a:t>
            </a:r>
            <a:br>
              <a:rPr lang="en-US">
                <a:cs typeface="Arial"/>
              </a:rPr>
            </a:br>
            <a:r>
              <a:rPr lang="en-US" sz="2800" err="1">
                <a:cs typeface="Arial"/>
              </a:rPr>
              <a:t>för</a:t>
            </a:r>
            <a:r>
              <a:rPr lang="en-US" sz="2800">
                <a:cs typeface="Arial"/>
              </a:rPr>
              <a:t> God </a:t>
            </a:r>
            <a:r>
              <a:rPr lang="en-US" sz="2800" err="1">
                <a:cs typeface="Arial"/>
              </a:rPr>
              <a:t>och</a:t>
            </a:r>
            <a:r>
              <a:rPr lang="en-US" sz="2800">
                <a:cs typeface="Arial"/>
              </a:rPr>
              <a:t> </a:t>
            </a:r>
            <a:r>
              <a:rPr lang="en-US" sz="2800" err="1">
                <a:cs typeface="Arial"/>
              </a:rPr>
              <a:t>nära</a:t>
            </a:r>
            <a:r>
              <a:rPr lang="en-US" sz="2800">
                <a:cs typeface="Arial"/>
              </a:rPr>
              <a:t> </a:t>
            </a:r>
            <a:r>
              <a:rPr lang="en-US" sz="2800" err="1">
                <a:cs typeface="Arial"/>
              </a:rPr>
              <a:t>vård</a:t>
            </a:r>
            <a:r>
              <a:rPr lang="en-US" sz="2800">
                <a:cs typeface="Arial"/>
              </a:rPr>
              <a:t> </a:t>
            </a:r>
            <a:r>
              <a:rPr lang="en-US" sz="2800" err="1">
                <a:cs typeface="Arial"/>
              </a:rPr>
              <a:t>i</a:t>
            </a:r>
            <a:r>
              <a:rPr lang="en-US" sz="2800">
                <a:cs typeface="Arial"/>
              </a:rPr>
              <a:t> </a:t>
            </a:r>
            <a:r>
              <a:rPr lang="en-US" sz="2800" err="1">
                <a:cs typeface="Arial"/>
              </a:rPr>
              <a:t>södra</a:t>
            </a:r>
            <a:r>
              <a:rPr lang="en-US" sz="2800">
                <a:cs typeface="Arial"/>
              </a:rPr>
              <a:t> </a:t>
            </a:r>
            <a:r>
              <a:rPr lang="en-US" sz="2800" err="1">
                <a:cs typeface="Arial"/>
              </a:rPr>
              <a:t>Lappland</a:t>
            </a:r>
            <a:endParaRPr lang="en-US" sz="2800" err="1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7925AEF-F79A-4C3F-B13B-599891BA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FD86BC4-328D-4D3D-94E5-FAE1A57F8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951" y="4433888"/>
            <a:ext cx="13144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5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C5FCC7C-0ABB-461C-9B2D-F7B7EDC4D86E}"/>
              </a:ext>
            </a:extLst>
          </p:cNvPr>
          <p:cNvSpPr/>
          <p:nvPr/>
        </p:nvSpPr>
        <p:spPr>
          <a:xfrm>
            <a:off x="709366" y="1287396"/>
            <a:ext cx="2981226" cy="1461154"/>
          </a:xfrm>
          <a:prstGeom prst="wedgeRoundRectCallout">
            <a:avLst>
              <a:gd name="adj1" fmla="val -21427"/>
              <a:gd name="adj2" fmla="val 78246"/>
              <a:gd name="adj3" fmla="val 16667"/>
            </a:avLst>
          </a:prstGeom>
          <a:solidFill>
            <a:srgbClr val="F59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012688-FF70-48F5-B030-C9B773C52B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541" y="1336769"/>
            <a:ext cx="2896470" cy="13305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solidFill>
                  <a:schemeClr val="bg2"/>
                </a:solidFill>
                <a:latin typeface="Ink Free"/>
                <a:cs typeface="Arial"/>
              </a:rPr>
              <a:t>Vi kan omöjligt lösa dagens stora problem med samma tankesätt som skapade dem.</a:t>
            </a:r>
          </a:p>
          <a:p>
            <a:endParaRPr lang="sv-SE">
              <a:latin typeface="Ink Free"/>
            </a:endParaRPr>
          </a:p>
          <a:p>
            <a:r>
              <a:rPr lang="sv-SE">
                <a:latin typeface="Ink Free"/>
                <a:cs typeface="Arial"/>
              </a:rPr>
              <a:t>- Albert Einstein</a:t>
            </a:r>
            <a:endParaRPr lang="sv-SE">
              <a:latin typeface="Ink Free"/>
            </a:endParaRPr>
          </a:p>
        </p:txBody>
      </p:sp>
      <p:sp>
        <p:nvSpPr>
          <p:cNvPr id="6" name="Speech Bubble: Rectangle with Corners Rounded 4">
            <a:extLst>
              <a:ext uri="{FF2B5EF4-FFF2-40B4-BE49-F238E27FC236}">
                <a16:creationId xmlns:a16="http://schemas.microsoft.com/office/drawing/2014/main" id="{15EBA900-CB15-41D8-AB04-9AB1BADE9868}"/>
              </a:ext>
            </a:extLst>
          </p:cNvPr>
          <p:cNvSpPr/>
          <p:nvPr/>
        </p:nvSpPr>
        <p:spPr>
          <a:xfrm>
            <a:off x="5348965" y="1530832"/>
            <a:ext cx="2981226" cy="906220"/>
          </a:xfrm>
          <a:prstGeom prst="wedgeRoundRectCallout">
            <a:avLst>
              <a:gd name="adj1" fmla="val -18854"/>
              <a:gd name="adj2" fmla="val 77439"/>
              <a:gd name="adj3" fmla="val 16667"/>
            </a:avLst>
          </a:prstGeom>
          <a:solidFill>
            <a:srgbClr val="F59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8C649348-5133-4357-B181-67200B962AE0}"/>
              </a:ext>
            </a:extLst>
          </p:cNvPr>
          <p:cNvSpPr txBox="1">
            <a:spLocks/>
          </p:cNvSpPr>
          <p:nvPr/>
        </p:nvSpPr>
        <p:spPr>
          <a:xfrm>
            <a:off x="5485989" y="688989"/>
            <a:ext cx="2896470" cy="8418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>
              <a:solidFill>
                <a:schemeClr val="bg2"/>
              </a:solidFill>
              <a:latin typeface="Ink Free"/>
              <a:cs typeface="Arial"/>
            </a:endParaRPr>
          </a:p>
          <a:p>
            <a:endParaRPr lang="sv-SE">
              <a:solidFill>
                <a:schemeClr val="bg2"/>
              </a:solidFill>
              <a:latin typeface="Ink Free"/>
              <a:cs typeface="Arial"/>
            </a:endParaRPr>
          </a:p>
          <a:p>
            <a:r>
              <a:rPr lang="sv-SE" err="1">
                <a:solidFill>
                  <a:schemeClr val="bg2"/>
                </a:solidFill>
                <a:latin typeface="Ink Free"/>
                <a:cs typeface="Arial"/>
              </a:rPr>
              <a:t>Improve</a:t>
            </a:r>
            <a:r>
              <a:rPr lang="sv-SE">
                <a:solidFill>
                  <a:schemeClr val="bg2"/>
                </a:solidFill>
                <a:latin typeface="Ink Free"/>
                <a:cs typeface="Arial"/>
              </a:rPr>
              <a:t> the </a:t>
            </a:r>
            <a:r>
              <a:rPr lang="sv-SE" err="1">
                <a:solidFill>
                  <a:schemeClr val="bg2"/>
                </a:solidFill>
                <a:latin typeface="Ink Free"/>
                <a:cs typeface="Arial"/>
              </a:rPr>
              <a:t>past</a:t>
            </a:r>
            <a:r>
              <a:rPr lang="sv-SE">
                <a:solidFill>
                  <a:schemeClr val="bg2"/>
                </a:solidFill>
                <a:latin typeface="Ink Free"/>
                <a:cs typeface="Arial"/>
              </a:rPr>
              <a:t> or design the </a:t>
            </a:r>
            <a:r>
              <a:rPr lang="sv-SE" err="1">
                <a:solidFill>
                  <a:schemeClr val="bg2"/>
                </a:solidFill>
                <a:latin typeface="Ink Free"/>
                <a:cs typeface="Arial"/>
              </a:rPr>
              <a:t>future</a:t>
            </a:r>
            <a:r>
              <a:rPr lang="sv-SE">
                <a:solidFill>
                  <a:schemeClr val="bg2"/>
                </a:solidFill>
                <a:latin typeface="Ink Free"/>
                <a:cs typeface="Arial"/>
              </a:rPr>
              <a:t>?</a:t>
            </a:r>
          </a:p>
          <a:p>
            <a:endParaRPr lang="sv-SE">
              <a:latin typeface="Ink Free"/>
            </a:endParaRPr>
          </a:p>
          <a:p>
            <a:r>
              <a:rPr lang="sv-SE">
                <a:latin typeface="Ink Free"/>
                <a:cs typeface="Arial"/>
              </a:rPr>
              <a:t>- Marco Steinberg</a:t>
            </a:r>
            <a:endParaRPr lang="sv-SE">
              <a:latin typeface="Ink Free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B446D5B-5259-4249-8592-15F27D229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/>
          <a:lstStyle/>
          <a:p>
            <a:r>
              <a:rPr lang="en-US" err="1"/>
              <a:t>Nyfiket</a:t>
            </a:r>
            <a:r>
              <a:rPr lang="en-US"/>
              <a:t> </a:t>
            </a:r>
            <a:r>
              <a:rPr lang="en-US" err="1"/>
              <a:t>utforskande</a:t>
            </a:r>
            <a:r>
              <a:rPr lang="en-US"/>
              <a:t> 	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93EC4E8-C2E9-4DAA-ABFB-6D02A61D9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FC6EE8D-7396-444E-87AA-AF894F40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4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695D5-A0E4-4173-A9B2-B2E93F881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Digital transformation för God och nära vård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6E730-EFC5-4993-89FC-C3FA14772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sv-SE" sz="1600">
                <a:cs typeface="Arial"/>
              </a:rPr>
              <a:t>Utgår från brukarens/patientens/medarbetarens perspektiv och behov</a:t>
            </a:r>
          </a:p>
          <a:p>
            <a:pPr marL="342900" indent="-342900">
              <a:buChar char="•"/>
            </a:pPr>
            <a:r>
              <a:rPr lang="sv-SE" sz="1600">
                <a:cs typeface="Arial"/>
              </a:rPr>
              <a:t>Digitala hjälpmedel </a:t>
            </a:r>
          </a:p>
          <a:p>
            <a:pPr marL="342900" indent="-342900">
              <a:buChar char="•"/>
            </a:pPr>
            <a:r>
              <a:rPr lang="sv-SE" sz="1600">
                <a:cs typeface="Arial"/>
              </a:rPr>
              <a:t>Underlätta &amp; förbättra</a:t>
            </a:r>
            <a:endParaRPr lang="sv-SE" sz="1600"/>
          </a:p>
          <a:p>
            <a:pPr marL="342900" indent="-342900">
              <a:buChar char="•"/>
            </a:pPr>
            <a:r>
              <a:rPr lang="sv-SE" sz="1600">
                <a:cs typeface="Arial"/>
              </a:rPr>
              <a:t>Ett hållbart arbetssätt för att implementera nya lösningar – </a:t>
            </a:r>
            <a:br>
              <a:rPr lang="sv-SE" sz="1600">
                <a:cs typeface="Arial"/>
              </a:rPr>
            </a:br>
            <a:r>
              <a:rPr lang="sv-SE" sz="1600">
                <a:cs typeface="Arial"/>
              </a:rPr>
              <a:t>Färdplanen för tjänsteinnovation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FDCC7-1638-4581-877C-177032810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ildobjekt 5" descr="En bild som visar text, yxa&#10;&#10;Automatiskt genererad beskrivning">
            <a:extLst>
              <a:ext uri="{FF2B5EF4-FFF2-40B4-BE49-F238E27FC236}">
                <a16:creationId xmlns:a16="http://schemas.microsoft.com/office/drawing/2014/main" id="{8E2B8827-6F17-4E4E-A257-081A6E7D0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3" b="93056" l="6852" r="94167">
                        <a14:foregroundMark x1="39907" y1="22407" x2="22315" y2="43704"/>
                        <a14:foregroundMark x1="22315" y1="43704" x2="21944" y2="47593"/>
                        <a14:foregroundMark x1="50000" y1="18889" x2="34537" y2="29352"/>
                        <a14:foregroundMark x1="35926" y1="19074" x2="17963" y2="44444"/>
                        <a14:foregroundMark x1="47037" y1="12130" x2="70185" y2="32037"/>
                        <a14:foregroundMark x1="70185" y1="32037" x2="69722" y2="60185"/>
                        <a14:foregroundMark x1="69722" y1="60185" x2="69722" y2="60185"/>
                        <a14:foregroundMark x1="75000" y1="25185" x2="79074" y2="56111"/>
                        <a14:foregroundMark x1="79074" y1="56111" x2="74722" y2="65000"/>
                        <a14:foregroundMark x1="50185" y1="7315" x2="50185" y2="7315"/>
                        <a14:foregroundMark x1="56111" y1="13611" x2="56111" y2="13611"/>
                        <a14:foregroundMark x1="44352" y1="11111" x2="75556" y2="18056"/>
                        <a14:foregroundMark x1="80833" y1="23889" x2="80833" y2="23889"/>
                        <a14:foregroundMark x1="83148" y1="29815" x2="84444" y2="68981"/>
                        <a14:foregroundMark x1="91574" y1="53426" x2="91574" y2="53426"/>
                        <a14:foregroundMark x1="55278" y1="93056" x2="55278" y2="93056"/>
                        <a14:foregroundMark x1="13981" y1="56852" x2="13981" y2="56852"/>
                        <a14:foregroundMark x1="13148" y1="38333" x2="8735" y2="63287"/>
                        <a14:foregroundMark x1="7037" y1="50741" x2="7037" y2="50741"/>
                        <a14:foregroundMark x1="7037" y1="40185" x2="7037" y2="40185"/>
                        <a14:foregroundMark x1="7037" y1="40926" x2="7037" y2="40926"/>
                        <a14:foregroundMark x1="38241" y1="7130" x2="38241" y2="7130"/>
                        <a14:foregroundMark x1="94167" y1="49074" x2="94167" y2="49074"/>
                        <a14:foregroundMark x1="52315" y1="5833" x2="52315" y2="5833"/>
                        <a14:backgroundMark x1="7315" y1="67037" x2="7315" y2="67037"/>
                        <a14:backgroundMark x1="8056" y1="66574" x2="8056" y2="66574"/>
                        <a14:backgroundMark x1="7963" y1="66759" x2="7963" y2="66759"/>
                        <a14:backgroundMark x1="8889" y1="70000" x2="8056" y2="67315"/>
                        <a14:backgroundMark x1="6667" y1="64352" x2="7963" y2="66389"/>
                        <a14:backgroundMark x1="7315" y1="67407" x2="7315" y2="67407"/>
                        <a14:backgroundMark x1="9167" y1="69722" x2="7037" y2="66389"/>
                        <a14:backgroundMark x1="8056" y1="67870" x2="8148" y2="65926"/>
                        <a14:backgroundMark x1="8796" y1="68981" x2="5926" y2="66944"/>
                        <a14:backgroundMark x1="7315" y1="63796" x2="9259" y2="6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16" y="1472170"/>
            <a:ext cx="1787339" cy="178733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88287F5-424C-46AD-A1C1-DA015C1EF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5700930-72AC-4171-97DE-EAAC9C04A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15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>
            <a:extLst>
              <a:ext uri="{FF2B5EF4-FFF2-40B4-BE49-F238E27FC236}">
                <a16:creationId xmlns:a16="http://schemas.microsoft.com/office/drawing/2014/main" id="{4EEF03C0-9652-4801-ABAE-8D072BC3E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69" y="233082"/>
            <a:ext cx="1577788" cy="424702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518939D-382D-4059-8C2F-1BAB0EBD4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81" y="199465"/>
            <a:ext cx="1573867" cy="486337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ACB05B83-38B8-4213-972A-E68C7F815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810" y="150719"/>
            <a:ext cx="1573866" cy="667871"/>
          </a:xfrm>
          <a:prstGeom prst="rect">
            <a:avLst/>
          </a:prstGeom>
        </p:spPr>
      </p:pic>
      <p:pic>
        <p:nvPicPr>
          <p:cNvPr id="18" name="Picture 19">
            <a:extLst>
              <a:ext uri="{FF2B5EF4-FFF2-40B4-BE49-F238E27FC236}">
                <a16:creationId xmlns:a16="http://schemas.microsoft.com/office/drawing/2014/main" id="{49A03AA5-7EA4-443D-B6F7-0BCB51D50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27" y="1741673"/>
            <a:ext cx="1419225" cy="898152"/>
          </a:xfrm>
          <a:prstGeom prst="rect">
            <a:avLst/>
          </a:prstGeom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B8A60334-9E5C-4892-A841-C8D0E06D3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100" y="1810590"/>
            <a:ext cx="910478" cy="760320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E9870F85-C8C7-4458-98D5-32B8CF436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8168" y="874339"/>
            <a:ext cx="695325" cy="3568514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CF17B1D5-73AF-49E6-951B-134ECAEA0E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8682" y="875179"/>
            <a:ext cx="791136" cy="3213848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9E0D8DD2-F160-4300-A723-A43627166B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6422" y="1518678"/>
            <a:ext cx="1185583" cy="1344146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7C2E8F7B-325B-492D-B91E-48C0736750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5869" y="1812551"/>
            <a:ext cx="1461808" cy="96370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82DA2B0-0AF4-4FF7-8B6A-4F3B30F23D83}"/>
              </a:ext>
            </a:extLst>
          </p:cNvPr>
          <p:cNvSpPr txBox="1"/>
          <p:nvPr/>
        </p:nvSpPr>
        <p:spPr>
          <a:xfrm>
            <a:off x="259571" y="233082"/>
            <a:ext cx="172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>
                <a:solidFill>
                  <a:srgbClr val="0050A0"/>
                </a:solidFill>
              </a:rPr>
              <a:t>Gemensam strategi utifrån Färdplanen för tjänsteinnovation</a:t>
            </a:r>
          </a:p>
          <a:p>
            <a:r>
              <a:rPr lang="sv-SE" sz="900" b="1">
                <a:solidFill>
                  <a:srgbClr val="0050A0"/>
                </a:solidFill>
              </a:rPr>
              <a:t>(</a:t>
            </a:r>
            <a:r>
              <a:rPr lang="sv-SE" sz="900" b="1" err="1">
                <a:solidFill>
                  <a:srgbClr val="0050A0"/>
                </a:solidFill>
                <a:hlinkClick r:id="rId11"/>
              </a:rPr>
              <a:t>Veikart</a:t>
            </a:r>
            <a:r>
              <a:rPr lang="sv-SE" sz="900" b="1">
                <a:solidFill>
                  <a:srgbClr val="0050A0"/>
                </a:solidFill>
                <a:hlinkClick r:id="rId11"/>
              </a:rPr>
              <a:t> for </a:t>
            </a:r>
            <a:r>
              <a:rPr lang="sv-SE" sz="900" b="1" err="1">
                <a:solidFill>
                  <a:srgbClr val="0050A0"/>
                </a:solidFill>
                <a:hlinkClick r:id="rId11"/>
              </a:rPr>
              <a:t>tjenesteinnovation</a:t>
            </a:r>
            <a:r>
              <a:rPr lang="sv-SE" sz="900" b="1">
                <a:solidFill>
                  <a:srgbClr val="0050A0"/>
                </a:solidFill>
              </a:rPr>
              <a:t>)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5C6196F-0A22-431E-8D93-4D474FD73A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347614"/>
            <a:ext cx="7704139" cy="756084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dirty="0">
                <a:cs typeface="Arial"/>
              </a:rPr>
              <a:t>God och nära vård i södra Lappland</a:t>
            </a:r>
            <a:br>
              <a:rPr lang="sv-SE" sz="3600" dirty="0">
                <a:cs typeface="Arial"/>
              </a:rPr>
            </a:br>
            <a:r>
              <a:rPr lang="sv-SE" sz="2700" dirty="0">
                <a:cs typeface="Arial"/>
              </a:rPr>
              <a:t>Malå</a:t>
            </a:r>
            <a:endParaRPr lang="sv-SE" sz="2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51681-E0F3-4BF1-9880-094A476FB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777" y="2808716"/>
            <a:ext cx="994208" cy="84720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732518B-B0D1-4B77-817A-F10D8A62E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365" y="4401390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99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2EC016-4F8E-4338-8FBE-085382783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cs typeface="Arial"/>
              </a:rPr>
              <a:t>Varför</a:t>
            </a:r>
            <a:r>
              <a:rPr lang="en-US" dirty="0">
                <a:cs typeface="Arial"/>
              </a:rPr>
              <a:t> &amp; </a:t>
            </a:r>
            <a:r>
              <a:rPr lang="en-US" dirty="0" err="1">
                <a:cs typeface="Arial"/>
              </a:rPr>
              <a:t>mål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C0B06-7E82-4B2E-860F-2F9545F8F0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Vad </a:t>
            </a:r>
            <a:r>
              <a:rPr lang="en-US" dirty="0" err="1">
                <a:cs typeface="Arial"/>
              </a:rPr>
              <a:t>är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ert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lokala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varför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och</a:t>
            </a:r>
            <a:r>
              <a:rPr lang="en-US" dirty="0">
                <a:cs typeface="Arial"/>
              </a:rPr>
              <a:t> era </a:t>
            </a:r>
            <a:r>
              <a:rPr lang="en-US" dirty="0" err="1">
                <a:cs typeface="Arial"/>
              </a:rPr>
              <a:t>lokala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mål</a:t>
            </a:r>
            <a:r>
              <a:rPr lang="en-US" dirty="0">
                <a:cs typeface="Arial"/>
              </a:rPr>
              <a:t>?</a:t>
            </a:r>
          </a:p>
          <a:p>
            <a:r>
              <a:rPr lang="en-US" dirty="0" err="1">
                <a:cs typeface="Arial"/>
              </a:rPr>
              <a:t>Utformas</a:t>
            </a:r>
            <a:r>
              <a:rPr lang="en-US" dirty="0">
                <a:cs typeface="Arial"/>
              </a:rPr>
              <a:t> under </a:t>
            </a:r>
            <a:r>
              <a:rPr lang="en-US" dirty="0" err="1">
                <a:cs typeface="Arial"/>
              </a:rPr>
              <a:t>arbetsmöte</a:t>
            </a:r>
            <a:r>
              <a:rPr lang="en-US" dirty="0">
                <a:cs typeface="Arial"/>
              </a:rPr>
              <a:t> 1. 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CBF8F-1795-439B-A912-31A7B2DCE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D398E1D-3F28-475B-8D32-EB81FF302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B21188B3-C52A-4C00-9FEA-E11AD5177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38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5DAC5CD-E3BB-48B3-B4AE-24EEDBA9F3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5760566" cy="584993"/>
          </a:xfrm>
        </p:spPr>
        <p:txBody>
          <a:bodyPr/>
          <a:lstStyle/>
          <a:p>
            <a:r>
              <a:rPr lang="sv-SE">
                <a:cs typeface="Arial"/>
              </a:rPr>
              <a:t>Viktiga målgrupper (arbetsmöte 2)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DABE3E-20A4-4B75-A977-30B606C5D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Projektplan</a:t>
            </a:r>
          </a:p>
        </p:txBody>
      </p:sp>
      <p:graphicFrame>
        <p:nvGraphicFramePr>
          <p:cNvPr id="10" name="Tabell 10">
            <a:extLst>
              <a:ext uri="{FF2B5EF4-FFF2-40B4-BE49-F238E27FC236}">
                <a16:creationId xmlns:a16="http://schemas.microsoft.com/office/drawing/2014/main" id="{E65F75A9-82D8-4387-A6B6-10447F68F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459154"/>
              </p:ext>
            </p:extLst>
          </p:nvPr>
        </p:nvGraphicFramePr>
        <p:xfrm>
          <a:off x="752652" y="1334829"/>
          <a:ext cx="3816350" cy="332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100">
                  <a:extLst>
                    <a:ext uri="{9D8B030D-6E8A-4147-A177-3AD203B41FA5}">
                      <a16:colId xmlns:a16="http://schemas.microsoft.com/office/drawing/2014/main" val="3368351332"/>
                    </a:ext>
                  </a:extLst>
                </a:gridCol>
                <a:gridCol w="2229250">
                  <a:extLst>
                    <a:ext uri="{9D8B030D-6E8A-4147-A177-3AD203B41FA5}">
                      <a16:colId xmlns:a16="http://schemas.microsoft.com/office/drawing/2014/main" val="696496753"/>
                    </a:ext>
                  </a:extLst>
                </a:gridCol>
              </a:tblGrid>
              <a:tr h="554192">
                <a:tc>
                  <a:txBody>
                    <a:bodyPr/>
                    <a:lstStyle/>
                    <a:p>
                      <a:r>
                        <a:rPr lang="sv-SE" sz="1400"/>
                        <a:t>Målgrupp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/>
                        <a:t>Hur påverkas målgruppen?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914166"/>
                  </a:ext>
                </a:extLst>
              </a:tr>
              <a:tr h="554192">
                <a:tc>
                  <a:txBody>
                    <a:bodyPr/>
                    <a:lstStyle/>
                    <a:p>
                      <a:r>
                        <a:rPr lang="sv-SE" sz="1400"/>
                        <a:t>Personal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/>
                        <a:t>Får nya arbetsverktyg &amp; nya rutiner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85904"/>
                  </a:ext>
                </a:extLst>
              </a:tr>
              <a:tr h="554192">
                <a:tc>
                  <a:txBody>
                    <a:bodyPr/>
                    <a:lstStyle/>
                    <a:p>
                      <a:r>
                        <a:rPr lang="sv-SE" sz="1400"/>
                        <a:t>Brukare/patienter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/>
                        <a:t>Nya tjänster att använda, nya kontakter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47561"/>
                  </a:ext>
                </a:extLst>
              </a:tr>
              <a:tr h="554192">
                <a:tc>
                  <a:txBody>
                    <a:bodyPr/>
                    <a:lstStyle/>
                    <a:p>
                      <a:r>
                        <a:rPr lang="sv-SE" sz="1400"/>
                        <a:t>Anhöriga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/>
                        <a:t>Nya tjänster och nya kontakter/kontaktvägar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16368"/>
                  </a:ext>
                </a:extLst>
              </a:tr>
              <a:tr h="554192">
                <a:tc>
                  <a:txBody>
                    <a:bodyPr/>
                    <a:lstStyle/>
                    <a:p>
                      <a:r>
                        <a:rPr lang="sv-SE" sz="1400"/>
                        <a:t>Politiker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014495"/>
                  </a:ext>
                </a:extLst>
              </a:tr>
              <a:tr h="554192">
                <a:tc>
                  <a:txBody>
                    <a:bodyPr/>
                    <a:lstStyle/>
                    <a:p>
                      <a:r>
                        <a:rPr lang="sv-SE" sz="1400"/>
                        <a:t>Invånare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345443"/>
                  </a:ext>
                </a:extLst>
              </a:tr>
            </a:tbl>
          </a:graphicData>
        </a:graphic>
      </p:graphicFrame>
      <p:sp>
        <p:nvSpPr>
          <p:cNvPr id="13" name="Rektangel 12">
            <a:extLst>
              <a:ext uri="{FF2B5EF4-FFF2-40B4-BE49-F238E27FC236}">
                <a16:creationId xmlns:a16="http://schemas.microsoft.com/office/drawing/2014/main" id="{87F4BDA5-EE63-4233-9D12-F7E30EB5619F}"/>
              </a:ext>
            </a:extLst>
          </p:cNvPr>
          <p:cNvSpPr/>
          <p:nvPr/>
        </p:nvSpPr>
        <p:spPr>
          <a:xfrm>
            <a:off x="5940152" y="3767546"/>
            <a:ext cx="576064" cy="1440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2C3B9DE-B60F-4F1E-9CBC-1700BF9AF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63ABF46-6517-483F-A0BF-B25A6DBBE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D28FB33-7A7E-4B84-B772-E2C825535B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Förslag till team och roller (arbetsmöte 2)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6792E2-242A-4F02-9C6A-B2B8BE2F6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Projektplan	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5F042F17-40EE-46EC-8608-DC20A3AB4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46248"/>
              </p:ext>
            </p:extLst>
          </p:nvPr>
        </p:nvGraphicFramePr>
        <p:xfrm>
          <a:off x="790805" y="1158875"/>
          <a:ext cx="7704138" cy="2954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1">
                  <a:extLst>
                    <a:ext uri="{9D8B030D-6E8A-4147-A177-3AD203B41FA5}">
                      <a16:colId xmlns:a16="http://schemas.microsoft.com/office/drawing/2014/main" val="62402387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6144147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9374805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11839373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9509112"/>
                    </a:ext>
                  </a:extLst>
                </a:gridCol>
                <a:gridCol w="791369">
                  <a:extLst>
                    <a:ext uri="{9D8B030D-6E8A-4147-A177-3AD203B41FA5}">
                      <a16:colId xmlns:a16="http://schemas.microsoft.com/office/drawing/2014/main" val="910981337"/>
                    </a:ext>
                  </a:extLst>
                </a:gridCol>
              </a:tblGrid>
              <a:tr h="364823">
                <a:tc>
                  <a:txBody>
                    <a:bodyPr/>
                    <a:lstStyle/>
                    <a:p>
                      <a:r>
                        <a:rPr lang="sv-SE" sz="900"/>
                        <a:t>Namn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Avdelning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Kompetens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Roll &amp; ansvar i projektet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/>
                        <a:t>Tid /vecka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085485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759510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37135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33163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369002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377711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77874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5812"/>
                  </a:ext>
                </a:extLst>
              </a:tr>
            </a:tbl>
          </a:graphicData>
        </a:graphic>
      </p:graphicFrame>
      <p:pic>
        <p:nvPicPr>
          <p:cNvPr id="3" name="Picture 5">
            <a:extLst>
              <a:ext uri="{FF2B5EF4-FFF2-40B4-BE49-F238E27FC236}">
                <a16:creationId xmlns:a16="http://schemas.microsoft.com/office/drawing/2014/main" id="{6199B8CF-98DE-4632-8819-48AB9891F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72C9EBA-7362-4EBD-A2C6-E1F1C97D8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66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8E7A9B7-9A93-4757-A1B1-DF0FA24EF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Tidplan och milstolpar (arbetsmöte 2)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A5D6F6-F967-4F21-BCDC-6FAC6A937D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Projektplan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DCF3D77-8977-4DBE-B539-0B9255EECA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0" t="39902" r="1285" b="6253"/>
          <a:stretch/>
        </p:blipFill>
        <p:spPr>
          <a:xfrm>
            <a:off x="6851619" y="1707654"/>
            <a:ext cx="1584176" cy="1584176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7427051-9397-49A5-89F9-DCF8179D7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52" y="1563638"/>
            <a:ext cx="648086" cy="648086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FAA8BDC3-BA07-479F-9196-DBB11B86C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322116-2AB6-4C3F-ADC5-A19AE1721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25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7EADE7E-6A4E-414A-BD4D-4C94B88EB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Tips!  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5DA604-CBD7-4D37-A237-701B0EBE9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cs typeface="Arial"/>
              </a:rPr>
              <a:t>Glöm inte att ta del av de utbildningar som kommer tas fram för kommunerna i projektet Välfärdsteknologi i omsorgen (Akademi Norr) </a:t>
            </a:r>
            <a:br>
              <a:rPr lang="sv-SE">
                <a:cs typeface="Arial"/>
              </a:rPr>
            </a:br>
            <a:endParaRPr lang="sv-SE">
              <a:cs typeface="Arial"/>
            </a:endParaRPr>
          </a:p>
          <a:p>
            <a:r>
              <a:rPr lang="sv-SE" sz="1600">
                <a:cs typeface="Arial"/>
              </a:rPr>
              <a:t>För mer information kontakta: Katarina Lindgren Cortés </a:t>
            </a:r>
            <a:br>
              <a:rPr lang="sv-SE" sz="1600">
                <a:cs typeface="Arial"/>
              </a:rPr>
            </a:br>
            <a:r>
              <a:rPr lang="sv-SE" sz="1600" u="sng">
                <a:solidFill>
                  <a:schemeClr val="bg2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katarina.lindgren-cortes@akademinorr.se</a:t>
            </a:r>
            <a:endParaRPr lang="sv-SE" sz="1200">
              <a:solidFill>
                <a:schemeClr val="bg2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AA6B5C0-4C12-4F52-8395-389CC25EC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817CC753-5225-45B0-97FD-481A00BC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96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669E-07E5-4401-AD0C-8A2FE0FD92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>
                <a:cs typeface="Arial"/>
              </a:rPr>
              <a:t>Tack!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6E17971-B00E-41B8-9D57-41E2EC392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689" y="2283406"/>
            <a:ext cx="1537693" cy="13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6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DEDA592-43D8-4C7D-9E1F-0EBD206242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Innehåll	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6FFB2B-FB2F-4EB0-9FA0-3AAF7531FD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>
                <a:cs typeface="Arial"/>
              </a:rPr>
              <a:t>Vad är God och nära vård? </a:t>
            </a:r>
            <a:br>
              <a:rPr lang="sv-SE" sz="1800"/>
            </a:br>
            <a:r>
              <a:rPr lang="sv-SE" sz="1400">
                <a:cs typeface="Arial"/>
              </a:rPr>
              <a:t>Varför God och nära vård?</a:t>
            </a:r>
            <a:br>
              <a:rPr lang="sv-SE" sz="1400"/>
            </a:br>
            <a:r>
              <a:rPr lang="sv-SE" sz="1400">
                <a:cs typeface="Arial"/>
              </a:rPr>
              <a:t>Vad innebär God och nära vård?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>
                <a:cs typeface="Arial"/>
              </a:rPr>
              <a:t>Vad är digital transformation?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>
                <a:cs typeface="Arial"/>
              </a:rPr>
              <a:t>Projektplanering</a:t>
            </a:r>
            <a:endParaRPr lang="sv-SE" sz="1800"/>
          </a:p>
          <a:p>
            <a:br>
              <a:rPr lang="sv-SE" sz="1400"/>
            </a:br>
            <a:endParaRPr lang="sv-SE" sz="14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9B2FCB-0DA5-48E4-A3A2-E33EEF987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414501E-7413-466B-A2C9-071B81D9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298FB0B-99BA-44A4-8057-031859384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0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917EBEB-99BB-4319-8998-D225DB71EC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Begrepp längs vägen </a:t>
            </a:r>
            <a:endParaRPr lang="sv-SE" sz="1600" i="1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475445-38DA-4F57-9F73-67D73368B7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650" y="1336768"/>
            <a:ext cx="7704139" cy="31791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b="1">
                <a:effectLst/>
                <a:latin typeface="Calibri"/>
                <a:ea typeface="Calibri" panose="020F0502020204030204" pitchFamily="34" charset="0"/>
                <a:cs typeface="Calibri"/>
              </a:rPr>
              <a:t>Tjänsteinnovation</a:t>
            </a:r>
            <a:r>
              <a:rPr lang="sv-SE" sz="1400">
                <a:effectLst/>
                <a:latin typeface="Calibri"/>
                <a:ea typeface="Calibri" panose="020F0502020204030204" pitchFamily="34" charset="0"/>
                <a:cs typeface="Calibri"/>
              </a:rPr>
              <a:t> handlar om hur en användares situation förändras till det bättre. Fokuset ligger på ett nytt användningssätt snarare än en ny produkt.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b="1">
                <a:latin typeface="Calibri"/>
                <a:ea typeface="Calibri" panose="020F0502020204030204" pitchFamily="34" charset="0"/>
                <a:cs typeface="Times New Roman"/>
              </a:rPr>
              <a:t>Digitala vård-och</a:t>
            </a:r>
            <a:r>
              <a:rPr lang="sv-SE" sz="14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 omsorgstjänster</a:t>
            </a:r>
            <a:r>
              <a:rPr lang="sv-SE" sz="1400">
                <a:effectLst/>
                <a:latin typeface="Calibri"/>
                <a:ea typeface="Calibri" panose="020F0502020204030204" pitchFamily="34" charset="0"/>
                <a:cs typeface="Times New Roman"/>
              </a:rPr>
              <a:t> kan vara olika digitala lösningar som underlättar för brukare, medarbetare eller anhöriga. Exempelvis hemmonitorering eller en GPS i sulan på en brukares sko.</a:t>
            </a:r>
            <a:r>
              <a:rPr lang="sv-SE" sz="14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sv-SE" sz="14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b="1">
                <a:latin typeface="Calibri"/>
                <a:ea typeface="Calibri" panose="020F0502020204030204" pitchFamily="34" charset="0"/>
                <a:cs typeface="Times New Roman"/>
              </a:rPr>
              <a:t>Färdplan för tjänsteinnovation </a:t>
            </a:r>
            <a:r>
              <a:rPr lang="sv-SE" sz="1400">
                <a:effectLst/>
                <a:latin typeface="Calibri"/>
                <a:ea typeface="Calibri" panose="020F0502020204030204" pitchFamily="34" charset="0"/>
                <a:cs typeface="Times New Roman"/>
              </a:rPr>
              <a:t>är ett stöd i arbetet med att införa nya vård- och omsorgstjänster. Se det som en karta för hur arbetet ska fungera.</a:t>
            </a:r>
            <a:r>
              <a:rPr lang="sv-SE" sz="1400">
                <a:latin typeface="Calibri"/>
                <a:ea typeface="Calibri" panose="020F0502020204030204" pitchFamily="34" charset="0"/>
                <a:cs typeface="Times New Roman"/>
              </a:rPr>
              <a:t> (</a:t>
            </a:r>
            <a:r>
              <a:rPr lang="sv-SE" sz="1400">
                <a:latin typeface="Calibri"/>
                <a:ea typeface="Calibri" panose="020F0502020204030204" pitchFamily="34" charset="0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Färdplan för tjänsteinnovation</a:t>
            </a:r>
            <a:r>
              <a:rPr lang="sv-SE" sz="1400">
                <a:latin typeface="Calibri"/>
                <a:ea typeface="Calibri" panose="020F0502020204030204" pitchFamily="34" charset="0"/>
                <a:cs typeface="Times New Roman"/>
              </a:rPr>
              <a:t>)</a:t>
            </a:r>
            <a:endParaRPr lang="sv-SE" sz="14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4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Digital transformation</a:t>
            </a:r>
            <a:r>
              <a:rPr lang="sv-SE" sz="1400" b="1">
                <a:latin typeface="Calibri"/>
                <a:ea typeface="Calibri" panose="020F0502020204030204" pitchFamily="34" charset="0"/>
                <a:cs typeface="Times New Roman"/>
              </a:rPr>
              <a:t> -</a:t>
            </a:r>
            <a:r>
              <a:rPr lang="sv-SE" sz="1400" b="1">
                <a:ea typeface="+mn-lt"/>
                <a:cs typeface="Times New Roman"/>
              </a:rPr>
              <a:t> </a:t>
            </a:r>
            <a:r>
              <a:rPr lang="sv-SE" sz="1400">
                <a:ea typeface="+mn-lt"/>
                <a:cs typeface="+mn-lt"/>
              </a:rPr>
              <a:t>ett verktyg eller förhållningssätt där man tar tillvara på tekniska förutsättningar för att få tillgång till nya möjligheter och ny innovation.</a:t>
            </a:r>
            <a:endParaRPr lang="sv-SE" sz="1400">
              <a:effectLst/>
              <a:ea typeface="+mn-lt"/>
              <a:cs typeface="+mn-lt"/>
            </a:endParaRP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24AC71-E371-4B14-9ED9-801CC944F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	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4D3643A-935F-412B-9883-EDCA44523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0E28186-F9B4-466E-98D6-D89D49176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5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9969065-3E91-4B82-B7B5-D58BC65A0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Vad är God och nära vård?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642134-0753-4F9F-BC49-3F6BF327F8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4022" y="1123633"/>
            <a:ext cx="4150305" cy="4943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200">
                <a:cs typeface="Arial"/>
              </a:rPr>
              <a:t>En omställning inom svensk sjukvård och omsorg </a:t>
            </a:r>
            <a:br>
              <a:rPr lang="sv-SE" sz="1200"/>
            </a:br>
            <a:r>
              <a:rPr lang="sv-SE" sz="1050" i="1">
                <a:cs typeface="Arial"/>
              </a:rPr>
              <a:t>Ett förhållningssätt – inte en ny organisationsnivå </a:t>
            </a:r>
            <a:endParaRPr lang="sv-SE" sz="1200"/>
          </a:p>
          <a:p>
            <a:endParaRPr lang="sv-SE" sz="18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3B98AE-2093-4097-9871-6D9621FB1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Introduktion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3A89D5-A82F-4E7C-A4BC-6F90B6674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2" y="1827985"/>
            <a:ext cx="1581786" cy="14613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8D6E112-6616-4FFB-8A79-85BC92411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08" y="1761487"/>
            <a:ext cx="1581786" cy="14807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F861EAB-5C3F-457F-87A4-A10E437DD3AC}"/>
              </a:ext>
            </a:extLst>
          </p:cNvPr>
          <p:cNvSpPr txBox="1"/>
          <p:nvPr/>
        </p:nvSpPr>
        <p:spPr>
          <a:xfrm>
            <a:off x="2023124" y="1645711"/>
            <a:ext cx="195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Organisation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6C74999-94AC-46E8-9C31-933BF5C056F2}"/>
              </a:ext>
            </a:extLst>
          </p:cNvPr>
          <p:cNvSpPr txBox="1"/>
          <p:nvPr/>
        </p:nvSpPr>
        <p:spPr>
          <a:xfrm>
            <a:off x="2007745" y="2132547"/>
            <a:ext cx="195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Reaktiv</a:t>
            </a:r>
            <a:r>
              <a:rPr lang="sv-SE"/>
              <a:t>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0F33C27-DD5D-4C51-A2D9-AA930A017252}"/>
              </a:ext>
            </a:extLst>
          </p:cNvPr>
          <p:cNvSpPr txBox="1"/>
          <p:nvPr/>
        </p:nvSpPr>
        <p:spPr>
          <a:xfrm>
            <a:off x="2007745" y="2619383"/>
            <a:ext cx="195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Passiv mottagare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6FA0517-16DA-415C-B424-78D7741DD6B7}"/>
              </a:ext>
            </a:extLst>
          </p:cNvPr>
          <p:cNvSpPr txBox="1"/>
          <p:nvPr/>
        </p:nvSpPr>
        <p:spPr>
          <a:xfrm>
            <a:off x="2023124" y="3128458"/>
            <a:ext cx="195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Isolerade vård och omsorgsinsatser </a:t>
            </a:r>
          </a:p>
        </p:txBody>
      </p:sp>
      <p:pic>
        <p:nvPicPr>
          <p:cNvPr id="8" name="Bild 7" descr="Högerpil med hel fyllning">
            <a:extLst>
              <a:ext uri="{FF2B5EF4-FFF2-40B4-BE49-F238E27FC236}">
                <a16:creationId xmlns:a16="http://schemas.microsoft.com/office/drawing/2014/main" id="{F5FB126E-6025-4122-BB5A-09587938B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5642" y="1514224"/>
            <a:ext cx="676358" cy="67635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ABFDCC6A-2744-447D-A387-AE159AC7C2CD}"/>
              </a:ext>
            </a:extLst>
          </p:cNvPr>
          <p:cNvSpPr txBox="1"/>
          <p:nvPr/>
        </p:nvSpPr>
        <p:spPr>
          <a:xfrm>
            <a:off x="4936499" y="1643319"/>
            <a:ext cx="195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Person &amp; relation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CAD7755-8364-4525-993E-80C4C70C60DE}"/>
              </a:ext>
            </a:extLst>
          </p:cNvPr>
          <p:cNvSpPr txBox="1"/>
          <p:nvPr/>
        </p:nvSpPr>
        <p:spPr>
          <a:xfrm>
            <a:off x="4656052" y="2151614"/>
            <a:ext cx="273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Proaktiv &amp; hälsofrämjande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A4B0028-2723-41BF-8B2F-D4312396B823}"/>
              </a:ext>
            </a:extLst>
          </p:cNvPr>
          <p:cNvSpPr txBox="1"/>
          <p:nvPr/>
        </p:nvSpPr>
        <p:spPr>
          <a:xfrm>
            <a:off x="4636875" y="2656923"/>
            <a:ext cx="2730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Aktiv medskapare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9233A49-BB1D-4715-83B6-08DE0B40BC18}"/>
              </a:ext>
            </a:extLst>
          </p:cNvPr>
          <p:cNvSpPr txBox="1"/>
          <p:nvPr/>
        </p:nvSpPr>
        <p:spPr>
          <a:xfrm>
            <a:off x="4617698" y="3127792"/>
            <a:ext cx="273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/>
              <a:t>Sammanhåller utifrån individens fokus</a:t>
            </a:r>
          </a:p>
        </p:txBody>
      </p:sp>
      <p:pic>
        <p:nvPicPr>
          <p:cNvPr id="18" name="Bild 17" descr="Högerpil med hel fyllning">
            <a:extLst>
              <a:ext uri="{FF2B5EF4-FFF2-40B4-BE49-F238E27FC236}">
                <a16:creationId xmlns:a16="http://schemas.microsoft.com/office/drawing/2014/main" id="{A8001E43-7693-4D8E-9D9C-4FD6A5D9E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7436" y="2010892"/>
            <a:ext cx="676358" cy="676358"/>
          </a:xfrm>
          <a:prstGeom prst="rect">
            <a:avLst/>
          </a:prstGeom>
        </p:spPr>
      </p:pic>
      <p:pic>
        <p:nvPicPr>
          <p:cNvPr id="19" name="Bild 18" descr="Högerpil med hel fyllning">
            <a:extLst>
              <a:ext uri="{FF2B5EF4-FFF2-40B4-BE49-F238E27FC236}">
                <a16:creationId xmlns:a16="http://schemas.microsoft.com/office/drawing/2014/main" id="{C885F3CE-F1BD-4967-BBF4-CCE451C33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4199" y="2491698"/>
            <a:ext cx="676358" cy="676358"/>
          </a:xfrm>
          <a:prstGeom prst="rect">
            <a:avLst/>
          </a:prstGeom>
        </p:spPr>
      </p:pic>
      <p:pic>
        <p:nvPicPr>
          <p:cNvPr id="20" name="Bild 19" descr="Högerpil med hel fyllning">
            <a:extLst>
              <a:ext uri="{FF2B5EF4-FFF2-40B4-BE49-F238E27FC236}">
                <a16:creationId xmlns:a16="http://schemas.microsoft.com/office/drawing/2014/main" id="{7CAB6D75-CA24-4BE2-936C-CD8BC07A6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8913" y="2978626"/>
            <a:ext cx="676358" cy="676358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01D3FE77-4CDD-4B60-965C-F4021E5D0CAD}"/>
              </a:ext>
            </a:extLst>
          </p:cNvPr>
          <p:cNvSpPr txBox="1"/>
          <p:nvPr/>
        </p:nvSpPr>
        <p:spPr>
          <a:xfrm>
            <a:off x="1185308" y="3844882"/>
            <a:ext cx="694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>
                <a:solidFill>
                  <a:srgbClr val="0050A0"/>
                </a:solidFill>
                <a:ea typeface="+mn-lt"/>
                <a:cs typeface="+mn-lt"/>
              </a:rPr>
              <a:t>→ </a:t>
            </a:r>
            <a:r>
              <a:rPr lang="sv-SE" sz="1400" b="1">
                <a:solidFill>
                  <a:srgbClr val="0050A0"/>
                </a:solidFill>
                <a:ea typeface="+mn-lt"/>
                <a:cs typeface="+mn-lt"/>
              </a:rPr>
              <a:t>Primärvården</a:t>
            </a:r>
            <a:r>
              <a:rPr lang="sv-SE" sz="1400">
                <a:solidFill>
                  <a:srgbClr val="0050A0"/>
                </a:solidFill>
                <a:ea typeface="+mn-lt"/>
                <a:cs typeface="+mn-lt"/>
              </a:rPr>
              <a:t> är navet, den kommunala och den regionala primärvård tillsammans.</a:t>
            </a:r>
            <a:endParaRPr lang="sv-SE" sz="1400">
              <a:solidFill>
                <a:srgbClr val="0050A0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F90EE9D-3CF0-4C29-A79C-7A174F3AE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D34603-1751-4206-99AA-1A11845D5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0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72D2E91-E003-4B99-904E-E8F11CBD86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Fundera på...   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0E10D7-8C22-4DB2-842F-025A1B015A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cs typeface="Arial"/>
              </a:rPr>
              <a:t>Nära kan definieras på olika sätt. </a:t>
            </a:r>
            <a:endParaRPr lang="sv-SE"/>
          </a:p>
          <a:p>
            <a:r>
              <a:rPr lang="sv-SE">
                <a:cs typeface="Arial"/>
              </a:rPr>
              <a:t>Hur skulle du definiera nära? 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A0263E-1EE4-4C36-9D2B-EE4600021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8DDAA07-A929-4770-AAF4-BF4E67BE8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1480DA0-76AB-4434-9615-554B79578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6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76D3721-DEEF-4435-96CA-3DF25144E4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468" y="401563"/>
            <a:ext cx="7704139" cy="584993"/>
          </a:xfrm>
        </p:spPr>
        <p:txBody>
          <a:bodyPr/>
          <a:lstStyle/>
          <a:p>
            <a:pPr algn="ctr"/>
            <a:r>
              <a:rPr lang="sv-SE"/>
              <a:t>Detta menar vi med nära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A6F96A-E561-4766-976D-650B221F66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3788" y="252905"/>
            <a:ext cx="2587705" cy="672504"/>
          </a:xfrm>
          <a:ln w="12700">
            <a:solidFill>
              <a:schemeClr val="accent1"/>
            </a:solidFill>
          </a:ln>
        </p:spPr>
        <p:txBody>
          <a:bodyPr/>
          <a:lstStyle/>
          <a:p>
            <a:r>
              <a:rPr lang="sv-SE" sz="1200"/>
              <a:t>Nära vård kan definieras på olika sätt – det är alltid patientens/brukarens upplevelse som avgör.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0027248-5771-4D68-BE98-591D3C8B4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30" b="93056" l="6852" r="93611">
                        <a14:foregroundMark x1="48056" y1="7222" x2="48056" y2="7222"/>
                        <a14:foregroundMark x1="6944" y1="51389" x2="6944" y2="51389"/>
                        <a14:foregroundMark x1="51852" y1="93056" x2="51852" y2="93056"/>
                        <a14:foregroundMark x1="93611" y1="49167" x2="93611" y2="49167"/>
                        <a14:foregroundMark x1="61667" y1="70093" x2="61667" y2="70093"/>
                        <a14:foregroundMark x1="46204" y1="39074" x2="46204" y2="3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0" y="2211710"/>
            <a:ext cx="2016000" cy="2016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E3281A7-0DF5-4A5F-8C68-67AA3DA85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30" b="92870" l="5741" r="91852">
                        <a14:foregroundMark x1="42130" y1="16667" x2="42130" y2="16667"/>
                        <a14:foregroundMark x1="35093" y1="17778" x2="60463" y2="19074"/>
                        <a14:foregroundMark x1="60463" y1="19074" x2="68148" y2="24352"/>
                        <a14:foregroundMark x1="38056" y1="24815" x2="76944" y2="26389"/>
                        <a14:foregroundMark x1="49444" y1="11111" x2="66389" y2="28148"/>
                        <a14:foregroundMark x1="66389" y1="28148" x2="70000" y2="39537"/>
                        <a14:foregroundMark x1="47222" y1="13333" x2="74074" y2="16667"/>
                        <a14:foregroundMark x1="74074" y1="16667" x2="85000" y2="39074"/>
                        <a14:foregroundMark x1="85000" y1="39074" x2="83704" y2="68426"/>
                        <a14:foregroundMark x1="83704" y1="68426" x2="66574" y2="86574"/>
                        <a14:foregroundMark x1="66574" y1="86574" x2="39444" y2="82593"/>
                        <a14:foregroundMark x1="39444" y1="82593" x2="15370" y2="63426"/>
                        <a14:foregroundMark x1="15370" y1="63426" x2="9444" y2="39907"/>
                        <a14:foregroundMark x1="9444" y1="39907" x2="42778" y2="13519"/>
                        <a14:foregroundMark x1="40463" y1="13704" x2="64074" y2="11852"/>
                        <a14:foregroundMark x1="64074" y1="11852" x2="84907" y2="23611"/>
                        <a14:foregroundMark x1="84907" y1="23611" x2="90741" y2="47037"/>
                        <a14:foregroundMark x1="90741" y1="47037" x2="84074" y2="63611"/>
                        <a14:foregroundMark x1="91944" y1="46852" x2="83611" y2="70556"/>
                        <a14:foregroundMark x1="28796" y1="15556" x2="28796" y2="15556"/>
                        <a14:foregroundMark x1="11481" y1="32685" x2="39352" y2="14630"/>
                        <a14:foregroundMark x1="20556" y1="21204" x2="44074" y2="12222"/>
                        <a14:foregroundMark x1="47506" y1="5404" x2="49074" y2="7037"/>
                        <a14:foregroundMark x1="5741" y1="48148" x2="5741" y2="48148"/>
                        <a14:foregroundMark x1="50833" y1="92870" x2="50833" y2="92870"/>
                        <a14:backgroundMark x1="47037" y1="5000" x2="47037" y2="5000"/>
                        <a14:backgroundMark x1="45926" y1="4815" x2="46574" y2="4815"/>
                        <a14:backgroundMark x1="49722" y1="3704" x2="45463" y2="4259"/>
                        <a14:backgroundMark x1="47222" y1="5185" x2="47222" y2="5185"/>
                        <a14:backgroundMark x1="47500" y1="5185" x2="47500" y2="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0" y="2211710"/>
            <a:ext cx="2016000" cy="2016000"/>
          </a:xfrm>
          <a:prstGeom prst="rect">
            <a:avLst/>
          </a:prstGeom>
        </p:spPr>
      </p:pic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B4AFE133-CA10-4345-9043-454B1F0FB7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96" b="92593" l="6204" r="92130">
                        <a14:foregroundMark x1="15463" y1="29537" x2="39167" y2="21019"/>
                        <a14:foregroundMark x1="39167" y1="21019" x2="25833" y2="33148"/>
                        <a14:foregroundMark x1="39815" y1="20463" x2="44907" y2="36204"/>
                        <a14:foregroundMark x1="41574" y1="20556" x2="62222" y2="27500"/>
                        <a14:foregroundMark x1="29815" y1="21111" x2="54444" y2="16019"/>
                        <a14:foregroundMark x1="54444" y1="16019" x2="73519" y2="31944"/>
                        <a14:foregroundMark x1="73519" y1="31944" x2="48056" y2="36852"/>
                        <a14:foregroundMark x1="48056" y1="36852" x2="24352" y2="31296"/>
                        <a14:foregroundMark x1="24352" y1="31296" x2="17778" y2="21389"/>
                        <a14:foregroundMark x1="19537" y1="19630" x2="45093" y2="13333"/>
                        <a14:foregroundMark x1="45093" y1="13333" x2="69722" y2="17130"/>
                        <a14:foregroundMark x1="69722" y1="17130" x2="84167" y2="36574"/>
                        <a14:foregroundMark x1="84167" y1="36574" x2="86759" y2="49722"/>
                        <a14:foregroundMark x1="57037" y1="10556" x2="79167" y2="20278"/>
                        <a14:foregroundMark x1="79167" y1="20278" x2="90741" y2="41111"/>
                        <a14:foregroundMark x1="90741" y1="41111" x2="92130" y2="60926"/>
                        <a14:foregroundMark x1="47870" y1="6574" x2="47870" y2="6574"/>
                        <a14:foregroundMark x1="6296" y1="50648" x2="6296" y2="50648"/>
                        <a14:foregroundMark x1="51389" y1="92685" x2="51389" y2="92685"/>
                        <a14:foregroundMark x1="58148" y1="6296" x2="58148" y2="6296"/>
                        <a14:foregroundMark x1="6296" y1="44537" x2="6296" y2="4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89" y="2211710"/>
            <a:ext cx="2016000" cy="2016000"/>
          </a:xfrm>
          <a:prstGeom prst="rect">
            <a:avLst/>
          </a:prstGeom>
        </p:spPr>
      </p:pic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23E25AD-3CD5-42CE-87D9-C3662BBBDFCD}"/>
              </a:ext>
            </a:extLst>
          </p:cNvPr>
          <p:cNvSpPr txBox="1">
            <a:spLocks/>
          </p:cNvSpPr>
          <p:nvPr/>
        </p:nvSpPr>
        <p:spPr>
          <a:xfrm>
            <a:off x="1012886" y="1419622"/>
            <a:ext cx="1578987" cy="81652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00"/>
              <a:t>Tillgänglighet</a:t>
            </a:r>
            <a:br>
              <a:rPr lang="sv-SE" sz="1000"/>
            </a:br>
            <a:r>
              <a:rPr lang="sv-SE" sz="900"/>
              <a:t>- Öppettider</a:t>
            </a:r>
            <a:br>
              <a:rPr lang="sv-SE" sz="900"/>
            </a:br>
            <a:r>
              <a:rPr lang="sv-SE" sz="900"/>
              <a:t>- Fysiska möten</a:t>
            </a:r>
            <a:br>
              <a:rPr lang="sv-SE" sz="900"/>
            </a:br>
            <a:r>
              <a:rPr lang="sv-SE" sz="900"/>
              <a:t>- Digitala möten</a:t>
            </a:r>
            <a:br>
              <a:rPr lang="sv-SE" sz="900"/>
            </a:br>
            <a:r>
              <a:rPr lang="sv-SE" sz="900"/>
              <a:t>- Kontaktmöjligheter</a:t>
            </a:r>
            <a:endParaRPr lang="sv-SE" sz="100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F076B882-BAAD-48DE-B6B8-2AE8FF106A49}"/>
              </a:ext>
            </a:extLst>
          </p:cNvPr>
          <p:cNvSpPr txBox="1">
            <a:spLocks/>
          </p:cNvSpPr>
          <p:nvPr/>
        </p:nvSpPr>
        <p:spPr>
          <a:xfrm>
            <a:off x="3782506" y="1419622"/>
            <a:ext cx="1578987" cy="81652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sv-SE" sz="1000"/>
            </a:br>
            <a:r>
              <a:rPr lang="sv-SE" sz="1000"/>
              <a:t>Geografisk </a:t>
            </a:r>
            <a:br>
              <a:rPr lang="sv-SE" sz="1000"/>
            </a:br>
            <a:r>
              <a:rPr lang="sv-SE" sz="1000"/>
              <a:t>närhet</a:t>
            </a:r>
            <a:br>
              <a:rPr lang="sv-SE" sz="1000"/>
            </a:br>
            <a:endParaRPr lang="sv-SE" sz="100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58AB679B-9439-4ECF-9D4C-79856BA77F36}"/>
              </a:ext>
            </a:extLst>
          </p:cNvPr>
          <p:cNvSpPr txBox="1">
            <a:spLocks/>
          </p:cNvSpPr>
          <p:nvPr/>
        </p:nvSpPr>
        <p:spPr>
          <a:xfrm>
            <a:off x="6662295" y="1419622"/>
            <a:ext cx="1578987" cy="81652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000"/>
              <a:t>Relationell</a:t>
            </a:r>
            <a:br>
              <a:rPr lang="sv-SE" sz="1000"/>
            </a:br>
            <a:r>
              <a:rPr lang="sv-SE" sz="900"/>
              <a:t>- Kontinuitet</a:t>
            </a:r>
            <a:br>
              <a:rPr lang="sv-SE" sz="1000"/>
            </a:br>
            <a:r>
              <a:rPr lang="sv-SE" sz="900"/>
              <a:t>- Trygghet</a:t>
            </a:r>
            <a:br>
              <a:rPr lang="sv-SE" sz="900"/>
            </a:br>
            <a:r>
              <a:rPr lang="sv-SE" sz="900"/>
              <a:t>- Samordning</a:t>
            </a:r>
            <a:br>
              <a:rPr lang="sv-SE" sz="900"/>
            </a:br>
            <a:r>
              <a:rPr lang="sv-SE" sz="900"/>
              <a:t>- Kompetens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25255DA6-60C1-4941-8320-5E7F3942C09E}"/>
              </a:ext>
            </a:extLst>
          </p:cNvPr>
          <p:cNvCxnSpPr/>
          <p:nvPr/>
        </p:nvCxnSpPr>
        <p:spPr>
          <a:xfrm flipH="1">
            <a:off x="2591873" y="843558"/>
            <a:ext cx="972127" cy="576064"/>
          </a:xfrm>
          <a:prstGeom prst="straightConnector1">
            <a:avLst/>
          </a:prstGeom>
          <a:ln w="12700">
            <a:solidFill>
              <a:srgbClr val="005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551C96DD-0792-4ABF-9FF8-23744EF9D2F1}"/>
              </a:ext>
            </a:extLst>
          </p:cNvPr>
          <p:cNvCxnSpPr>
            <a:cxnSpLocks/>
          </p:cNvCxnSpPr>
          <p:nvPr/>
        </p:nvCxnSpPr>
        <p:spPr>
          <a:xfrm flipH="1">
            <a:off x="4571998" y="842641"/>
            <a:ext cx="1" cy="567680"/>
          </a:xfrm>
          <a:prstGeom prst="straightConnector1">
            <a:avLst/>
          </a:prstGeom>
          <a:ln w="12700">
            <a:solidFill>
              <a:srgbClr val="005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1F1247FA-1F23-4C5A-B174-05E938D40DEB}"/>
              </a:ext>
            </a:extLst>
          </p:cNvPr>
          <p:cNvCxnSpPr>
            <a:cxnSpLocks/>
          </p:cNvCxnSpPr>
          <p:nvPr/>
        </p:nvCxnSpPr>
        <p:spPr>
          <a:xfrm>
            <a:off x="5690168" y="840126"/>
            <a:ext cx="972127" cy="576064"/>
          </a:xfrm>
          <a:prstGeom prst="straightConnector1">
            <a:avLst/>
          </a:prstGeom>
          <a:ln w="12700">
            <a:solidFill>
              <a:srgbClr val="005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id="{6E853AB8-1582-4369-89B9-7E05936B07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5E75BAA-BEE9-431F-A9B5-D86A1E887F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B3E3CD9-6551-4B81-9F33-985EA871D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Omvärldsanalys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7CC5C5A-0FB1-476C-B609-AA4C9269E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481" y="1225968"/>
            <a:ext cx="3668650" cy="2603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800" b="1">
                <a:cs typeface="Arial"/>
              </a:rPr>
              <a:t>Megatrender</a:t>
            </a:r>
          </a:p>
          <a:p>
            <a:pPr marL="285750" indent="-285750">
              <a:buChar char="•"/>
            </a:pPr>
            <a:r>
              <a:rPr lang="sv-SE" sz="1400">
                <a:cs typeface="Arial"/>
              </a:rPr>
              <a:t>Demografi</a:t>
            </a:r>
            <a:endParaRPr lang="sv-SE" sz="1400"/>
          </a:p>
          <a:p>
            <a:pPr marL="285750" indent="-285750">
              <a:buChar char="•"/>
            </a:pPr>
            <a:r>
              <a:rPr lang="sv-SE" sz="1400">
                <a:cs typeface="Arial"/>
              </a:rPr>
              <a:t>Urbanisering</a:t>
            </a:r>
            <a:endParaRPr lang="sv-SE" sz="1400"/>
          </a:p>
          <a:p>
            <a:pPr marL="285750" indent="-285750">
              <a:buChar char="•"/>
            </a:pPr>
            <a:r>
              <a:rPr lang="sv-SE" sz="1400">
                <a:cs typeface="Arial"/>
              </a:rPr>
              <a:t>Digitalisering</a:t>
            </a:r>
          </a:p>
          <a:p>
            <a:pPr marL="285750" indent="-285750">
              <a:buChar char="•"/>
            </a:pPr>
            <a:r>
              <a:rPr lang="sv-SE" sz="1400">
                <a:cs typeface="Arial"/>
              </a:rPr>
              <a:t>Globalisering</a:t>
            </a:r>
          </a:p>
          <a:p>
            <a:pPr marL="285750" indent="-285750">
              <a:buChar char="•"/>
            </a:pPr>
            <a:r>
              <a:rPr lang="sv-SE" sz="1400">
                <a:cs typeface="Arial"/>
              </a:rPr>
              <a:t>Migration</a:t>
            </a:r>
          </a:p>
          <a:p>
            <a:pPr marL="285750" indent="-285750">
              <a:buChar char="•"/>
            </a:pPr>
            <a:r>
              <a:rPr lang="sv-SE" sz="1400">
                <a:cs typeface="Arial"/>
              </a:rPr>
              <a:t>Klimathot</a:t>
            </a:r>
          </a:p>
          <a:p>
            <a:pPr marL="285750" indent="-285750">
              <a:buChar char="•"/>
            </a:pPr>
            <a:r>
              <a:rPr lang="sv-SE" sz="1400">
                <a:cs typeface="Arial"/>
              </a:rPr>
              <a:t>Polarisering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FA8B3E-BF3A-415B-8A45-1B7DD3AF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A70D858-92A1-4486-82DF-664F8CD77358}"/>
              </a:ext>
            </a:extLst>
          </p:cNvPr>
          <p:cNvSpPr txBox="1">
            <a:spLocks/>
          </p:cNvSpPr>
          <p:nvPr/>
        </p:nvSpPr>
        <p:spPr>
          <a:xfrm>
            <a:off x="4430355" y="1226746"/>
            <a:ext cx="4339287" cy="2603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>
                <a:cs typeface="Arial"/>
              </a:rPr>
              <a:t>Vårdtrender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ea typeface="+mn-lt"/>
                <a:cs typeface="+mn-lt"/>
              </a:rPr>
              <a:t>Accelererande</a:t>
            </a:r>
            <a:r>
              <a:rPr lang="sv-SE" sz="1400">
                <a:cs typeface="Calibri"/>
              </a:rPr>
              <a:t> teknologisk/medicinsk utveckling</a:t>
            </a:r>
            <a:endParaRPr lang="sv-SE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cs typeface="Calibri"/>
              </a:rPr>
              <a:t>Allt fler med (många) kroniska diagnoser</a:t>
            </a:r>
            <a:endParaRPr lang="sv-SE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cs typeface="Calibri"/>
              </a:rPr>
              <a:t>Behov av att utveckla och förstärka primärvården</a:t>
            </a:r>
            <a:endParaRPr lang="sv-SE" sz="14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cs typeface="Calibri"/>
              </a:rPr>
              <a:t>Behov av ökad kontinuitet och bättre samverkan</a:t>
            </a:r>
            <a:endParaRPr lang="sv-SE" sz="1400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</a:pPr>
            <a:endParaRPr lang="sv-SE" sz="1400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</a:pPr>
            <a:r>
              <a:rPr lang="sv-SE" sz="1400">
                <a:cs typeface="Calibri"/>
              </a:rPr>
              <a:t>Ökad uppmärksamhet kring variationer </a:t>
            </a:r>
            <a:br>
              <a:rPr lang="sv-SE" sz="1400">
                <a:cs typeface="Calibri"/>
              </a:rPr>
            </a:br>
            <a:r>
              <a:rPr lang="sv-SE" sz="1400">
                <a:cs typeface="Calibri"/>
              </a:rPr>
              <a:t>(mellan vårdgivare och befolkningsgrupper)</a:t>
            </a: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>
                <a:cs typeface="Calibri"/>
              </a:rPr>
              <a:t>Ökade förväntningar (patienter, befolkningen)</a:t>
            </a:r>
            <a:endParaRPr lang="sv-SE" sz="140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DAD1F-4C23-4A5D-A582-E8623B5E7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C8981-C7C9-4D58-859F-72A48FF1C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5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B3E3CD9-6551-4B81-9F33-985EA871D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>
                <a:cs typeface="Arial"/>
              </a:rPr>
              <a:t>Lokal omvärldsanalys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7CC5C5A-0FB1-476C-B609-AA4C9269E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481" y="1225968"/>
            <a:ext cx="1119312" cy="2603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1200" b="1">
                <a:cs typeface="Arial"/>
              </a:rPr>
              <a:t>Megatrender</a:t>
            </a:r>
          </a:p>
          <a:p>
            <a:pPr marL="285750" indent="-285750">
              <a:buChar char="•"/>
            </a:pPr>
            <a:r>
              <a:rPr lang="sv-SE" sz="800">
                <a:cs typeface="Arial"/>
              </a:rPr>
              <a:t>Demografi</a:t>
            </a:r>
            <a:endParaRPr lang="sv-SE" sz="800"/>
          </a:p>
          <a:p>
            <a:pPr marL="285750" indent="-285750">
              <a:buChar char="•"/>
            </a:pPr>
            <a:r>
              <a:rPr lang="sv-SE" sz="800">
                <a:cs typeface="Arial"/>
              </a:rPr>
              <a:t>Urbanisering</a:t>
            </a:r>
            <a:endParaRPr lang="sv-SE" sz="800"/>
          </a:p>
          <a:p>
            <a:pPr marL="285750" indent="-285750">
              <a:buChar char="•"/>
            </a:pPr>
            <a:r>
              <a:rPr lang="sv-SE" sz="800">
                <a:cs typeface="Arial"/>
              </a:rPr>
              <a:t>Digitalisering</a:t>
            </a:r>
          </a:p>
          <a:p>
            <a:pPr marL="285750" indent="-285750">
              <a:buChar char="•"/>
            </a:pPr>
            <a:r>
              <a:rPr lang="sv-SE" sz="800">
                <a:cs typeface="Arial"/>
              </a:rPr>
              <a:t>Globalisering</a:t>
            </a:r>
          </a:p>
          <a:p>
            <a:pPr marL="285750" indent="-285750">
              <a:buChar char="•"/>
            </a:pPr>
            <a:r>
              <a:rPr lang="sv-SE" sz="800">
                <a:cs typeface="Arial"/>
              </a:rPr>
              <a:t>Migration</a:t>
            </a:r>
          </a:p>
          <a:p>
            <a:pPr marL="285750" indent="-285750">
              <a:buChar char="•"/>
            </a:pPr>
            <a:r>
              <a:rPr lang="sv-SE" sz="800">
                <a:cs typeface="Arial"/>
              </a:rPr>
              <a:t>Klimathot</a:t>
            </a:r>
          </a:p>
          <a:p>
            <a:pPr marL="285750" indent="-285750">
              <a:buChar char="•"/>
            </a:pPr>
            <a:r>
              <a:rPr lang="sv-SE" sz="800">
                <a:cs typeface="Arial"/>
              </a:rPr>
              <a:t>Polarisering</a:t>
            </a:r>
            <a:endParaRPr lang="sv-SE" sz="80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FA8B3E-BF3A-415B-8A45-1B7DD3AF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A70D858-92A1-4486-82DF-664F8CD77358}"/>
              </a:ext>
            </a:extLst>
          </p:cNvPr>
          <p:cNvSpPr txBox="1">
            <a:spLocks/>
          </p:cNvSpPr>
          <p:nvPr/>
        </p:nvSpPr>
        <p:spPr>
          <a:xfrm>
            <a:off x="2659826" y="1226746"/>
            <a:ext cx="2327831" cy="2597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b="1">
                <a:cs typeface="Arial"/>
              </a:rPr>
              <a:t>Vårdtrender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>
                <a:ea typeface="+mn-lt"/>
                <a:cs typeface="+mn-lt"/>
              </a:rPr>
              <a:t>Accelererande</a:t>
            </a:r>
            <a:r>
              <a:rPr lang="sv-SE" sz="800">
                <a:cs typeface="Calibri"/>
              </a:rPr>
              <a:t> teknologisk/medicinsk utveckling</a:t>
            </a:r>
            <a:endParaRPr lang="sv-SE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>
                <a:cs typeface="Calibri"/>
              </a:rPr>
              <a:t>Allt fler med (många) kroniska diagnoser</a:t>
            </a:r>
            <a:endParaRPr lang="sv-SE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>
                <a:cs typeface="Calibri"/>
              </a:rPr>
              <a:t>Behov av att utveckla och förstärka primärvården</a:t>
            </a:r>
            <a:endParaRPr lang="sv-SE" sz="8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>
                <a:cs typeface="Calibri"/>
              </a:rPr>
              <a:t>Behov av ökad kontinuitet och bättre samverkan</a:t>
            </a:r>
            <a:endParaRPr lang="sv-SE" sz="800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</a:pPr>
            <a:endParaRPr lang="sv-SE" sz="800"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</a:pPr>
            <a:r>
              <a:rPr lang="sv-SE" sz="800">
                <a:cs typeface="Calibri"/>
              </a:rPr>
              <a:t>Ökad uppmärksamhet kring variationer </a:t>
            </a:r>
            <a:br>
              <a:rPr lang="sv-SE" sz="800">
                <a:cs typeface="Calibri"/>
              </a:rPr>
            </a:br>
            <a:r>
              <a:rPr lang="sv-SE" sz="800">
                <a:cs typeface="Calibri"/>
              </a:rPr>
              <a:t>(mellan vårdgivare och befolkningsgrupper)</a:t>
            </a:r>
            <a:endParaRPr lang="sv-SE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>
                <a:cs typeface="Calibri"/>
              </a:rPr>
              <a:t>Ökade förväntningar (patienter, befolkningen)</a:t>
            </a:r>
            <a:endParaRPr lang="sv-SE" sz="80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DAD1F-4C23-4A5D-A582-E8623B5E7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247" y="4431403"/>
            <a:ext cx="590550" cy="504825"/>
          </a:xfrm>
          <a:prstGeom prst="rect">
            <a:avLst/>
          </a:prstGeom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458FE19-18D5-47D9-BF4F-21259DB6B558}"/>
              </a:ext>
            </a:extLst>
          </p:cNvPr>
          <p:cNvSpPr txBox="1">
            <a:spLocks/>
          </p:cNvSpPr>
          <p:nvPr/>
        </p:nvSpPr>
        <p:spPr>
          <a:xfrm>
            <a:off x="5763855" y="1226746"/>
            <a:ext cx="2327831" cy="2597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b="1">
                <a:cs typeface="Arial"/>
              </a:rPr>
              <a:t>Lokalt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>
                <a:cs typeface="Calibri"/>
              </a:rPr>
              <a:t>Fundera över just era förutsättningar och yttre faktorer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CD290-107D-41B2-B169-EE16CE46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45" y="4429405"/>
            <a:ext cx="511551" cy="5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2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_PPT_mall_16-9-format_v3" id="{660F6E74-CA4C-424B-AEA9-CD71781BECBC}" vid="{7F18CAB2-1552-124D-BF7B-70E44CFB578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E9C9440DB10B46BA7A91A6EFC29379" ma:contentTypeVersion="6" ma:contentTypeDescription="Skapa ett nytt dokument." ma:contentTypeScope="" ma:versionID="288d8459e300fb441476c9cc4ccb64f4">
  <xsd:schema xmlns:xsd="http://www.w3.org/2001/XMLSchema" xmlns:xs="http://www.w3.org/2001/XMLSchema" xmlns:p="http://schemas.microsoft.com/office/2006/metadata/properties" xmlns:ns2="e4af8ba1-498a-48ec-bb34-64aa867a1b3a" targetNamespace="http://schemas.microsoft.com/office/2006/metadata/properties" ma:root="true" ma:fieldsID="0534ae88b8324be539b6199217d2507e" ns2:_="">
    <xsd:import namespace="e4af8ba1-498a-48ec-bb34-64aa867a1b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f8ba1-498a-48ec-bb34-64aa867a1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D96256-ABFE-492A-BCDD-4330D6D82B4E}">
  <ds:schemaRefs>
    <ds:schemaRef ds:uri="a09fbe78-671b-45ac-9efc-2714a3019960"/>
    <ds:schemaRef ds:uri="aea589c9-3d80-407e-b878-48ebc40859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62EEB8-5A08-40D2-8BF3-0F51E5996D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C882D7-B0D2-4C4A-9E7B-A767DBE40948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Office-tema</vt:lpstr>
      <vt:lpstr>Er lokala projektpresentation</vt:lpstr>
      <vt:lpstr>God och nära vård i södra Lappland Malå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Anpassa följande sidor</vt:lpstr>
      <vt:lpstr>PowerPoint Presentation</vt:lpstr>
      <vt:lpstr>PowerPoint Presentation</vt:lpstr>
      <vt:lpstr>PowerPoint Presentation</vt:lpstr>
      <vt:lpstr>PowerPoint Presentation</vt:lpstr>
      <vt:lpstr>Projekt - Digital transformation för God och nära vård i södra Lappland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Backlund</dc:creator>
  <cp:revision>26</cp:revision>
  <cp:lastPrinted>2016-03-23T07:52:20Z</cp:lastPrinted>
  <dcterms:created xsi:type="dcterms:W3CDTF">2018-12-10T07:43:11Z</dcterms:created>
  <dcterms:modified xsi:type="dcterms:W3CDTF">2021-05-05T08:33:50Z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0x01010011E9C9440DB10B46BA7A91A6EFC29379</vt:lpwstr>
  </property>
</Properties>
</file>