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22" r:id="rId5"/>
    <p:sldId id="256" r:id="rId6"/>
    <p:sldId id="257" r:id="rId7"/>
    <p:sldId id="258" r:id="rId8"/>
    <p:sldId id="259" r:id="rId9"/>
    <p:sldId id="285" r:id="rId10"/>
    <p:sldId id="261" r:id="rId11"/>
    <p:sldId id="305" r:id="rId12"/>
    <p:sldId id="318" r:id="rId13"/>
    <p:sldId id="306" r:id="rId14"/>
    <p:sldId id="317" r:id="rId15"/>
    <p:sldId id="307" r:id="rId16"/>
    <p:sldId id="314" r:id="rId17"/>
    <p:sldId id="315" r:id="rId18"/>
    <p:sldId id="316" r:id="rId19"/>
    <p:sldId id="277" r:id="rId20"/>
    <p:sldId id="304" r:id="rId21"/>
    <p:sldId id="266" r:id="rId22"/>
    <p:sldId id="267" r:id="rId23"/>
    <p:sldId id="323" r:id="rId24"/>
    <p:sldId id="319" r:id="rId25"/>
    <p:sldId id="320" r:id="rId26"/>
    <p:sldId id="321" r:id="rId27"/>
    <p:sldId id="269" r:id="rId28"/>
    <p:sldId id="309" r:id="rId29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5A446B-73DE-A286-0093-B425D21BED96}" name="Elin Bergarp" initials="EB" userId="S::elin.bergarp@regionvasterbotten.se::75dc4cb7-ade9-451f-80d1-7949069dd4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Bergarp" initials="EB" lastIdx="1" clrIdx="0">
    <p:extLst>
      <p:ext uri="{19B8F6BF-5375-455C-9EA6-DF929625EA0E}">
        <p15:presenceInfo xmlns:p15="http://schemas.microsoft.com/office/powerpoint/2012/main" userId="S::elin.bergarp@regionvasterbotten.se::75dc4cb7-ade9-451f-80d1-7949069dd403" providerId="AD"/>
      </p:ext>
    </p:extLst>
  </p:cmAuthor>
  <p:cmAuthor id="2" name="Victoria Bertilsson" initials="VB" lastIdx="1" clrIdx="1">
    <p:extLst>
      <p:ext uri="{19B8F6BF-5375-455C-9EA6-DF929625EA0E}">
        <p15:presenceInfo xmlns:p15="http://schemas.microsoft.com/office/powerpoint/2012/main" userId="S::victoria.bertilsson@regionvasterbotten.se::f6e9081e-8cf2-4f27-950f-2c18f030af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FCDED6"/>
    <a:srgbClr val="F59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3" dt="2021-04-22T07:15:21.961"/>
    <p1510:client id="{0CDDC49F-304C-2000-DCB2-BD53EB0E2A95}" v="118" dt="2021-05-05T08:33:08.325"/>
    <p1510:client id="{2C69FF5E-455C-C7E2-8742-221EB5780770}" v="1064" dt="2021-05-04T13:57:57.080"/>
    <p1510:client id="{65E01354-F87C-5833-4876-CBBA8E4C4117}" v="208" dt="2021-05-04T12:55:44.576"/>
    <p1510:client id="{6F7A6D44-F1D0-33C9-D15E-9B7A521A8919}" v="194" dt="2021-04-27T13:43:48.436"/>
    <p1510:client id="{7EA7F86F-FD9F-016E-688B-B56A14189E14}" v="111" dt="2021-05-05T07:30:17.254"/>
    <p1510:client id="{A306CDDB-9B9E-4642-A60E-44854998A90B}" v="1394" dt="2021-04-22T07:59:29.082"/>
    <p1510:client id="{A3884CC5-333E-E398-174B-3F6AFA4C2659}" v="42" dt="2021-04-26T06:46:02.097"/>
    <p1510:client id="{BDDAC49F-002B-2000-B491-36B1805FB138}" v="405" dt="2021-05-05T08:08:18.739"/>
    <p1510:client id="{D3890B77-1C22-3E47-65A0-256D4BE95DC6}" v="511" dt="2021-04-27T14:05:40.288"/>
    <p1510:client id="{EC82AEF2-75D9-282C-E91F-1633D5E75F0B}" v="2" dt="2021-05-04T14:00:38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kawi19\Downloads\indicator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Försörjningskvot!$A$2:$A$16</cx:f>
        <cx:nf>Försörjningskvot!$A$1</cx:nf>
        <cx:lvl ptCount="15" name="Kommun/Region">
          <cx:pt idx="0">Bjurholm</cx:pt>
          <cx:pt idx="1">Dorotea</cx:pt>
          <cx:pt idx="2">Lycksele</cx:pt>
          <cx:pt idx="3">Malå</cx:pt>
          <cx:pt idx="4">Nordmaling</cx:pt>
          <cx:pt idx="5">Norsjö</cx:pt>
          <cx:pt idx="6">Robertsfors</cx:pt>
          <cx:pt idx="7">Skellefteå</cx:pt>
          <cx:pt idx="8">Sorsele</cx:pt>
          <cx:pt idx="9">Storuman</cx:pt>
          <cx:pt idx="10">Umeå</cx:pt>
          <cx:pt idx="11">Vilhelmina</cx:pt>
          <cx:pt idx="12">Vindeln</cx:pt>
          <cx:pt idx="13">Vännäs</cx:pt>
          <cx:pt idx="14">Åsele</cx:pt>
        </cx:lvl>
      </cx:strDim>
      <cx:numDim type="colorVal">
        <cx:f>Försörjningskvot!$B$2:$B$16</cx:f>
        <cx:nf>Försörjningskvot!$B$1</cx:nf>
        <cx:lvl ptCount="15" formatCode="Standard" name="Försörjningskvot">
          <cx:pt idx="0">102.5</cx:pt>
          <cx:pt idx="1">103.40000000000001</cx:pt>
          <cx:pt idx="2">90.099999999999994</cx:pt>
          <cx:pt idx="3">102.40000000000001</cx:pt>
          <cx:pt idx="4">96.799999999999997</cx:pt>
          <cx:pt idx="5">98.700000000000003</cx:pt>
          <cx:pt idx="6">93.5</cx:pt>
          <cx:pt idx="7">84.900000000000006</cx:pt>
          <cx:pt idx="8">92.299999999999997</cx:pt>
          <cx:pt idx="9">94.900000000000006</cx:pt>
          <cx:pt idx="10">64.400000000000006</cx:pt>
          <cx:pt idx="11">91.900000000000006</cx:pt>
          <cx:pt idx="12">100.2</cx:pt>
          <cx:pt idx="13">88.599999999999994</cx:pt>
          <cx:pt idx="14">103.2</cx:pt>
        </cx:lvl>
      </cx:numDim>
    </cx:data>
  </cx:chartData>
  <cx:chart>
    <cx:plotArea>
      <cx:plotAreaRegion>
        <cx:series layoutId="regionMap" uniqueId="{5D347239-67A7-4476-8569-B8F1E091AD31}">
          <cx:tx>
            <cx:txData>
              <cx:f>Försörjningskvot!$B$1</cx:f>
              <cx:v>Försörjningskvot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700">
                    <a:solidFill>
                      <a:schemeClr val="bg1"/>
                    </a:solidFill>
                  </a:defRPr>
                </a:pPr>
                <a:endParaRPr lang="sv-SE" sz="700" b="0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</cx:dataLabels>
          <cx:dataId val="0"/>
          <cx:layoutPr>
            <cx:geography cultureLanguage="sv-SE" cultureRegion="SE" attribution="Använder Bing">
              <cx:geoCache provider="{E9337A44-BEBE-4D9F-B70C-5C5E7DAFC167}">
                <cx:binary>1HxJctzItuVW0jQuML13+LOXfwAEomErNmonMEqi0LvD0QPzv5NfW6gN5MbqQkrliwiGGEqayqyk
iTIVdF6/fXc8/v1x+NfH/OG++m0ocl3/6+Pwx4u4acp//f57/TF+KO7rkyL5WJnafG5OPprid/P5
c/Lx4fdP1X2f6Oh3gjD7/WN8XzUPw4v/+jf8tujBnJuP901i9HX7UI03D3WbN/UTnx386Lf7T0Wi
F0ndVMnHhvzxwkvbKjZ58eK3B90kzXg3lg9/vNj9qRe//b7/yx4R/i2HuzXtJzgs6ImiiCpKsKsU
wwy/+C03OvrrY6xOCGaSSIawpJQq9xvty/sCjv/Qjb7c5/7Tp+qhroGnL39vH91h4I8Xr//8n7p5
qD6YpnnQ9W/5n/+jXzwhio+m1c0s4wjE/ceL2+6hSqKHF78ltfG/fuSbmdPb4Itoft/Vz3/9e+8f
QFh7/7Klwn3JHvvo0bUXpjLNw/03If4MBbITIrBghHGBOBMuaGhbgeKEYYqYEkq6kispv9H+qsAf
udBh/f198jnq+/vwL6W9G/PhoWrqz6aqv0nx52gQgw8ilxHicswF3dEgQScukxS7gimisFLkG+2v
GvzRSx3W4s7p52hy5xf8Uto8Hz9m9UMOoeLnRVN2whUnkrvSVUgQvqNJ7J4IiRjhDHMIuWhW9FfS
XzX5Qxc6rMb/HH2ODv9z+pdS4MV9/uf//ibCn+GI/AS7nCDKOSFMIMX21ScZBFjEEBOCIld8o/1V
fcevc1h3f517juL+OvpLae3SVJ+K+xwqp2/i+xmqoydczGHSxVxhCdluV3XqhCNCEXgldhmXaM/z
fvBOh/W3ffg5Stw+/6tpsk7//D8/U43sRGGsiCBCcYr346c6Ye52sbNXy4Agj97nuyr8evKZ+vt6
+JdS3m32kOcPn5uHnxtC2YnkGCmMEGWP/RBqGdAr6JYoSRgmGLqN7Qz4o5c6rMWd08/R5M4v+LW0
Cab/k0sZfsIpuJsLhSdkRChLdyOqhI+FgrqViEON4e0PXOg7Wvx28lka/Hb4l9Len//9s5XHTjA0
hZgywaCaYfvpUJ5QTl1QLeWKSqhSt53wB25zWHPfDj5Hcd/O/lJ6u21M1Rb3MJ74eR0EP0GKKxd6
BALdunjsdhgLohg4pQvTGAYl6rbufuhGh7X3n6PP0d9/Tv9SGnxV/OT8R08gZLqSQJsgBPvS4m1N
YyD/ES7gD3gek1jsTdOO3+aw6v469xy9/XX0l1La6ySPH3IYjf7kORpUnVCSQAOo1OPmT5wIzpGA
DpBCn/HFL7cd7wfvdFh/24efo8Tt87+YJvWnh/ynxk8YhyJCJOLQ7B1oICRWiEnIiNQV8N+70fN1
cvw639PgXyefp76/Dv9auoO5vIZR/TcR/pwuHqZiSDJOqCIcFLhbcypoLiRllChCqKBkL3zC4uD4
jb6jv7+PPkuBf5/+/1qD37vcDsv4OwuY71Y4/3ThxE7cOf8hNo+yMewkdnUsIYFyKmH8RonEzN0r
cA4uh75/t+9q+8iG6TtC+J4E/9/smr6/h/p7o7e4b+6DL7vArVXU059+EQlsKPeOPlnCfhXw5tMf
L6CpYGouPrfUPv+m3Sr08Wxh7+zDfd388YLgE4E5KJlDVsWQeWEs1z/Mn8DeEQokghWDKP3XrFWb
qolhY8lPYMoHi0oB8/W/KuTatF8+guAPNsMELFIQgUjB/t7HvjT5GBn9t2j++v/fdFu8NIlu6j9e
gKWVX39qvqxECLvzvgX6I8Vd6JTgcuXH+xsYXMIP4/9FSTkSp82LIBoqv+1RMBTj6ZZYfpQEXBZm
XhT66Jn/bRIkUpDDcFIEJc98YpJVP07B0ySgTX/MBQzUmITQytG8PdomMVHqcGPTIqhH7Q3hKsXV
oize9EJ7TxMCv32S0B4vMu9MzHsQl6iJTwr+kqbEeoLZN0/TwccIzZ9v6aV3K+pkNCuCzqJTk3PX
G6a88DhqTlFeXplcLTtT3qOeeJQN61Z2p9lIX/cNv6354KWGPRy5EaSlA6wr4UJPDXMvDmXF9o3a
gdowS3QRkEr6RYouXSPrddnrSzcel2HnBDKz9yExxDciOy3plD5H+BQqVA7tBwJr2r1BXPJOKg7C
z/rEF00fQHsS0Ko6e5rTg6LfIjO7zLboa065GxdAxlUXLH9NJveeG3XxNJXHjqcwhyJAMQSZAOS5
RyWcetxOuQnSpvNh1r/gUbR5msRjRoCEyxSISnLC2J7Gih6nDu8yExgmbqoh+2DD7iZUWvxjvezQ
4WiXlcTtRFkU2gSJ0KU34vJ9MlqPpoYsnmbooMxgroqUq4Tk+8GKqIZyXRgTNLJYMISCNsuDp0nA
dH3PyoGXLRJ7yh8ilkX9WJhgwPQUICT3Wcg3cT2wZU+ZP1WM+U8TnJWwG4BngrD3hnUq4mo/OlZW
tEoza4LWGd7xMT4tU3w/meIcMepXqNy4g37falc9Q2mCCgZrWpd83SVtWzmaGtK5sjFBxrLrsK19
1RRXRTQeYe+QyrbIyD3bKLkaKqlqE0xjvQqFux4bc/u0BA+TUK4Ei4CVJZ1VuuWvJOJ13usWzFwT
P+PxomLd+dMk8OMEowhinM4rU0iWYv58i8YoDKrdJtaBwl7X+uiU+Jqe9xdXyn9TbJLOjwo/nXzb
+sXyadJQc+zbxw7lPe7KJhzDvAbK5LTbWD/c8JW9QuuniRwQIQHjg2kOWARk6L3IyocQ02HIdZAz
6zuF41OCVs8gIWAS68LKi37ZXW5LMHEznkYs0cHoymDsks3kJP+40AAlSSg0YFyPEHjTrpJSyA1u
I0URDBZ7PdQyPZVHDOGgoMBbXAKUYEwyJ8ktOwhxH0tcAAmT5+umgYw8kqo64poHiQBQDQI3NIF8
PzWU2LpJLCQkIF4HdYRvaFRfP62NA6mBoC0Se/Zc2risBwwkZJb6jnCXKS98NvRH7IqQQ9arKIOh
E6KwMdtTiRJkIB1XUPtZ+rbM9EvJmgun7a2PHFR4dQaJvE6CoS9GL5/wS5D4ZaMm5fXNG5Wmr4hB
QYSQ48fY7c4SWb9jaX2qXXSDq0R7mPLP/1wwUFwrwSVGsFfY8wSUWiLjutEB1F/+pLPSs5l8o4mq
F88h5ALkEFb6DMqZXUsiKQH4TNeCP4TDm7ZB69jtPRW1xyrWQ8aEAavjKpgIYSg4dukkbTqO4DM6
SKAwQ0kd4Dy8fJqVAzmTwBqUgqnOxQbek1natB13LNKBTMkqC/Wlxc6Kp9mqdtVpyZjxn6Z3yHi3
6c0sbzlhWRaxm6Z41hFeWN0Gad/62DZHIu+BzAytO5HQDEL3wtw9tiaq0mQaqQ7YWJx2U3fXDfpM
1mnkF6y7SXHoayuJFzXu3TP4g6UjZBpoGbm7p7K0AMINZzpoyOCxqFun+L1M+BH2Dkpxi8peCMhY
3zR1wnVgZf2yC5vroUqWcXWs+ztEhkBEBlwfeCMje/krjZvIClrqoOti39T5xjZ3ApdHTPAYlTmL
bplEpsqI0NpAlrS5j2i9iEy9qMrxiNPOq/tH2Xibm72S2lFhnJHeAp08Wk682wxFusC2fRsXpd83
brsIY7IJE7tx6nTDSjYcyQ2HfG3rAnSvnqryjoa9gQs0oljEE7rKifCpcXJPQ16dtD7C8WHBUgGY
TVdScPJdwQ6NQJmWKfi2Y/y6RhsQ8MeCRM8Iu5BSOURdyhEgJ/bI2FhXDal04PJxkQlnoyIw/WHc
/HPP2iKzL71RaUhGfa0Dh+deI3Ht03D0O83TIyHqoJr+ww/di+4QTYYMGmYdxMzxUcaunaiJFmgq
39XaXkW9LY/YxUE9QV2lKEYuBPs9N4NmQccyhXRS2uJlSuvBd7h+3dVJfoSzg4SoBFtAgPIEdMSu
pnKWNFhCJg/Cil9B23fR2XAhtThid5Qd8jSGsQQUjYsA87ZLZ5qsFtkUgeEp+5Fhc2mn8VUzhcZr
kpGsCjEu2ggvJt74lGYf2r6KvbEa73MD/je2lc9zFbSNqJa4VH6W2pdqECsVhnd5GL+rsTjDdfI2
o+NL4saVj0m0cCOzrCr6GqEhXcauGTcV1CcO429roVYld4sjsjzMI0yBXcUxwIlmWW9FrZgjlDgE
anszSr/E6mWk2ptnWPw8fZyrPRgG7Bli3TIV9R2E3ygs/EzGQSiEV2V18DSZg5wILMH0IDqp/Spj
aFlEWreDsJR2S1y5d42Mr55DYgatSsXAzPciUa+rcRDhqAORC69p0yuTPaOTJJQhF8AHMF1iaN+2
URW1nHVFkEe5B8JcaPScNgiGvvCCAQNMGu8LSiWqVKYvi6A3zC+d9oMbkfhILDikDEi18FQCJsgz
pV2z4gbmZHaCSV2ct97I+iu3z949rYxDUYByOe+QXUAT74+WRKLzxkRtEThR66mmXWYq8+KmWz1N
ZnbyveEIoRIe5SgFY0cYle9ywkrSSj5imDlOaJGbMRgme1NG7btE9b5GfeRFbXSkxTtM0xXzuBqD
FPciaZ9RB2XxBN1X/UFEV9RdVrz0kvKqCO+S6DlyhM3AzB0USPvpdXJGm4E9FwElLLC2OitycNN4
vH5ajgfVtUVmtpitQKOTuhPW4UWAYnTOTbTmSfSmTLsjVdghw2OSuRDLYEIHhfMuGWpEEbEUxvB5
WHtdadaVjI6QOMQJJwKqYhjucuj1d0nAEMj2U9eA/wz5ou4q4TnJuJS9fE6htU2I7BIaqlAaXUIs
qNRat71vxnidT75Syelo+2ckAkBbQLMPqxBYksxcb+nHClDPFIKdj4gthsquW2DsaRM4ZNbbJPbK
/bZloamh5w4KfGfzteNeZ/peqzexfFtkePE0sUNaEjCPg/0VTGkBsb7LDymEHqkYYauUl+duSyPf
OPe4CZ3n0HERPPgCuBiA3vfo8Gjowhq2X4Gtq0XksNhjIzpNUXgspB6U3hahPQdSOOy7kYI1aOe0
jmIv6t7FbPLyZpkNice5PcIYns1rP/IBvOpvzvYsgmYiRSIHgp1sNqYqltFIvYrDYMsZ21esHT6B
MHMR3lWVHAKGEi/rjgX5malHd4CxwQwXgtnnfsaNUwZbHTwUQRrNmyd5HuvpSLCdM+o+CSmgzQUs
NZ5BtruGkvZRGud1CBWQuUz1e9sVSx6yRRHel/3NoMwpaY+p8jBJ4Up4LAgo7v2KSFPaNEonMOFP
kNfDYi127ogbeWYsPdbnAUlKrzhWvMze9YhPqJmZC6gOCX92+RQ6dSeo/k1gHRXAvsyTUbNI0Cew
nCN+/iU/PSYlwRtgSQKziz1SWsckb2RqAm7kFSrZIkfxGKSZXAzOcNo3jCzq3vGcGi/gLWzo9QNd
OhHsEZGulqFsltSmg+cwsiGlJH7N81fQwL9uxmkV8uhVpMvzJjPneuy93mnvtLYfim5yvBaR10WX
+xFl4VJP4jx0ptNhwA9ZOVyo3qyzpF1yFK+Ug6+raIBRucpWik/nHfxQ3urTRGe937StP9h2k48Z
DFnrynO68cytktNSs9pTIQmq1uGgOOeTtOKuDpHwSq2PRbADC1gF2QVgAIDVgRJqfia1HZJTjstk
DGFxgaMq9cqiueyTDiaW0C/aPs78LgpfxmMYLWzJ1y11Kq+M3cSbNJhRWFLq1w1Ehsgk0TEF75vS
16d1nClIGABP38uAllRi4nNshTn+Im2aUyiMPVPqI575yPnBG2ExCWNbAd0edA+7/BMEQ9Y2i4sg
wQiGbOMFdof1P8wSMwkXVl9Q3ECq3S+3M3gi4+Z9BFmvSYLZQoqoeXCHih2R2EFW5tXAXGHNIXWX
lQ4Gy2GnoR4uEycQIlz1eDqSwB/5N7Ai4PGVC8iM2WD2lDINRTZANV8EjR4va9ytdFVcVQ0oRhyD
BhwkhUH50ICrmaVdbhKeZWM7GCiyrLuB9do1MXdOGnldqK+f1s8huUFedeWXdgvND5W2XUDwvohS
C5SSyHoqrrQHybY/opyD7GwRmT/fKn1k1vKEZbDU75Fe9KTzqyosPESUD/uX908zdIiWhGeN4NTw
bgese5cWYXU5xT0k1T6uN+BHl9q1a1vVvinz10+Tmn/VThQGg9gmNRcUW2ypIelb3vWgpXFaYI1e
kdjRvqvFbVuoIO+m9ogc8Tz5e0QRXv3BHg9Qg+BUuxRJz5VBPWTrHiwd+iTjtQOyfmnNKhL9yjX0
uuvzBRoB1wTo/Gc4AOAW/6a+Hy6HiU48B3552lhvSIbLUbSXKB3W8UjePC3bR8XYLFuBoGiAVSwU
DnuhKU6wCzgXiIBDnm8yF1eeZXJYwFop98qkhg1mSDfNKI/gQg65A9Qq0GLAqAYo71lPnsRuPDGA
5KjRLAA2ddq4yeppzh7VzTNnErCh8DZi7kD3dMjzaqjMCCRYkfsJjJURK1aGjkdGKcfI7ClLKrdF
yMIQQqB+MdQDDAqahZThER84TAZKcwBCCtig7OlpYlER2TCBZekgX8lsyr0oS6/7NCZHbP8gIVj7
cgmjQsCS7WkGdSMqcgyInaKmlyJpN5SSi1rS4BnaURigQTC5AR/bi7zEaRKBFcTDrmE3LIqCri4X
ZVsfWWMfilIuIBlgYzJDDvaNAGWjBmhQBXaGmzNkXw9t9DmMko0W/TPsYJvSnh10uhRGVRAu3Chb
GENXAP66TsPi49NyO8bQrL6tWGjLCt46KCAjqsSv22GT1j2sIrvzWpRHfPSQJQCOBr7qBd43wPcT
7JFqp2JSuZxT1oCWpHY/pR33U5sURyzu8SIIPBU2ngSyPYHV6n4MMkZLkykBtj0VHgOQnqfcekm0
WOcmf1XZ7syJ5EVeRjdD2yZe0TtvnxbqIU7hDRWsbiEMwjxkL1SI0mRRNkEua/LsnBdmDQXzWnLz
z8tAeIIFtZlEgNl4VAZaN58UjXkeGPE2KT7Y6J/HiO3fr/b2WXmctqmdcY4GmY0t3Q+aWGiokVn+
Y3HBnBIeJUGnCQ8nZkD2tg3GPA0RHcAGm3b0x2g6zwqztDQ8guo7oBWXU9AGfE0NotC/75IZbRk6
JoXUNPsuiYabVmWbAib8T3PzeDwApTGHr2iAmhaKmUcQkYrWddXN0xxbZ4tWx9aLtLmg/QTLaaqZ
17p2WYcRA6Bmeu1im3oi1stwGvIjcj3g23AR+O4k+F4lPmNvdhkeKhf3TgKFby8in5N1WjBf43RR
HgN/Hsi+O4TILiHYr+IxqYEQcsclQ+ma6mMb8WMk9lyq4tLRFIpeQEHB2ilGH2nVHmvP51S0V6W5
8FYVAOHuvGGYH+ds22HeAg5T5AQyfJUFY1mt6o6d2azzoaI/i8Zs8bShHLJHF6Di4LxfH6Tvkhsn
MY5qgmF2PNIFAL0vJAmXMumOpKxjZPaqXcxz3uYZ1J6Qid8QZV8Z17lJs+jmaW4OFH7uNjd7wtOW
RmmnIOZJdGlhyV9BZFXZGlWDVzoPVXmkXThkD5AeATUDX7cBvrZn28XgcBaTGpYctbhOTX0xjPT+
aY4OCo7DZo5yweaR1K5+GkAzD0kNJiet60+pcy5T4bVVuHmazGFO/iazj8JEVZc3eQ1mIKZooRU/
y7Jq/TSJg7qRsA+Grgfepu2P1ao6553DujjoR5JetiiTkRfjyp7mWY6uUW2XHPZD65HLNH2OkQOS
CoDULuyK9ndqOCzcGr49DUJD1K8LPqw1Nqusa55j5Ftk5lC4VcY0rU1z6dgiwHV2K5MWwbBZeTxJ
5DP4gQd8UDfPy85HMOdW6lwV8CY7qGIXsCRmVavpJinRkVx1yCggaENaBOt+jABua1lW9Qhik8V0
4wJ+hQ3lERKHsgNAEmBYAdAwDpX5rshGp2yKbF6iCHzXlRtYQS1C/gA1mv+08R1gZQaeQWkO3wMn
1P5MLExFU0gNdCZtPBHhs9FFRwqhA566Q2Iv/9gmJTVV4KmRYFfwDOM6T8vPIy2P5NODZODbCAH4
RQHovr8JgjVQkk8NFBDhpD2WmTNc1h6sD4+QgZdEBxxWAa6HQSutCMwKZ5lumfPo2ngSVZgFXVr6
E8pfcdG9iikOPZzpi6zCyg+74lxO4yUSnfbH0NyEiVTe2PdB2KfXkc3eJCK/o2p8WZB+yXr5vi1h
qC7rsfGiNGkXNKk8XUyrRLkPnMLGomejl/KJ+DRhqdfg9jUzZvCyggZ8GFMPIJGxN+TDOw3TxraP
L2RXd56TZeuuym+jqFiNxPUmzhK/g/LKc9PcrNEwXFUx/dxVrfIyncRemsSxZ6r8MpTRK1UND451
r4pp2MD3Xa0TVL0H/7poSurHnfCTBC7VASjaTyoHX7GRmeVg5W2em9MyhkFUOejVOKmXgsfdAsM8
x3aNp6B3AkmJ03D+D16nC0PL17hzL6dSncHvWNlYwiuVfOPWaJFw7uNaWq+UdqFS13OL5J0VJPHc
Tl4mXXNTAlCI83ADe8fes7pfUVlAPR8GY+RSTww29mQfnmHqLMu8kl4ams/KDde4yE9TgO9reErm
R3no8cZyAJW+bbCNvGQAoJOxUI2ZKVlL4qxV3VOvjfWtpP2Gx3nqy4J8SsXwIcxUtFAo9gcnPKvN
uBzaeOFO/KXjuhvBYVIg+jV29XmBk/N06l41LFML2mS3WsMIzSaBHcpl46QbJ9MgjoEmXmPzRdaT
90nMz8L4rS27yptQ5SVZtIao8UahGupUqPitm8LbMHkxGHJH8z7xuqHx48FZl1UawEh3PYXTWhv6
Euus8IfEeCPlF01tToeCVr7qYSGW5pVXRPIO98mNoGbVivKl5fSWDsl1kcSrjAOempJ08nDtMi9M
29bLMuci5/GVJtEtZJZVWZqbgkkYqtsNPFdofepGwjMkCdCE3sKm7HrSqt50ZtR+RgGAMIZtkFlS
LojFjd/a6FxEYtFO+mLkIvcAhbUokqr1y7xfk7K7a6LptGYE+22XfA4tWoqCX0ZNdmcBqAHD1nfh
WF1TPgxeT/RDPgxn3QAoJJKytwzHn/sQO16OAZ/ihOalQui6H3SQlsOi4u86HWZeApsdQPhMnZ+D
KfhTXV+3qD0r6uIVTiH+mkLDVDpejFN12bbqrcbqFiCNfq+qBZjxKWAcx5uiqG51OF1PqFwN8EGm
xlcch0HW1Wc5IleVYdZDJr9BhYVStjlvUPuuSuLbvg/f6xBfamWSYBydzCuw2YTteEZmEGtBPYif
S53r81Qk03IY4otmat8OEEhdDX5orb0d0eANQr9SWq+n3AbJOHi8mF4BrHKlRnLBMmedypF58Bjo
1tHD+7Ilfj72C1k0r1VVbFTOb1mTWZ/37EJEep2X7JJatNYZe90MGLBk3ad4hN1bD3SLJlrrXgRD
055yXRde4tp0OSHnQjMwz9zpFolJ3pWOPndN+Clv2HIclPSc+D4ZTlXhDH7GNMDSzJKT8UEII/2u
HiZPi/g0DM15kU93A3WDBo33k+1XCLcXCS5udNp3YKTwfgDQW+d1zC5k035Qvf6gXXZf1dnLCtBb
sNjtiCfCCXmoyJapqDZOBy80enypUDEsovA9qQBPyLp6Ebf1muXtlQS1nCFsXoqpWQE463zizgZ+
zxlvw01UTmeZaY3XQy3TFaYDoGW4bJt2MymzUADdGKqBe0zY9zme3jZ9nnm2kF6RJx5mALvoa3gs
0FXKc+u+9sKYFV6kzIWgA/Iym32GvyE8a7suEpt7Yzk8uI5adbK/tFH1KozNSgLSyp97VFyk0qv0
WHlyjDZFmE6r3unfaWrvpR2M13XRPSZsGcXxJoWdrYaHWA6mFyYUygfA420lnLOJ1u9JjGFVHr7O
K3gSmA2nlJfUo7QLYKC7irHesLiPfae66MfoHDC6nk1hCZo3+LUg5kOB8QhhviXnXZkArDzJANSE
l60u/WjQGxLXa3iKBc8NIFLBEgHeYqpV0W6UbT0dQlqzRtR+Pjg3814mEvzcxLUGBJld8RK5Pqv6
jZwAP8tV0PRV59W2eZNhe9lknetDb/ARUssNxMLbPuyilUnlZow6eBFoF13viIuyyvy673yS2KXq
AfiOZOpPEO+8IR7uAVTiehVuNgLg/Z4CWJznTtlbLG28EHi4hS9QOoVxBPETRHofdrngk7Y9FTFZ
6Uyfj7J9rXu7HpyIeAB++kxcJ2DN9LZoySoxaJ2F7Tpvmo/VpC5E5pwnaWi9irbvprTrPNTVl5Gd
zkoTvxV5cp3bul5x2EfCCE5cmTFad3WY+diJX3JY8vowNsuWkOTg4abTrRsDe4pa8o07DsuoaRdz
223juPOnIj1jOAQnxzhAYbNs6yn2sKqXcapOY5YuSWEuNUomyG/YYxRW0jzjC5ioXk/5FJRVnwSx
zj7VHB4jWtStuG42fW/8akyZ10f2bUdCvSQVfSW6sfPSjINrZJdTP/pg8q9Crd/Cyv48hdWCnd/9
kdKe0lZk/iiyS8nKy74cTnPdvekrdS2T+ipKq8hzJjl6wh3fMDV8GnL0muQQO8h4GQ31p6gpzk0t
7tKqA4CpvYGR1CcUm2uobUtYfqG7LoMdM/SL13lswVzkIo9pv5jy6orW5T2POV2wUXpT1N+PoXrv
QnxKMgSP6uJyQcs+u4xoipaOxq5XwGptk4z9ZVbAY2jWqUWfwkLSVaFP8y7z3KoN/WKwV4CGBBws
/IzNk2Uxv8SZGIs8WKwHNG5aD+CcsAFuKPaSugoXYydGnxnOZljK+zrGbdA0Gmb7FQBiQlZAFOkC
NzWxr2P4h1E7nh2jO1pWVzF1z1t8RZRYDg1eG1dfxFYEU9Hm69RxoGRj1Qc6uu+mzH7mQ7XoRL+I
o2xjWg7WUROv7cnrjoplT2y4jHB4k/Kw8ViTLJuu4V4zAypDszYp9YcMqiuK2+s6rz7Hg6zgvXa5
cOV4lwG8oMKQGYrhc1OymxHeW/idC++VTc+CVJkZXPaQJqlzAVEimHr0LrfFEhBUhac5edPwFgqN
voQgE59XNqRB2LVLt+i8IqyIF1Nzra1emLFv10PPvKGvRx+K8AwqBu6siqlYudaFL/Z289xrbXHL
aDQuSznJVVc1KwMhlkTuxu2dyFeZvW6H7I3F5FwMMvacyp5Fcgx9XvPUkzqMlqok525RWa9WaOOK
OOgmfZrb6hxV4T2sTfzIdd7AiPrNBBhhiL219Vj6MBZQvQywdQ/dpPExzZSXwmKLWuezmVKo5+pP
Y8fe5hYZf97d5PB18gs3MX6E3CWqPzqtKSCGmzqojGMD2PTAQ5n0AbpXAU4VryzhK2T+L3df1lwp
jm77i3QCBAh4uQ/Anvf2PL8QaTsNAgFCCBD8+rvIqu5KDycd3fftRnRUhzOrLBDSN661vulxblUZ
0bE694bpZzvlZz0bftZBh3i28G40BUbVqWGsB6fhUUfzs4awM05T5yAkQ5TGs13q87UFh5rN00kY
BLJgnfMdCJmncQbmi41Bf0S1JmkGHiQgIu0qGRxTzu6dbN5MZrgdhfWGtqiJ/MppIiDt6ij35a09
s2Qegf5udagRztB7K8tlXAzklgVmrS3yWphim/VdFQP/gtDIQiHVcn5ASLCIMrtFKY0/ucNiVNps
jLAzUV/Vx9ku1uNc3VAD60TzfEUU8hGXTHtZOmAMmQCaAZk+eWUzx7NbPTYpv3an8drubPh/tU8d
1+zyCg5QBT6J/cJfp55bntJufLZDtWejdbJmoFAaxtZp09+MebHP/FZH3QwcfJD1O5IGSeoUG9uY
UxGqYM36MQGw9dKweW/rMqkkuy8tsgPS5SGDByHTtKt9Z91x9eyN2R0oDAcxe1srt6soCIi7TWd6
ZgDYifPGe1QNXQHefGNV7qXXOEPUDMKNGS7tpIKDQ1DHSiEssbL97BFloJ/BKI/STWmk8/IVBMsV
TfsbLQAbTkmQeGm6MzTcBc281bLYDHL6YWfOkw9+TSwL56FB3Ne0M3YH+HUxPzZtDnDRdNNXTCQ9
afQ6hatpwYLf2o19blf2JZGw3E7nrwypHpno1n4VrOfhxzi92GHu4Cq7dygniFjhLyL0eBB1jt4b
0fqHquzb2rKPeTM9zT6wrCW/nCZxpucamW3FIkuPoJgWsEi+IAlx04MPKJUtSULBPUh8F5Z2Kkow
dDp7o/ENAY4OYq2cfe+lexrmGgcEmX1gmiLiOKVq6LfKdm6zUv6spIVDjRw3cpHL2lRcNkzGTaoe
3Ho8VIQ8IJe+Y7w7MIJ0WU5mv7DUfTPeugMibquUzY4XbhyE9c/CrS/ZDGjFNGic6EmusUdJaop9
RxdPN7AeztyOpewR6Q8vFgl2auC3Ku8esnC4w0c8A+mDJIAURCUlh8GZ94FkSd60ZWRPw1HXPHba
UG08nu8RtZ7mrBs2MuAJTo23+Ca4As1iu++30lSXhSh3k6vWNc37WOeewpVSp0CJGHhetPFNsSoz
/GSNDmoT+sHNYQYaW7PID19me7rUHJjzet52goto0NKLbGu4R3Husmq7ZyHYa4s7ZZxwA+4mop7U
i5TfXgzhdMZy3NW5axN0zHasq944n14NQYJRWr2IPRgRPaZ7Y7eP4GbezaKOpKtuAOTYlrB1MRn8
K6efE6eiuzFLo7KRZpVV9sZF5Gpl2Z5w72rZStGPe/i1s9kPXjV3yWocDBIUSyGQdC6AlkijDDCx
iFjTRSZTsLdCF8fMX9vEvm4GJE96tFBSAFzQzz2QWeZtYBVxa01b9MsOrpXtep/JJATdbBQoDozK
PyPAl0R6gicoZZk/jgM/TLjJTKdJVeUykkP5PDD3Rztk8dhYa52LFVh/d/40vZl0SCPizE+DoU8D
a587/2IqSx0NbnqpUxegqZpHE9xKpBW2vAvEQ1awO8auW+2+Wj5FLDyzA6LDa8/hU6SKcju29Mpr
NI8aYd8jtL5QtI4pGeKOOOvR6i47Hezb1EPtgZ2Krt8XWXvZKfvgeflN3uiT7Vs3hpUP1dStLGNv
CiaR4VJrLUp22Y/kMQz1ZZ8bFlWVvCWWU+5Uy0hcCITrIitBqe3zAV9mLLepVV5q2raJSXXitS2N
0maGZkU6x2VmHVWangxcbURTF3lvXkezU70WXG7Nsg3oyd/MHSJUJJ3PtM8SofLjVFv3pC/WKp8S
ggJ7ItyfRRk8uwXbGIPFSfsDT/FzruRGVN613+gjaEdnCpfDynXSu9a2r/URVZoAZ2tG+K7CxHb6
U3helZGGb+T2PgdzUin3KOv0oFu1N2K6GHTOIz6xqyIju7n1tvjAGz/nRzVWt53hpxJduUhRvp+p
H8PenFvsbRF9iIZAoKyTFY8Iueu1peUeGmVF1KI5j+yNr0kRAMuYNX2i51xF6dKvN+DwEhRgROWg
ZALjiJrUmUXcKvbUAL6lKEDP4DgO6F1YFgxO3s9uMtUOy6OZomJzRkAvNA9ck7rapR4nMoGqwYQE
oe7tUkal8ELtR7wqCXKmiY/WJR2LXuK7au0gsEFI6eosRrgHMxC0gKvIoSabjBC1y4QYDqpjab1l
2XQHdJMbgR48rTqPzBEqWtbGK82Kocydz82m6nySwLicZxa5SstRhOfMjBLhz9CN69afOvvUaykn
FCGyHs4b/BZUsKVyUIdrGnHfh0sdMNXttqlov7etAhTkRRDIz7oLpZpLyZkfofZZodDWvQ2uNYkE
7DF7q+fi+Kt6l6aS79NQrLsJbI8IpBP7rXV4uze8Z7fj3G0Ggg4ACoyBIyKIvmPVpk9NZFl5SCNa
8DtuRhPD9v5MxUjOu9GedvagnXEt0TEIiDUc8o5aVpJWQ4c2hSPzMqrlvJOG/ZgFrK49UB2bjrrm
vmVBlh3qgOSoH/aN4Lf4r/gYBxxhdjX18MFhC87rDJ6aVrPjRY6q+9gLFt/Xr3prbI/zGNo7U7j2
ikr2Ay1JUp0bp1f0qtbGf9adkx9StyDRPHRyjLw5eK4y1AyQsdrNNqTa2rvhWJ6nbcjOYciVWYMA
Wl9MqVOWG1amb302iSkZZIb6IU7xpZ2P5jGAVZIzkQAn5qzccYUVqNW9lajiJLY9Vjs9lFDrQKnr
6NsNNFVo61lrI22c5PoBUB8S91P705FBvxpkFUJ3gPAdRE+ll+RWzqJZZ6Rfmc6BQ2aEsLgAFeGG
e753bvnV1ZxW2zmYNjiuR9TRrpp+PKL7ixgH5h06C8i0jCKwz8HBdYzH47B2LgpWuMBPd3TXWBLV
hjTwhhvQOgUw/p2UsEGO/2xRcT6P/jkp0yfGCpn0vRf7Ndz/4O6Ulz3XU+4nPRK9reBW81oxRydU
8/ppZoa/NG6fNnGlTHPj8fHGtlByqlSpr/0R+VIVFPYaoVb4OOTzUESpN93DbZYH4YemiBQ37rby
8ayr3ivVTWh5+k4Cba6jAjW+rePd+0vBK5ybO6DxJIrXvkRiUQWs3cyopKzS0jJblocj0mFUe//z
hs/vzYsPiK+mQM7BUb1ejaROdD+eYDGe/4slME4IHWAbRNePYNFS+V4tp0ysPFqsu4pvKm2+afR9
AQYAjvCfJZYWzW8tmIy5iEtsJVZ9/eoEz0N3AXgxrP4qrb/pXX7V7IHyHGAAEDn/TOMuEbYDj4pw
HAnmrivpoTbA9tcsSArW3whZ3PmUrv68gV+9HSA3EM1ZWA+oIrx/u6obwOg2YFSEnZfY1kXo9bFA
zDikoNO5mz8v9kWnMQQOBURXYPs+05KtXo7FYA9i5YZnTnDJnVd7PIHD8OdVvuoz/rbKxz56Vk6V
jQKeWNWh3DSl2rdCfbNrX77IwgimIIp8Juz6ncl62zg42WO2b0Nkq4AuRXVnX3FXfvM6XzUbwRL9
91ofvxCfBmiqzTjiYO5Kz97MvhX3fvbNK323zAdcTT4DJ5f5rlh1Jk2IY1+Ac4CgIbz4Lz7Ob2/z
oaEZKrQS+9oWqCw68WDLg9M038ALv/444CsEyzw8MJ3fH2neINcKODZM2T8hOGUcK24sxBL/Ra8Z
eJB/L/Ohbe6I3p4dlONWSpnDAhDK03Arm+90W758G99GEACey2fSds482boZ8LktyoFQbiNGbUQL
tSHyzeX88gAAFwKyCqWfqdt2hkPGPWxbRi5YsTIDwlr+XxAJQgjq/XuRD59fIgKrZo5T5lXFuh0u
mb9Dbdkq2Ddn4PPLAP0L7Ce4K1CH+UT18DP0G90B64QoWdOQ7JyBoy8xfQOd+GBq0P4HAAQkH2cZ
PgGU6fIYv/mGtkaPEtJf5Yo2zanpnHPpkb+37G9J1Yu/cGd/qYG+4GhiZGD+94DGf//4f26aCv/7
NQ7wnz98/yN+w9+/chFBfffD6qMs6/8ivPrXcMj/5S//Q1VW+Jl/T3/8pMr6z5Svn78e7XdJVvyH
f0myLsKrUJYAt8mDlBto8rgZf0uyYuIHZg7gb/CJcVIZPss/kqzUXWbXQbMZLo0u0L1/JFlB+gEL
HjcW8ygWFOS/XvXdR4Ag7d8//y7JCsYvvu17kCAAIJjiBHFWnDP4s/ffvkBo5g7aDxKTo9/2RsLe
OdNivEB5rou9rLtzRHMU3N+7cz1MIDD+ahMGYz1HlpjMps/QLJysuR8B1vBoH6vOeswVBKbAhRpj
0XD94pBKRg4zuIr1rB5ry6AlZxkPzflQT6EE2iCs27NcImRNOC3RFhzDtj2WKHu6aJ9BU8K6rLLZ
Q/sxn/NEgDXoDcmAqlcKMHTXFo+NY0rv0FWO3niDlyK9q8e9aZCsiZ4j06FbACA6NMMgUjKZUq3K
ZlI7P6UnUdHLXMyvE5Rg+oZpu45HHxUmXwTsOqfB7Jz0SDoeA66FOmbkymlhcFKGCNR3clvGLGj9
VV5MPupUTnicmXRRIkCBDTFP1wBZYzeJgtqdt1IFEAGrCRK9kS76Sp7nWZZeNnxANtoY9MWbQuhH
5U0o22uTT2+5T8gVJAe9pEU15KoEFWWjK/TXIzW5w+08i+C6oXX9MrEAejx6aEMUQ3wUSLveuWx7
Nzxadr4L7GaKdKoE+tnI7VCIUUDvlh5K7Ik784rckcwIH+0X26DbC0qzM7P0h9MofpVx1a1DM5Q7
NAHz8iLMWgebYFsRWE3n9lgC1VKk+kILxQ8AkZtIL5kHSGoPKIg6dG2zvjvMU1N0W0+JZk1nWtgX
zlA46jSEXOcoGjVo7OVDMf4VV///Y3T+pfX+SyDZBWd+kef+3y3OH8S63/2G39WgYTyWCScLjQiR
+t+mx4UaNMwIvLGDTxDC6f/L8rD/+SsUgO8EYO8XI+Rflsf5HxdzTzG+yIeLcKGV859Ynk8BARwa
pBuWsHNxcNYHFzoiALDCaRHYhYAbDaCilfo7rW+V/Z0Mymf02bIUXSYMQhIMcsIflpryoGfdL9rf
3J2o0UVUDeGVIx7sosSS9XnrqCPucf9CULxenmOaetyIKkal4GCb/KXw5VPedH+dzr/m4X5lfD/R
6D482Ae/KwmdxsJa9iBwtkVpDsRUV8jVgyxx5cl3mjtDCQR7vtOBhTN6b/OXdYFdhD7mL6nw5e9/
8/cmkD4tFThM8+CcK+PvwtC/rXSYiPKtLPP7347oF6/55Zf+bbUPmecwAQ9eFlhNz3TjWfMNOt2b
IGvX1JGX/+lS4DGFloNxMS6AWuHyKL+9WFYIFM0WNUvfbS9Qy9+VTn2pcntNRPNNBmAvjvGd48RY
PdyFRZgGwlGgBr5fazlH4xRAI6hE7awBtqgwYl8ydZBtfe5mOlJLyyjQBzOi352K/UzCb0DjnzJt
PALwmxiiApYJULwfDrZVd/7YehBMCxv9ZLlB0vXWupjbh86f12M+n5ekif68w5/JSMua2GQQdTxI
qAUfXrsi3ahg6uvVGBJk+P5VTd17asa7ZZtB9n8Ykah045PKrTfoCn4jyfKZefpreRca8mALY7r2
h8MkKmsujIT2GDp46wol7WXpwZMXHoRSSJ2uCh4+TGhv9vizP7/651sDxWR8aQq1TNcBG+r9B/dR
RuOtB+GUvp4ee5gpsdT/FtuxnC4r7F//vB5ivE8HzFm4mQySRL77UVwhSM3cmIKBSt5Ews9/NLpf
ydLehoOJG1QwwarcVJX/TZ7++bbiLX9b9cMGA6ThBuOiEhSw+iXg7BiO9NxotE1J/k1289ULomjj
o/EJu4zazfsN7cpu6KceSGrOgOgY1zwNk2G212KWZ3lrb3q/v1K9+w0R8asXxK3FuFlUbxBif7AR
eZByWRb4jOHo7BHMrLPZHAoHiP5x+GYvv7qfy4AjCJVZFAnAh6WQijYtGkYg4CxF/SlDr5YnQwNU
a5OvQWaKx7r4Zk+/XhJUfXcRYsVMyPd7WmaMmmxRlHLKbBOW3QNGOBxdgGuhA7bNSbrxKvadIMGn
iwHqAID9IK2gjmBZwQd3knLHzwO7DxM1ORD4dVbG27sAszA0uGw5rv58LT59vw+rfTiggFD0ddYA
YtSx5gDM4dqCaimbhpWG6tyfl/q0mctSKJnaDjSmFrW295s5hU5hm7QKkyqaA+8eeo6bKpx3qbDi
fJsBNvvn5b7cx18DKqAHhmPz4dtlmVatEHWYZIVzY/s8qVz6zJrH2uM77s7flGk/1xaWkcyYkQ7H
gTzzoyWlRQjM0NBgtRndgh5oQezf9y/12U9iE2HBwDAAedCHNXu/iWzBvvoT1klpuHVoHgflammi
an1WTu55W3YbTuY1kX00AxvF2XcM9E9m5sMDfDierNNl0RNsK3TxV6F7Z+r03IEAxAKMDus3bWVn
xu02f/6Wnx3Vh1U/HNNGAUeYcaxao9Eiaif2yu4mr20Ai8zhDHjtuAEwo/tOmuGrM+RDlcFGOm+B
3P/hyGoiczUTNHZDUVzRPD06E915AlLuPAPGA7fyz+/51SmCUAFGgAX4yKDFvP+6FPAigykGuI12
ve3CIG7wPYlm2/+3ZT64CmChs84zMDHSH7ejM8YAZcZI/7/5as6XrxM4cLnIcVCT+XBWBEHj1/U7
+CHOdyaT29ICELPxgJdxTwQdsJBAogqd7eXCBJ0bo9oZq1DvipwYVBeqrQuULVzBdiZOvFil0rXX
QV+8cZldkPJkufM502YfCHk9a56orrmZYcAynAzph2vK61jU9cHJmgNSsW8c0penEk2gZSAfhE5/
ZZu/B8hF0VZ5F0i8X0a2Dj/SzN2UYb46UgLwLB22lVl/b2q+sqOITwEuRt4ItvKHr4dS9liVDQ7l
3E5PhIFKg50L/XaDUT0RMMTHAnDvPx+YL+8BglQMOwJr3aUf7kE9hGMweDgwmQpjAYJQFAgHslDs
jBo/AfXp7s/rfeWVoPQCbjLqqJjp8cF2T0Ee8snCPagAYHWBWvAEUADhY16F3xTsv9pMsDch1o30
3QPg+v2N6ysB6rpCN62FklGqnI3HwHZTYrOcvGKy1uDafZNWfbfkYmF/S6taCwL+nCC/qEyQMGnv
nco9CyDUBgDRyUuaMPjGN325m/+8I/vw9Qy1Bz8weMexzC8GTjcTDDQpJ8AZv3O6v07CuzwOhhqC
mMul8F2HfRINhzi+XzcogHapvOlKc8H1uClb+/DroNr2ed3zM6DEARwBec1SfANuyKHMszjoUL8s
7/Na7gphrxdTMaA0WI/WNyHrVx7s90f88Mm7qmIeaQI8YiF3PbArAeBqNG3Xs3uaRH8GjMhq+RR/
PtJff/V/NubDVwes0RnwGQKgj4qzDLVfFzYpN2CgIKs0gwCE11r/ecmvXhTZNOrkDJk1/vH+oAE+
wMt2DrEkTGA+Wocp7PaL2eViOrazdwa02nlgtd9cKYq7g9/88RRgQgQ6IcuIZxS+3q8827lxUfoI
k4KMLKLgPvT8h1vSpJiOHa8fPTOc+5Jc1wzslHAA080nwdtEs1hX7IYNw64KocxY4P9zI6OOuJcc
Yn/Ctl5H7wKIgc3sahn7lj5jBZhTYx8C7+RA4J+bF2BpwBPrAS9GYH8J0aVzTjCBYmruLbeZ17DV
JzmnK9q7keAhQJxW/SxkegUxuRMgZX0kewbKm/ckdffU9vqy1CDHAciLJ9ItsCkItMaY6Wxl98XV
7PR3LM3XGaUZ4NC5nUCK4A0RUuySPgPAffzREnoh3XGOtGyAs7LUzu2fii62gIaKXA8wFmEDKlV7
/mvaZRe1Bf5mqNOY1cElS4sVYfXVQEJAgYTqI3Ltpu5Ficwr8oj7ZPXmtiEAhAc1ANDGlzvwEa8a
4r2JLgTovB9vsiFI+inb6Jbf5MR6VSl/cDx7PRjXgFUCuNxQ62QElCoOZTEmXtO90PImEP3FPC5U
0PBh+SN3ZNjpJsjiIRRHiCA4MwGmZHK24AqrGDUGEwcoRAPi8yYXNkRrg4CXT+on9fgr9GW3RQZj
AADVnVcZaGKWryCpdFHuSTyn155DK2WIJvAqbHYM6HzGvaMtpp1fOxksg7mq9PA8+ZMdiU2dVuAX
pOVTCohfVBfqze7k2yy9J6soti0hYTy4IfgQwn82BZ6u7C9qU79OTWZFGa1OjS2cKFU5tOpTBw0S
ZTfg1pQRpHFfc/CEgA/atzkgQ3atimTOX9yy2GRURoU5zCG9AP7mnlfiVjhhFhsPkSewz1XmAeOY
AdmLqhokKv0HqdVriEM/F8qLrFmM0BoctoKJTeF3NwAePao5fxs8feC18wxO7ilV6XMD5J5rUFwF
ii8YpydPOWgmPBeZvAFSKGr7+olIdW3inoxh/OvMmv7Q1E0ODun4Q9vQNGyc8k5U3Zr05q1a8pGO
ZhjjFEa0BBunGucX9I+h/Nyj8aK9uKlmCNFJsHOhNXniZbqTkE6NVHoSAuFvro4sLNeu9vbLA7cT
plr5fn5nq/AJJDl4FHI2oFwXdcZc+fXCQZs1uDviyXbOCMfXriQ4m+kYzhHz1W7ygpuA8iwZAgtc
KAl72OBCVb29rcV4XhnvcihAyxjq7DWonHsnRfdIDmCpMS+mfnkfVOPJq9RNn5ZvE7EvIOr0aDfV
3pPy3G7iwQcnmLrA/ocPrdXfdj3LY0BET+1PiFu9Iel9UkO6c+tyXU/6xN0ULaFgHRbeLk3BB0i1
u0WWd5jBVIAgwu7Xcg2YPRpHH/2sgxes5mq6B/z/qr9ORfsztIunXpq75VdpVg9R3nW3Pil3GV4e
Uqkb4dGNn+GLdl5OEhcj9yKhxA4kyzEuW+96GHH1xzGhMr/vvWz96zA11MPxmsqHedwIR2Le3GQ0
MJ7eW+2/9pY4Q02piL1KXC0Xu0b3KaLGvqh78iJGMSxqMhVgX/phfAtG5kcibV8KB/TidsZRgK7E
Pu+8s7Au6HrI6bq1QHpJO2knY08TJCNTTG1ILop8vg6c9lgVQY1fF4IvM8qXDPPO2hwQbd0USc+t
ny0dTmlwBg+Lf1Nt6dyAMhE2z1TyKFfD42jkjUflgwfUbNzZ9tvClZs8UAuWQ1UuJ8TSRw+BASwT
IJKedTWL8qrlfg1+wrR74012GHxAATFnroXZypOsA8a+/skdejc6oUDPz4CZM5Ub6bJT1rHXtHrw
0AQABVEnpe/c8478/HWSKKIuvwBNbZQ5EiEF3G2AiKR3IkP2TOlH3xMuSMJuHbcCbMmiVIcRTxK5
cetNjySYwHCrgjNJ0l2dOXnSgq2M0RQCGsOgBqSwdZEMd+1Yv7QjOJtebxIIUnUR5n+Aggoj4aRu
l5CFb4re0mY0zU93nLYOS+/RhI36Tg6JZc8/bJesgacNwLGCD/H0o5CIimvwgELvOrezIPa7c7cD
M7Kg7gNtujzmeQNHQWgXgc4B8a6kb+la0GLjVtjXuQLfi/h8hTEN0eR398Cmx27p70kKQVKT1Vlk
eaTHKEqCGwgOtXXRlb6I2hG1Uo3xhxFoumNU52aKvAtUGGkFFPLYnXy/2GqVDZHo2yahHDNUhnq+
pgJ//OtKgC6oBuvJUQFKW8XZbOStCEPUX7P94PkPqOY8s17ghkw36UDR5gUyNkhqDcQvhHfdeSMp
bAz8qorG3AVfAjfeHqo2gle6B7HtGnK9bWTZ7a10QGAti/RlkNbKbdRDMWcnRxWXqQS7QlnHBqTA
iOLtz9qwBym2DdvY5piH2WZtnwQYxhGVXYYhEpV93aXBaxVKgMSNQaWRORtaTuqQiydTM4y58rpY
zq6A5yfIpRWccaO9W+P1N0RxuSrFuBJjemoFqGiKVNvRYhpDQOczTcwcu5ljbfq6BsfVzdch5ysy
EZIMmNURg8geRGOYz2uLwzlCqCBYT6AzRHr0adJ2d6q3aTx2DdupAnwOeDBte+mh1exkpxMFepj+
mCYGdnzurwINjNBsO5ugInGV+1tjaxUpVnv7tJ1PlfIRGwbWbmzAW5ZUg+qec3DrqDiOEO1B5Nrv
XWInTW77uwasKVUPC0/ujBfgypZTUyUgAzsIx1p7y/AlGuFgHGKtEijz4ZTrGb+xFIle7kZBzWvF
NU3SMtARs1We1PTYdqS/lKRM7ELW64CXIJ2A4d1hmymTeBQ+n1eILXwf3gG7+wZep0hUMYFEzNWr
pnTrTDi7HVBAsaWxj7zjINuCIlhjFuC6LZsXqMuVYGYBGu2C5QJRi3POgUhvKaohUyD3ExGJzIi9
MplTQ2qZgb0o5y5SAs0hdBhXJWtm0IemB2vih9lrwdurfaAz5mCKu244gDzWRjkIlHhC34PELy4i
2DJ8LaEwFbeZBJnWK8G5mrN104F1NIAkA5g8QE/sgGEnztoFzzS2GyATcgeOuW5GC1hpJdcz0BCq
Mtf9OCAOCqtbC04ftLQG0ZbP4rbqOoT36ABgABruFWYd2ZRB5w5ReDWqo5Tjj9AqDaQcBqhYKQbN
LwwaXQVPzZROibYEPetQRdnVVnPWQD9uBYqNTFzjFLBFukDt1ic8TQQoSysOhAruR9avHDZvW6uA
ZIjtPbK0B3af9Icuz9epORoqs8cgXwazKBfamHkRg0oFFwgw+mTVeSQ896niRRNjmCWkGaE+4noP
uvEEMuS+QCgvq1gUfb5tMD2WhgCMV726VqW3UUXQ7PuVf68Y7TFe5EXT6lJpyHeQEoG6CzKwnUkg
Meio49p17RiQ/zUGherEDmFdK6Dmfz0VSXsrmVoGf9M/sMz1YklBeEEReUrwpmPm3btpWS/hh95U
rnpYy0rg3DkhX4/+jclSL0ERLIinTmax62cwrDw9B1B0XGHC8cKmdXYNFxdF3uQblokA+hzUTdqV
P9d40GVF3rtbQto2nmr/DnogR4RF2dZPxRzlpp+SDHYmyrLwevQRU5WIA0SIqVxVFl5AY+KxT4M9
CFNpHOKpItwBGnVZdsvBzoclGZPRasuVW+YPgKdByQQN+FXR+3vMRUR2gKaqZpYfA7j2iuDcTRqW
NXEL4OrKMOkBeARGupzmmPCW7wPuRA1A3BEyQBVbE2ilxGnOWMZv866xk34Qa63MLuysJ9ctHtKW
XIqAYMRcae50P98BEo8z2Q7OunZPPNB8j5StUUZCZ9d+XYAxEWuhdjFlC/GvbeeoR2oFuBQyRelA
ioJkqQuVDBAwRL7RXeaBMQcsEAFjqAzjyvfvdGlY7EkNURqFy48dPrbgATrTdFQ565OuFm9Zp8/c
FI4LIjoIaYYR/HyNu58rO6rKcQf8JV6Pg8beKnXoyonvIaR/21U2CAHWNZunTe7naYwWIAhWTk5i
0howDfxiVYG5OErZgc8FhG4jQxozEpy5lbqqFWq7Lk2R/9V605Kf0GBrthPnL1VhkDG6QAsGFBvC
Bj3FYQPh5n5c4oagLKISTNY1JmkA5w9K0JrNs0oCa6gSK4R+TxnafFWYBQFFWLniPvR60H52k07j
a7Hi1cH1gC5hVAC+nthLHIoyHMi+hMBiBCIKYcI28wDK9QzlBNLKLcIWGgWT70etxFjgsMu22L//
y9l5LbetZGv4iVCFHG5JgpkSFR1uUPa2jZwznv58DZ8zlmiOWPvMrmGZoKRmo9Hdq9f6A7TjSD9p
asO6MzmfUNKhTF3DyMQXpV7JFmTF1ESnXk4yfRknjuEGZSK5FMFfusx5MfgegZO3a2eU3MauS9eM
NBmCVv0K4hUqvuEEy7I3Yfs5CFiGnemmXQCYChOFXh82VACKZebb6projNw9FBJDMtEC+VE1kocG
UKwtp5J0QJI1IwZKGA5mXrLWc/8ReN43L/MQ9emCeDtkCsdH66s0mTWJgOhHqPjropVpWM/gR8ns
ldoUr2vV+CE5ZYQAvz0suwQjMkRPvIUFLGDUiS+7sqmXgVlC2+39b6R6zEWmwrnPk+pUyLB57bz7
YjuBBJvXeUadJN8awXSK8cjaeY65TEwr2oc4kveTph4TvV3Wcutsg9b81mfaJvHrpTK1mtvr7Q+G
u3QzhGKWfh8lS2uKUFFop9ElKaItbb9ztuRrfyUSekR+NgnO930dVd4hT/MDpl/R0anpbqkTGQ3R
ktUmS4piqZaTvWjknNkV5Ue7qFAiGFGiUBRxzAdkl6SB8NYBmTeUX1nPgixX4Os18nLoMnkVDBvZ
qvK7EQzbqMc/vVoq1mHIeSCD8pkT5HGHYxtlo1LCdywA6DhpO0yOXyMVk+HwEbE7yMCSbbBt+jxY
DYPrRU9x3e+dbW3IxzCwfhpEPJynVDRMon2WKqeJ40KiA4xzvG6DLtb3ulb3uT8qKwXA4pIl8SRp
Ifr+1ZCuNajqrtQhJKRnzlZ3ULyeZCEQYXfI+hTfLKP6OXWMp9c1SD0F0ve8W4P3/ElyZe8HaEY1
cOnVHqX7wC6+NonOItON6BcYhbpQk7h02bVXA9ziRZ6mn4NGFuGZ2W2QvgFGOagvUwl8M+iRmg3h
5k4acot6/F3xNLQ8wvbYIBy9GIYfTR987mxw0NKI6AvaJ8g31K8SB5HRkhdR6p9an3grl1EY6b2o
xL9L0pdtgY1DHGULTZt6V/HIdliD+Zpmn1PVixZ1RmIkr8ZdgXDrxpBk5LOK6dx6iBFZ0nPuCNUy
r3BNaYRS6CSPTdwe2rjsVyy4Z/Cde3hce88cPRfiODpKKqcIRUr6zdiqn1IvPttFGC0j9MtZYBl1
uZb2nmGhXJmY/HTMnmRJT1UT2huFHA4k+XWTVfd1LN95eruwSLMtW7WDpKpY/Upp+uXkl6+OV6zY
x1zLFIYOhdets5LDlyV98gfFZA22Vn3T3+lBt1PicTWFDcNTjHBPS0iegRhI52cLgRahrShFZFWr
SWaUev4TeO2EHQMBUZNq4Tau1wjuNcvEihZthx6DVLEsNYG2LMafusWxrh5snYjdvjNAvVGmE3xc
x/4RBPq6M/xftYV6cVtQUsPTeCv+PwiIFr/0ML/kaH9pTabsMeIwfl/SJOLCrsI9V1xSAyM/BxNH
m//8TpgWwXFq0ufYq/aQhLxzgZIVvLtSWeDiE+578iiOPgRH1j7/90tc58ExFC/ztT9v53/N1zgA
wjHT4XP+19/988MtGJZ9oYUr2CDxqa3vC2b3aX5pUZ45qUB12aQjFc2yYSw3EgIW0+LPD5meBmO1
g1f3+yd/f+4Vfnqq9FPZGVPMmQWxZ1SIKGTNf23+7Uy0EzUVQFf0nN/8xbnZ+UeA1mTYlBzRUlPi
Q6RC3kydrNj8aR3kgb4ue+ZH6gTlActRQjezs7/UUvVTzrzogTyPfYcBy8RpiOvVKGGqbGrZKasS
/0mu9EePbfNLK/MUNtQOdiNSSZ+GCCayuG4WNST6xAg3ZVZTcuRcus1bBFM6zTzq0OsOvpGpxOCF
qd5FykPT9Ue79gt8WAKEIvMuuJtf/EiFUah07UaOWB8HRPCWfRhBKe/i4WvGGTGQ0/yfXG0/Yzoo
1gZY5iEs8TMCYd5Za0wDcjaqHWnroydcIkIAk3qTOwXAnDZc5kbZbStwGAsG/jyUjvwQ5Kn8EHaa
vZNMQXs1+/GYmNEx1jz5lIqXDLTeKcU9cukbsu/+/mAcdG5449aaKox3bPxVgq7aFDg6yuQMJszK
arSvfNTVpDo7t6FmPuK/HWyHFmm2yI/Wct+UO6PmTOEEPgok1VjsMgVhgTBTp7VuQ0nWBsVZw7j3
V2ondadSi5aOgrrclCs9sgwcvjyqrUbnScqudKR8q2BlMC5iXxoXzkiaEUXBl1Z/KjUbW6IR6mXt
HyDYese6SsqziggB1VvvML+ocXwyBlXftGOQHjqW6UNpI2GoVVbipqV/rrVMarAEJb+U0xvTTHrE
wfIYHzNUtaqclaI2jO4lkdn811OP2I0RRsrSSiz/IJtTgW5AVS/Sunnow0nfdLLRHRPLOKBQmB/y
0PoeFkg/ZBRFNiLo3tWR9hTWjUVSK7VWiiE7KwlPm2OLBqxbJLa8mN/+ftEmkHPi06kI2aHKGoKT
mjinweqcU6FvKksuT7+vTJCUxKGeDwMUgUoADStNRwUAAYZiR6BlP1VF2whaLnpNqWI9OZE5Edi0
8cqzc+tpSEkJ6SkwffHh/AtJMwB2RUFlvqQh2bYew4gap/hrPdsEK0b0+8Pff5ENsEyj6TS/G6pa
c3W5UX//xQg84Kkb7ef5Qx6RX5R8lIM5Bj/IUGsH6vHWo5fr46FGaW9+N9qp/SiV7MtSYtdAcPkJ
Q06Su8Rvj/OH86VUmkhU6BAS5rdR5vgPfsrxrGzZznAiLd0q9SZ3/rSUWutRHz9rWItvO1Ok9cUq
K71/yZSqRTPRIglkS8hAgydJEWJLQ0SYauQWnLYdzhBvIzT/SPRGA9h+vT/PlwOHKoQU+M5mvjZ/
apROslWoc6CMLAiE88ViOCY96n3zm/klt/FLbiKMLExIwThEadgaO03x4OBx5KbEse4g3s7XFMUY
3dayxlU+mklAWlwLOZojV1TO76MKRb9UKo3l/OPzixWl8aavnWb5+3f0tFQ3gZoSfBSfpNTIT1Kd
5Cev6P73X/O1KtPzrR0rLxfX55+F57m2qbS8Wt031EmaH0UvEbraWrNHlfKpL6f8XFZWBBldYQMW
b+drVp6zKZr5C5RbZZ/V6CfOl0ik+ls1ongwv/3zC0PUoLmUeof51+frZVj7m8FHH4mSb4hNvfjr
fhGsrcoGHS5aSGwSJ6jqIaza9PJ+fpFTQ96P4uXP2/lfRebjH/BfP3YoKAapOqznH67mH57/zPwb
88X5hVn0beqa7JCW0knGqeQYOrHqkQ8bolUXeQYhSK2c5xcA/vWubuClm6i51a5ZEso2yXlSckQM
y1Lf+/Iw7nX09yiJUTO1hnbZq4N2HygkiPLYU75UFXkxSo7qIQp8apRxREJRA3bjS2b7ojkwXoyh
SVgUSmszDKjDUi6T471OxKbHM+WFl8FXBPnl/94q9dAdhJabEdUIl8TR/75UHbd1Mb8fEjM4WIVS
7sIh/0rBICPCSfPnFGL9kzHCX+KN5Y1c0bFEakOjPfafy2EatlOda49yMWr3nlW5Y2erj/OL3Vbc
AC0bXGoZA8Vgkq9Srlv3Ydk9tw57TSMhzhYZafiUNI6bgly4n9+1XZ1u+h4DcLjz4ZMtXrREXlUt
u8L8E54Seet+FLJj4kNj/BxRYj4akINOMsmaDWZhX8tpyE5RZ62LJp6Q2kHDK0la144L++CT4liM
pmW6RRm9yAYHdmt0zEPSqYrrEVYvvJS0MAV0a1V5M/ZEsc/JYK0tvyu39WhsCTDXeHgTCnLK2JtS
luwQr6wWsqd3bpg46L9KlXGaMt88DYMf7mNFvQ99vT/IBApTSM2hSQ3tnzHWVp2aOctSL6JTHQlZ
Xtsct4oSkqrqybulVd+ioEYFs3U4bUwqOpMD1d6NYdTPE+vZmo25AqUwhmdEJqKzNo3qKnXqeiGD
CV4QeIdflLQXdZTAP0w1Wgx1ex4w+Fwo6TAe80kfH4bU3AaaZb2gc2CeBzk51oO+xPtoMZBR2fNb
yt7g2ceHQ0fNrFUhn4n7HZRqy2LFWS6vl4NDLpUJ7buBBd2+mdwgDqXlkEx3Hoci/GNKYz+/gMz9
FKVasaIEMR6RtEWi1Jbu8AaNj1UTS+dY66Qz8nAkKzXAAsQFlltHhr0MjdxeVk2/yoqqOgIlQYfN
pFyXWvuc2/KrNe1XI862qDH0pKhVe21ljbWPOQ0hMzhVHJZTzhJIg556ipyLhrr2Jg6C3qUw9D1t
ZO/ejKSfXdqWO2UytEMbIhWWUenTGo3Unpjw5Qjb2jIxOYxyX9n8nv+2Zu2wWM4XESXopRJPJWp8
FH8Mq8uXGXpR6zBJG/DlXFMj2VlIqmEtCVb2UWLspyj/FjRmTcGu76t7Eqyhm+Q4PrTgCu7nl/mD
oRy6Fem1oVSRjI3i+jB2TnQInbXdIDDbhNrO8v3gMHmhdDS1WjqqQ2JsjMr+iVtbu2kTZYOA0UmS
FJIRRn9XZPibaMgGlp0XHqxQfu2RVjymYR6/NMoB/EX2nIs3fRjvdD23zo0uxy8oHH/DxtI8JbXF
FLKoSUypFB3mDyeMyZbBOGjb+TcbBSWXUQU3NP9VaHDFpjE5oc2fUotGN1CzeIJEM3EVovoVc5Se
/3I7yvoduI7f3yGRegxWleUkEmQwKZ/VznGeJ+mHPDrN03wl8rqHIbH9+/kjqsLTgi04O1DYRmwn
p9AyTEocrfA/9mFdlt06zZSfpObRL1WVZtrN/9TEp42QAnSEpqrtF78yvy43pZ1+iXLqIqQ1txF1
edffSAhzrcupZDH2GGrHqaX1kJJ8aerPgKnuOhnvRS3FMlIGD1x2euwWPdxMHv8dKFXUuXUOe5PC
JcVLXPR7LKpbCGSrY0Nhwaj2NRHfcmAhXyGvd2rS8VxukrBpNzppwdUYTBhexiGAyvGhVpiKwMDu
aiT2KBOVhQvB+UUtu+991nQufIdl5AXI7FnJQ+kPASKgIBJD2InAKrqt3SONm6sxGc2CrGRV9HeG
lz9giAd8JwfIidarl8QtsCVy6W2Uc5bPZFeRsx8xKJLlkL0kKAiukG+cFiFo2gNmTE251sZWhjLp
MJfmq6GqUIaxWU1IhxXb+dqbj8dMzLr5aleqxybNlZ2P3dHd/CLHbXcojM6lJwmQkf98oKoUXCA6
/CCKWGYaZSfdo14akWWg4s4BVie4KKyQlU2DC6dyZlYGRBhF5qZE2sCTOAcqaG2vwrQ/1BVxNpBf
oR1igXKJvJe+8pFRq+NNm9oBv1J/HZOIsmgJuqbJppPeW9Mp1CrKyZjvxO2QnIpumH6/UPFCv44U
WgSYv3bnD35f+/MzNdqOJKCHl/nS/DdTU5LB2aDCTXbt2yg3L3OyIwszil5r/GndQCn3qYVQp1Zm
HOJ8tSbv+F0eMTprCJq1skWSfR1BglzysH/hSPMa1iAf8JP7bNShsvKk7KHvwEhZDeU+GW1RJ9S6
FeWPZpFGQJeM8dHG3X6Q4474Bkk/J/FQNA8dZZEN/p1mjd84hwtYMMmZASnZJcfDzPVqe9N5k70K
6bIBqmmI6s+GV/0s4y1sDX3T+B1ArwiHuTGnyNap5sZW+1Ml19+VJkm3rcWoyQT36ajftR44r1oO
+hWglxAQV5lZ6IrlW7WDko0cUbSSfni2xNRSclL6efkzmIqvQIO3BLSP1NOURc6KsG5OjahxFYO1
LxU0wzBZkQTeiDxkm5F0JHmY+lq1CQVD0EOTOkPli4K5m2gPPGLGvsEJo5eLctVG5JjStpX2rSn5
7pimHsrMcLJTpV2XQVmdlMQz9qm+i8mhu/TCe8oL1iS1Y5rFTnvX6mPjliNWQsCh1NP8Api63heo
ytfUaE+e5HfUVw0hDK0oR2x9v4C3qDd2m3ZHYbx4xAQOxaVhRCzNdyCJa+NeiZDPH1Dt38gIjcLZ
Z+ok2BTJVfoPciQlRQfkq5B6MrdmE2TguNkB0yzrqkU8lOO+czKsVllUjXxontDjN+px0TZbJenH
+9JT7U2Efi2Lkorusl9oWFLr4aPSk42u46741OfxUs7lT1kcjt+aqefLS1Zy36OFdRfIFKZMokdQ
h+U5NGPnubS7HplMBP2ARCQwLA5SVvePYWjupZxMZE4KmrpSiMsBKniLcPqnUn2WLKn7kuYay1mo
vUgRtgj15FmfSEcUecXcDVSc0Yb+ZCrGP5bfn+24pbjcOhufgraK+heZs3MPnscilM4qksC9N31G
mvA+G32ZbUZ+sfzsNZG+grbYJFL9SxtG1jWjf5Am+ZknalzFMI9qo1k1ur/MyOtaWkm6UUPL1mmf
/RwV6+yLgnkB5V85BRpg/4NS8jIdybgz1x8aEzDUaD6AdG7oV0tRasIjQkcIwJWaL2nkJQtF/xk4
41cktphhKV+uJTBwuvxTmFVuIgX3HVK9q4/xqVdQ5Ug2qAbhlSZbWBa/R4niyVBVMYHpDISekuci
itwa0P+MY9fq3f+nNcQeoFZheCVftNZPel0FDcyZRos3ahRzWmfyBxa8R7QopVsaSle4D3TuT3MX
EPZcDXKiADo3melDLWzLAOGqqvT4ca8U8bUvoLa04+ioNVloJpgXuOJgmKq6i7BzoG72ZNZAJWHq
HVu1OiAJcO87yLVCCxhi/akSfJJK5bgnnSoj//bxF7kCNjYUMoE2jE4EdiwBQn+Dah+12rPsKkSr
mqYax/iSAvoeW29DtWUnwMaANdkDlx+3egXajqwHBGUI+TI0nYveE2E5koECIKc86TjQWpFMj06T
u3ls/HsA99umZuT7mw4qwRgYpSYYXj0+GSX1O6laB/AhuvHk9dM+C/8t+RBqLLJssBOQkkFL5II9
U0RkA/MY0oUgHykc0bvGOeglUqxtvpQte93nN7p4bUK+bfECMB7BNKKGQ9TcWBuQDzNmX/ABxSyh
lx8P3TX2DNUKW8HunH0ZgZb3TwypbyuoMGJaWeZWi2w8G6g/54gDjwjvUWAV1JIJnMDYpDfurCIo
Mu8nDRMTRDxKf7MJ30XTShohnxLlkZuNayV8MaQBxcnYHYZ4nw33bJcHL5ddexhWjdQ9RNItJ/C/
bzTt21BK8TyCc3LJyIDXYEJ71CM3Usw9hZxV1o67IcD+oSyRMZ9uLH1/08xVsRChSsMqa+rq5a12
Bi/Ay8aIXID3jxXJ+i6lgK17bB75Oq53IVg4QGJByFAb/5o7hLUqaQwV60bo5trFwtCMdo+SdCfN
j7FWBbu6szd1X961lbIKlf4G2eXKrVVI7loW4yvIpmLo30xTqTNqI8snKsyRums9aSse4Nq00Eqw
1iJPdOMpFpS8i0cJGIhBYzAynb+GMo4Ns+HuS6sM5pVXy6vBVs42kQ1L/tRiGhDAXquMRw6jy7J9
/bh18Zz+3TjURB0wsv3XuMqZVsVNr0krLepR7v/uFclGNJpx2svV4cG7Zdf1966G/CfmzcKq12TH
Fp+/ubtVTQa8IQ5l4Pzd5Dt7sTSQE76xNlzt15tmLp4ZfJ2oFjSIvWJti4prdvQH8w7vFKxzxh8s
e4Jl+vGd/HsjQdTF+l/3WQddvfcd65qoVAbhDGyjYa/bKMTRObvQH3We2I+bujYb2SNtlh7yN7Zp
X/CxFNvj0KLlvpsV2XPbfSvz9lmQve1yPOnpY5FF3yNuL0pE4KCt/8fa9671S44pAig6YZ7vCj6r
p26K7Gtb/uq7k+9EDyImauxuD3JrFU8gZeP/h9sgihfw9ymfolNwaflHYsQvJFIbPK7BRp8MV6eo
ZujFGgOVe4a2MLsbfLtrQ8tWqsNBFUo7lyuCUmLgEvYp7AIrPwlSbTEEd5NhuYaZ3WjqyuJD3+AK
M7DoptgXMWZkhhlLReG7hv5dqNAgULoqKtv1bJul3r/xIF2bJW9buwgxh7CoSYPxHClpgWcLqUKp
non0WTws5X5aOsm3G4/u38QuU4XvhVv3TECf9c/ezH+1UKssNDua9PtHsDBbIKYbAFKLfDxUo8CF
5qc40cCC9duPm756a9+0fNFZa2gAHYP8dmWtPpNbXTVEQyKsNUo86SC4fNzctYXubUcvFrpeL8Hc
io6OLKcqbEBptA9wVW70SsSnlws41RVgGqapAz+5WAq0Qp0Qguu9lRWvB817EuxM0u8HJUD9BfFa
ub0rreHGUzrzrv9q1WBXAqpuG0Qi7xe7dJyGxncYri6UD116r1p4TU3nxIiPY+8drSxdp91EBa3c
VQDJVRTV0yhD0r3ZsDmsfPtRbuv1v7/hOgcIoQ5BsCCUu97uLD1y/NLoZ94K/OMm6quNmZGTdjYf
t3JtyqDlYVOVQO4GGZH3rWgZfqqySSt+tUT4ZiXUCwTTtxnlxVKF2P9xc9eWHl04gQL9dYh/xOdv
pkvopybZ99pDy6NeC5qp2DJNAhOgIjeamo86l4NKEM3dAwjjYK31vi2v6ww4pi2lfAj2ajK+wtnY
kpfbQsEEGrU2zGErBhopos+DdOgT/xwb0E4k5dmIgsfQCe/0RDl2RQCn8NboXpu9gmNtGrIiE/Be
LIxw8gHLWuAhQ1L0gjtejCb6Sgs/qNd5cIPge/Wuv2ns4k4AjFTHjFrFzHtN809Zhqkcg5wAFvl4
fBXxp/666SjSiOElj3EpuqMHo99EWuTNp15z6O5EtDlCr27j7Ps43Olmt+oRP4ijfJUmjaviMiTO
M/ARPn38Va52mkwKNSE2Hw7h74e/QXzYRCSdToc2MKdplzj9gjvcmfGNCOLa0ohg5n9auhhLK5/M
xJlUnCngr4uWZDW+z/Tq/HGHrk7VN81cjKKZxA3Wzoo3B9b02C1qZdeMJFpLrCOlYOUY4evHTV6/
hyaTx2AWcCx9fw/bIWq1nHz+yk71fxAgWGdmfk6R9M/Zwz9u6tqEwPydFXg+k12eiqYhKWS5SVHh
p+4N8n4tx5CImBSRY+0b65b8tXJt0HgwiLnmRf9S/qrQAUJj7SytapVUd4ZYitX98IrqJFnja2aI
Y7C5GlmdPPjhU5cfRNxL6Q/VISRtVh93/moE/PbbXGxAZUS2CBc8LFti405sNeK01KXmcoAyPavJ
MF3LMkMltEAvf7xxaLs2zoZJlIbanEwwfDFXNM83qtiWeIJz8Kdm8iBSDUPwyZab7cc9Na7ed7IM
iI4RDyJl8f6RcvCCCJUM9Wyg2V/E5loMA8Kdwa4H+qqZIT5g6bwzCJ0QKxgP/qQsctzCQs96HLVm
DfB6N+DxvCh9c+cp4AG7bit0W8Qvapy8Yvg3IiuEkfZGyiC5lU+WWT5nNWZorDyJGT9oLEyV7J9l
JQHMbJzFmRTm43mq7bsQSQ07tNy0WeUKtWsRvVHvBVuorUocAEQsKTQCpL51hUyM0SibccwQgfXW
pKhunN6vTXqRlPm/23WxtpSVrZeTyu3SzBevMXA9xz4Qy9MgX5Uch8SadmOArizgiA6igIfcjvWX
RE0ZZ4nk25O3GgYYi2SFhWxLcFOK4fr8s01iAc59OoeA98/B5GtalgoVdQSUNmGbwuZVN16SAv7G
lIlTV4wmA/d340G04dQghqklGBRDlZTqjQl4dQK8+Tbi8zdxiZHqWHFIBIA4wiBZ+V08GGjV4Dpx
Y5m7Op62Y9qIYwrp5Yt4K/GnIqp02YM3kkFBh3LHIu7I9xm+R1FxLE3rxnheXVf/T0zRUQwRcL/p
Way1pPlreiYSwpNmbOddw6kRAFBdpvjHT8+18B15qN/SjUTxF91TSwd+ssLTU4/pokfEQ2waIi8s
hs7pthoVfD+5sXpdXz0d/ocoHbHlZWK4gr8Y6PhQrRJZgUYbgUl9Qvdna9jFjpQypWaOf+SLRRgX
men64z5fv8N/Wr9Yu1PFxmxMYfsX6fYxpY7HUyNWBbMAmUv483FzulghL0MsnPkoKXAqMJDVfj+i
AFokQi9iaOyWNjiJnsXMmWocHBatV7t92pxRm9iIJXGQ4m2FW7Nvy88g6le5M25FxC1EkexIdjUb
2i3fFsnpvThpsdicFatd5WBYcgpOQmVKZD7Ev4coX/fGZyVOXMAPLIahF+3E5jg61sZm4RYiDqVo
NPb3t7t9pa5jckBDuAXaIBPn8tGSB9kJPLvzVkoJqRRxPiGgIxaLnlIV0J2d6ERvjF+F2pOQxhIy
YRgI3XjYNOXa7VfIHpNU5RupFxPKkop0SmRuv9iq7TG9FyJJlbSXEUohkYQ9Wbkc7OkhTKGJac8T
fmuSkm3E7RXfVsTEbUeYwdG5Fw9MLG/KpnALIG9Z/b2Ewi8j4iXuvLiZJKFzTQda0KxxYb3Rl2uz
FTgIq4JIRKNL9v5JSvUAuyHH8FYTa72Se3td1rZaXT+NlOjEQitmrQ8w+eMn+NqEwSN01nVDIvhy
JK2UECvPVQzXOZgJ9R+H7VScgTxApp59y7PjSl0F6T3KgSL9zVZzuea2IX5vMZopbm/i86bufRQJ
O5zvPOSJZwdRBNPELp/B/vy4p/+laY5DHA40FQW793dYGjqrTyhEuqFf74ToWm2NGyNqtw7DX/Hv
JrP37TTAnh3//bJEr/80fRloCaVbZpNIhg3fkDbZT7lzD1sREtTxdoJaPCoXixI1ZIMpAa7h78M2
hkxxI0FMgJhOqMziVxLA4o72MN1O2IpN5O+2CE/4/rqlOxehgzngaaJKBpkv0/8atbAKUv8X6BLo
knuhMgmgZpGBO/G15sYR7MqTSy//tHwxYWrd722PVl2R7a9zofv8JNvTKseqUjW9G0n/a/saAqGi
ksEJ9u8kgSNnqldDn3QpuOzQ3NjqsbPDWPhcm9Oqr7AFNA0Yl2Az6ml9e+Jc7e2b5i8OnBAtQljX
EHzEPM3hO4mcPMjYx541y+6mzceT5UpoRG8pAohEODW5i4W1rvV6gtPhu16JX1cF9H6cXE4LS8rc
S7HR2ID+P27yygJIkw5hGDsLuIuL8TSbMfX6hBvsaCyAxk+RKgh4akRqWlI+q6jH3D5UX7ut6MUr
LHz0ktj1/ZrgjJ2cesYUuqKinEvjStU+pRpEV0hyeiLfCBeuLkGO6vAcibP1X7nNwmi6aKAnc3EF
rvnKGOzXavAfjOCTYjpbXPrWsfUlaNUbFaRr44kMPGJnDns2cnvv+znprYXl84iqCnLPZty6uWwA
+ElOfXhv9vWulJUbwfW1RYhdmcaIjEDQXAxnYydykjda6OJttOn84MWMEYIZg2WOHtG/f3IQ9MMo
BfMcIar7vnNeJ9ddN8mhm+bWS2uG96I5sYch07GzFNSOtHJr4r7xcbNXe8i9tPFUotXLSlmGm7jp
+XroAjpEMiN4MNRhZ6QjBHDv3+/S6EyylFOVx9/g8qBuqhE4oJYeyjXSGxL6F+QqvXgNo8shUGjP
sUrU8HH3rqUPDSCnzERHYGZs8Uy9Oa3UMNND0mk8M4YCvk2gmYE0Ix1lP+Eag5985bUumjwkh1D+
ArelfouayVyg22+6etHfCJDmJOHFVgMoQtd1tO5EhffiGbZhU6ROgnNmZeMIM5mtsgwT6Ph+gZlt
OLRryeyV5RAlydoAz+r7RbtuR3TW4NQ99pV0jAcgPujObAx7QFJAL6ptrr0m/UOmYUQqg4daIy10
Y+Y5V3ZIaidUDtgJHQoaF8ewMsMWA8lpZFiGEWNTs4uXrdd3Cx2616rKF5pe+Wc/HWHumf4+jGVz
Gfiw35M6gauNdXItyfk6l9VTlDtrR7JOvmr2LMZR4ZaR+ZxP6MRhIYdsVlB2qyKrl5AVzH3N7guk
HV5nWHyfjACD1xagYKR72QqSfuvitCmp4a8cb21jKPe6H1TrLq09wPryozYm/xCwPLROjISE6axk
ORXHCf2LBxnG1VU4+RC4d07aUhApKxR7wONmCEDvmiAP14Y/vuS216Kc2USw5xwQQWjpoLQwLQ3v
KdAHHmZHiZYwql7xEd9IGiSVoDgUGsDFTI4+odHdLHtcxT3OlCjdyeU2DbUtItfSNtGtl0zrrFWi
jM46c2Tw2OgPBMZnNamhNfdSvgG/vUepwCisxtVD7r+DMMFg8YBKSX30nbq7seIZzIeL55PpSc7O
IM2NRvLFQHuJBdMhwOKDmgqSRONTRvVKF4a6H0/MK2u5BWIG5BWPlfJXWn8cbRNOao7JRp186VF2
yiFiKcnEub50yRx/k73iRvRzZanjfKVRj8MPQTH0i645OJn7OeDeGYAwhQNqQsWdr2eucau0ebVz
eJNhuSZ80C63Da2kppxP3ETiu03XhQhn9i9Vj+cr7sET4lX9TbOHK4GH2BE5xeoagcBlwRE9KNgD
zAiC8Yo0hcoO1W37JDqrQQcRuNv58q/Aj58/HsVrsQB7IwOI04QD1EqEJm+WV2zKE3DLYhhj504G
TK5n9xI2S3pdb7AAR97NT9pjp1jrjxu+NpZv271Y1r0uUQe48ymzpT90qAdEkN4WbWYc1ar++nFb
1/YQivEgKUweH/4Tc+ZNJ3FoaVTLI+YQntPWoN/Bdt0j+4GwJaoGdfEjlJU7VfkVT/3OLut1jE2P
6sffRv/WV7nSbeAsMhAzWF9/HzwzWLyxreCWIJAlehsdxb1uU+NZz5Snj3t95YFyZFiraLuQGVLn
dOubTqde0aQo63CHpfCchjtDQamwPaEgcFfG9mlqse2VgxsR+5X+vWtUfP6mUTOD46uUNGrq9UOL
CBBS5UcjbNdFY97Y0q7MUVY5Ziehj0Fa+qIpxidse7vHekdOUHbqHycr3HqQC6EubrDHuB8l/VYw
ciXTI/LgOFiRyOS0fLECFX7pe2zQ8ex/03wxRu8Vo4F7/KX3Tk/ArmgokvavAmQC6vbLvx9QMUlN
IJHkNC8joTiMx8gzsQVOfxlRdA768HHKP7EFbCDkrvUBWr6d3thNro0nZyFqDRwWbEB878ezr8ek
SRVUsZCO2RVSccjBHhnhsEI84UZJ+tos5dxlqRZRlTjFX5yCRsnLFH/I4WX5wc9K1dfIOm3KMj8p
hrUwOkyytOoTBIltZ5Uct82nGhEnJer2LWD8j2/11W5zXJAtAnoMEy9WJ90eO/jIdLsPpTsvs1De
hwfQIhyDiMnHTV17jEWKWmNBYKO5fKR6yt4GPu8oRCDu0o3N3p7Mg45ILgL9RETEHKH16eMmr2UR
HI4L5GUszNr+SrfFlarkk4NhspzIPzOzQJyOahYHReKkblPX8mvKUIu+To5GMlm+8VRd7bNFZddG
VZ6U1MWmUymjHZsdNsDC8mfspmUX/w95Z7IcN9Kl2Vdpqz3SMDtg1r1BzBFkcBYlbWDUhHme8T79
JP1ifcD8UyKhqIjOrFqUVS/SLC2V5JU7HA73e797vuTHZFNhJy09RdWtUv+DB0oy6mfE2QNlbeso
lCb/VO5/Xq09hA1YQhBXmFbdn5/dU2sHtT13a50dgqvg+1fG0Ec5iVrWTmraa3I1T6qXbI3+eqzL
Czvg9PLNjnqYQv2M9NtRTx8sffByXFRpshWkQuTa2rp8UF4H9J/gaYjx3C9b1evga5lV2Y/61U/1
13//n+/+r8337PiSfK/m/9P0t/n5M/+lPFm5y79ZAL95sjphU/pZnLw1ViSrwmXq9Qd/erLycqMu
nw4fWHlNks5/GSNaf9CRQnIC+x20P68Z97+cEfU/0F8JRJl04qC3+OXIqv1BywNX4Vf/Ezyl/p4j
66vZ+/t1RCuqTd6d7AFnsrmmQwuhaMQpXRRQM2hal+TKOGjtoOCgqhsZeGL7ujBzEO7Fsffalu56
7waygFMkLnSMVDwW8ljyxS8eksG97QEQyyNM1CYA+Ud9BiiNDPK9rKFkpoWkPFHDB7oBnHKtDq15
VxVGY9Ie3PTDXVJAzc1VyMVWjPNwO7UJ4n5iHs3Mrh89WaLPTwYMIzdhtW88mKqkBCACh7oU6MvY
U/Lj4Eo1OMAKEjZodEB41mQd673ayEIHbrCU7Yx92CVXpld9CNuxWjRxdztCSzqCpNDyeFm1blJ/
hBfMjbesvcVAd9tLXJnNvYkPNyC+jDb43tomCT17Et2V4chOUkXuesyKj4OpLQ2Ny/7Yk2m3Gofa
ub/otAZoRi9x0OxFxXW4hLtAqt+N/HVTw8lIh+xLkJlf0h7iah3BJUJmStoajOVtEOre2i2CnC4/
I4YXYb5YaD1XiZnb67xSaa3vwacgiSgEIDro51DzUbyKHEF4PYh4UYbxfWKY3T42+/xbrvGf0py+
TvB/ugyVYrrkGEH5VHXqIYGCDNftwPcVrCe3WpfO0p0sxyaoNCh8pFsmckeN/sF9HJoBvmiAgtOR
EvoWIb+UB9XP9R1lfkw7IpSvgAU/FUb/FfrCImtr6Xuk94a19BrLvQtMqd0icM4ejF4U3MRjPXnA
/uOxMwX3D6Ww/jyi/idsZ/919yCytOf2oOuX+P/87983oNef+rkBsVlgfMo3SaGr5s32o5CuxPQb
sSfS4am0/Nf2Y/xBtg97GfjHJKXRRf3agPQ/ppw8mc4ph/y6N/0tS2jCv/+QcfHkDERFDOk55YXZ
1zkW0uA3dk/LhFSq5dJNgiH6LFzjWRoA7MtqWSYfOxNeck5DfKho3vckLGp7AZz3kcVPC/mgX/VF
2dA+Ekd7T9BPFxZyC8VBa8jiD+4iid3gwRto0MxiuD+qNCQbz+6Rt1Z2ctVL3T4Cu34r1bYKKA84
iOTn+bYaBdQurdJuXXJV5IH64VMwxkMFuVDp94GUUd0tk0hhv9FozU/gw5q6/zCt7wWMiGSpu36H
13LSg0x1U0ckuI4ZRlc7dieRgwI/HeT8Dk9byS3wRaMW4bXR1KAM1VC6hZxBQjHl95dVink1WNv6
A8YyBzWX7nKLPUIOWn8vxaG6SbUoc4AguMuh7mwg0hC+xmTwN0BUvC3lhWbjGnLqIB2iNFW514Eh
PXFC3LVSOd2ANUorYMHwm56ACyXe2OAUMpp7S4u+7iYDhmvASb0xhyo8qHD27Cg1FmkJ2CuUmn6L
0ITGcLcK3W6F21jZopcqxJruZ2bB1K6HuqCuW1vyS2bmtNAaVnxvpJH3mJtuucZcOusPaVCJbtcp
COpefbDNyRLbrruxbhc9dtmxpQA4UO8kTScPiZ827Wjlqpw8to3JbbsL1K3vevRdW83BVEBxv1pz
l5NLNy3gI5IwZQj1P1Nh/713lMn/+N/3fV5mZVZ/fzmxp0w/9689xfyDuwM6NP1Vu0Ql/eeuov/B
jsKWz6s8tdJNlYK/dpVp65g6WxAWUn1/d6ixDZmkpaBU++d283f2lOk3vd9TWIuYKGqGwRUHSQ+7
19tMRB8I4Unct+gblC3gnL6wn9U8gq6Irr2ttXTYAEcIBLSBGohXy8eTr9Yaf1MvhhtQ+VONIZS/
6WUG4V7UfrTITTlXcbQZ77OCpJljujap7tr2ymPfemr7aAL7pXc+gPf9oWrSHDxzb4/iJRI4yLS6
nBkbd6Sh82OqJsX3oHU7/a7O+6Khi0szkmWY5BUUcc9LywTGzsBWskTk6y2LXNJXYxVtR9prl34E
RtksISy0tY41eg8xHdMNuvlNW1/xGSBZ7a+CCRmtVE89Ak6IYd/bUbnvM8AQRa3dYaCpHERcSiu/
BSabSmLct2LAHGUY6iUZcPAL8WawYPMVlkmpQA0XXayvcrvfxn2gbL0amkXjwRHIWyg0i7GA8+tY
ZQzu2A97bW307kOiR990tUiWeD4dwqzb4ueZYY+g34yFvlSHvOYs1a9DrV9KwfjCWoqcJil2le6P
KA1HcZ1UnBiETM9F3n/NW7PaDuPQHoZ4BLsdRiG10lZI1lY30pKapXSfoIVaDy2ZaWdIPPK1urnk
CANwWakXakenLXf6PFm1obLOEqtz+Cg+SDZPu2yZy9gYjK95NqIVwjpjJydecBx4hNfuKNQFeJuc
L4mOnYTnxp9zjn2Ob/q73DJ2bZ0k2zjsG0xPsmibKHa3kixo2UDvOvKILT4MEMXtXWknw5dxDMVH
0Fve2tfVKy2E2ePLCgmA2Ifl4Y6qU3OPcAbIkCjVTWsdpwMompI+9URvEUCGre6HK8C+drUSVT3W
91Ya4Bxk1P0xMiVbhcSRD7Dgo1LaYmZoSA8A+oNt6HcQBNK0/CBK1f0SouWMnDCmM33pq543MYit
Y2i08bEXWghyBa6646pq6FXgK40S4w6KXHctqdtqhH7upZXTqk2grz1T/vN++996X0WXe25fPWbl
t+QlDlLv96319Ud/HtfolEVXQlFOpR4wVRl/3hdJw5HTxWhw8k2e6gR/ba3aH3RKklNhH2VHRkP7
68Cmccuk6m5zlIOBid/Zv/2NzfX3rRXdkqBNma5lftu85IzCuqg6vN6XQVlsbTxGLBf/nri5kBn7
PZHyPswsH9hbqQbemjBCbfCNhOyfq8PO8hTsHYR+QZfF3Mw+F1MwWhLJ7E4J81lKKrFiw+0BgWO1
0R5qT7mtpEvinRPTpmOfSLKaZCofuenP3+TGC3vIJS3nmj1p67QsXHtZvBHgWN4sqNs/7+3/I22S
2yxI6+p//dvpMCwQjRwfPJrZh8/s5EQyJrtizR0XQ18eyk7HCkfenQ9zQn2pMpxfcaYZfTOcAGiX
qFvihLsG8NuqWOi3EJr3uDTAmqdH4dZYng95cmRoARTEHHAs5snoxOhV0RSYNMZZvBI91C/u6tpf
F0QSTN737P91AjmfoMlGLMeV5P3ACmuoxxYiw7I0o53tmiu3Te+5Qm3Pj2a61MyyLhNjhXVA1Y/j
0qyWYDU13iYdoynN4Udg406D7zPWZk8uRiey6uE5V5gfzsc8scp1wybZiY+9wSTOVrlax5zZJeI0
abfGYuagi3H1T0KQRtJ0mt/tua9hbqR6wCcOZEUsvgxhhumgh77gfJDp7/nb3Nm/gszXXqw1QoHO
u8QOyImlu9GET+u/5NrHoPlxPtSUrp2HoljHvqBhtMoBdbYaosCO+4mJI7x7q/jRW2KhhfvJ7EUx
Dj2GypcUaCe2van8i0AKT25UYbNtwreMMeOYBMg4QTph3IhhO1SPmV5fmMNLcaY/f/P+2qEkhZ0F
fYe8+JpT/LXlV7ehqULluiR6PfXimpzEkVKQ7efz9T5UJo9ZHLQAeCpZXuCLt+DCysHLX59/VKdW
xdsw3Drejki1Br9MClaF7N6q4tnF3FsmY5akd01wYZM99SLRGEwil41IpzzyPlRou1xJpxc2llX4
fGGNT9UlR+/Ts/YzhphvEIoeBrw6NinW8nNfiWusCe7kLrhQHb8UZvZwxiY2xhSrh2UfYWVSS986
G2s4WXs5/3BOhaEYwq2MjJEg3/x+xqw8ry2vw+ga5iSltHHJVWZdJJe+EacezCTCJ2kpBOyA2eta
KgorbfrIeiLcZBMZqKhW50dyKcQsW2UP5CR9iQ+fCFxEUsMijy61FJycrOmYALbERIMyG0Wq1r3R
ABpeDsnRDZau+bWuP50fxamXRbwJMRuF1iQu3eRYZMeqdsBUZzFIEbZ3yc5rvYc8vlRzvBRu9vjb
IbeToCRcFOTXfaTdV3TedNVkntXvU5L+50d3YQLnpTGlCCOrAt5PwWEn453amU9pcHc+xqkNFH4F
328aCEiEzmbQrwNSHB4rOhmlfejBMpcETOHiRuXafGE8J6fvTazZ9IlcNessZjmLfk150VH151id
jDOwR7jUA6KcOpm8GZg223jytPQxe2BgWZPs8WX82vT1Ej7sIpGw39L8Xau3zwIrmdbWDmlFRtPs
029WWi3d0N10ZbpKe6zXkMHsq3h8Oj/rp2eCTIZi27iRzY+3fQZJWo3ZrmSc5EZL/hQp8sq0/V2W
wqoKxr9dY536EX+Fm500vD5HmapCT2NJXePavS6M5CXnu39+VCfXK8oZioRQkti33u+OPQcP1+Lc
hIlM/hDKD7qGT4ZxCSxzcsW+iTL7QPpdbU1ETR7scBOatTPyaFW6esvF+dGc3CHBQ5rkBlV0MrPV
KmdlVQJW56YjG1tKfuvc/FcV528d0ulJ/SvEfI2qNuLMarrljKJflpG0LnJsmnB1Oz+SU8+FdKVF
VdREszXnLyY2alG17DhogtdFFoZXMAy08FIH36kHw6GcSwciBUgJs1WW+YnvS1oPGbBRF577XSvv
i2aflA/nR3PqxX4bZhrtmyOfiwAwlFPChPJIb+LUjFmHT7mcbs3ecPrYvW/wbzof89T7anFMkqfj
M/Xi2Wai6VUX6BEIuyF67rw9ZfC16h8jr92o2O+dj3XyTkpnDCdnjZMz//J+gJFaBLhCcHUzpdyx
LPw6M/ND5WognfWF16Zr4B87rwHU3vTWzrb654xqgK35f5v/oE4dOj//HrNPA56lOEWMqrUcBjV1
qsnmsujolCmq7fkRn5zdN4Fmb5qdDbKcdgxYM34EbbccOtK4ByXFMBrPsfOxTr4Lv2LNv6kCR2g8
N4kVkyHHWuSg0obog035B2FepcXoYJGCzbZCWa+7Si65F3d4DQcJFoUYm3+Kg/DD+TinNinAkUiY
/4wz2wxJ/hZGWBMHUPY3T2tvuTNvzoc4OWNvQsxSMXqpdcmoT0/HGzjo5Letj2dfnl7oWTq5e1Da
pUmK5j6kvO9XfWKWNFkXwlpm9EPoFs2mxiHrvufN7vxwpsU0vwqD8v8ZZzacuO/8AKoyOTIZ4nyY
Lzvb3Lrq515F/IE1BynivhNP54O+CuDORZ3tjb5ZhaKkrXFZQwiTgcQMPb72efqi4fEAhnrdG96L
4tGKrAyPaZgcvag59qn0uRq867LSnaI3VkFowKsf24Ut0UjgX4LxnX7Qv2Zm+vM3G2vTgpyPfJuZ
0bDUNYNNjIOM2l+Ccp5asmS/aEuTZRISYra92XkVgXV3yYgKe49JBeLPS9nDUxvK2xCzncvQM1Q7
hURul0awXu72RvJM/hUJTO6E7iXq5qVos+0LtzOaNHPmDcfSl4LOMEfY3jIcpM9ahz5PudSYf+pN
mRp/kEEIEuJzsp6oKu7UFaMzo37ZD1vL2qZp7yhNduFVObUg6GcmAYveAnXXbBOzrIyznsvABrNf
dIl1Z7fyUgnGC2/+yQXxJszszUfqgf1TyoLw2mwlWu8qCC5dqE+ORNN1jVQordLzCzUMNCSGVsiZ
oU2vsRH9nifmDTrdC7vxqb1lwr8I3dKR6M81aCKVUTyZjATQ+AKjUtDT0pbKyHFy3OzbaJknaKjs
6Pv53eXkBKJ8QeKroLObZyvHRInNImJ0Aof7yKv2rh58/CchqMug7kXjMlXJ3+4NQdkMoRYwsrzR
r6pMduQqunDGOj2KnyFem7/ebD+AggqLK5G1JMG7yG20JL25Pj+Kk8tA/xVitqAxeUy9nh14OTRT
bbe/ouJ+tIu/L+onMzS1olHBmtpvZ5+YGhcKZSiZLFn0Oy/ytj3NW0hTNpn8WW7rBynPLhzVTs4d
hSyOi2QmucvNHo8uj21beORBKmlnJSpebe7qwty9vu7zb5j9Jsg0u28ekIuUsK80n2yUFO00PEGW
npsYjsKGRME7IPHiFxs/SvnA5QqucoF3larSD0W194MS3bqZVVIQ1jZJi4DHrcOPgSQfcku5aoT7
KItokRUpVFudbbpAm+TlV1WFcYInFpU/3HdKvLepZtsCgVAXPeN8i7+Z6wIsyhEyup1j2+TpTTQ4
TpYHR0tO9qk5oghvxCdZFNpStKmx7LV43+rpY6eNn4WZeU4E3ygbiqPbGIsqkBf1OGIz2340XRf7
CqyDR2Q4Tu2rIIMqaDZuVEBJrI116NG4jte14drPpVtpFJUjtJeArUa5w8zJwsVIxaDHkLBoMLxt
auJ2IMabSvg3vovptpwf67bZwq6qHRpSv2IfsQuHmuySqtyaPX1MWVVZWGHGd1mPZabUCX2SNN5n
eCthzPPUhMY+s/IWVlP3KdK4BwjaHJvq2VbaT1Kr1k7ba7dJimTLL/tHXU1WrhrfCUkZnCqMvvZu
wXVQ+loLbLwb6VOuG2usOVrHitQb6vHrVvLBj1QH2+vvMTh5dD1/EaBts2o0pZXX49kYfIIGbzoF
efEGx+TBr49N9mq9M6w6sks4qvBB9MJuPXrDHifvbS2iKy/C/FYVZelodXgdB9XXLk2lRTNmN7CO
+4Ufj8vAwkqrCa66BJPHZuQFsp8zU7vq9PEFt5xDTSES0ssh7LwPUy9Qkkiak+v2Vd+ayprc435o
xo3mR494WuEhot7qbXozuNmNbRQyHh3BWijZPfZ0d4UxkKFkARv2VkVnq9R0sBVjtNBdHHv6vncw
rXzAOOI+jhK8YSvriRZaTha0nub1UR2w2xpa4WhC2iHD2Kf46Dh40B0jtS7gNri241kBCQSkbslw
N+jZXaIbq8L1V56qrrVWxf7bOrYjqxjg+94ozdCJhY8eV+uuUq+9N7GJ9w0dr8V8iavbAk+HvVdG
udM0Y+0onr6KRXosIX7g3r1RIrzEeRNRTozpuorrz7mwrvEBUsnyC8y1PPwLfV6boB+/mVK8k8fi
KYzaRajjajr4mKR7AsGMSG7LOltgvEWHqlZ9nKR1i8lfD23AIcaXx8FaB5h75X3rC+1bpYRflBgC
JUx1X8P0uMjdfmG3ZbTu4sJyzCD+mFQALNJu1ap6BCyquCoHZL61izpw6I1yoUsD1sqB/tlv/R9D
Y3wffTh9UgkkVHJ1p9Ojg94kAOOCrnesYrKXDwGXdfxLmnP/H31xHcv+s5kMn4oRwnxYxemHUueF
85O2nhbdHUWPl7HMUTkmeZ6xbxhonQOYZ0qf2ghFBh2fOi9OH5Ma9z+Ej16JnAlTdGwzeTkxQsHS
+LMaNx0mRxaOzW1adI/0kz/1ZbZRO/GMtSPmp9GgrONSSB05yDJult2g3Sp1d4jyrnhspNC8k3pb
X5uvSvJmUJ68apKXm3mrLJto6nJDez5OKvQOOTp9U1cueVLKkouxrG+SMJoc2Nh2OgynPePRjIx4
GdXeM7qk4wB1S27G6xLNewd0f9RxcnTUSRDvTtJ4tqgea7dJmex2UcAuXhRONcmWzVcFs4fM5yGc
ZM2Z0bl3MfosLrOa7X63TGWRo4Me2/BTFLHTSVWrH7VJLG1MsmlvMn5pX7XUgcizvQd+PkBnnare
A8aLtCEFvSGTr0CO3bagVbyyfOkU1pndV4HTiDxft8qQUvPCofDox6rlrswgFP4qa4sOKohmJ8fU
zg0KCziblHC09RVyWbNx7FKrorVZqTQ+m0pefPLZ1j92UhCGH0sXv5auYOQm+lmuVjVEvGaof+CT
u4xc2131SvkY2snXFDxcH8E/iTv/Km21yAE1RHe8Pkl2h22m5+jJ8mPc9s9tGVxpOV3jaLxcJ0Nx
Sx92SO557bfDhxAT7Upo1D3tGGk9XxjbT46ZH6y0tg+dlhNhmnQ8s/KQYeUla83nKhDapgvMq6Yr
trXRXdd6c28J/0tsmlehXdwjoV13abUp5WSRBy4eUMMytOJjZdt7u0z3VEMctWsC1LF4bhouPqbs
lFhBeodOKIdMLl5SG1fG3sDkvjVWwqfsXOLz5wzFeG2TuRUJQlS9WscRO4lhgZcGCSikUd0XGk40
VnIdm+U+0bSnDONx3EsxeFeHH1ae3uKcu8/N4TEM1McywOW+qKp1aykH3IZqp4SSy6cTBB2/K2nt
mzwK7voUrzv8yfsBEJ4/rhq1WQ6Be51XbDVxsqk0fjBON6Hhf/PkcmGn8XWDDBgp23PDh7LolC2k
303lSo9q6T15WvgMLXtpu8l2MKJPeaBc23Spu5b+AfL5TRq4H2Em8j2RaZroiuaLlFTFgsrEZhIw
l0p/jZXyi9KVRzp6134YftACpGxuoC2jVochZjy7UbfWmIyF20hrTRpWbAxrQyc9ondXslShwmxs
dszmViTlZ10pb41EY1HLTtIWzwnCR8/vkC1YjuiLTap/aNRuQzVw4Q3GVRpSvQ7SddLxtddTiiXx
FRZiPwZ2R9m1gUQq36qiXg2VdBcP0sozzX0rVVd25GcL8pdY+gyrLBifC0WL0R3ytQwGmId1QCMX
Bl2hjUGBVW90+PDIC/GmLI0bHNu/w0YGS5FtE328Ema1Jvv97fwZUjtxVTZwAqI7hxSpZunTOfbN
EXJMbEgtUGWXjRrc1JjW5b3Gqa45pLp1De/1Uxu2z7TpAIjvHxsdABv0Augg66ly7EXqHqf1im2/
WKr8T60VfzQpZaxstbnPMa0fhf0RhfWtHdf1QrcDzhrNwS6SNQvha44RZcpnadGP7caO6lulr74q
We3jvKsdfSX1nfOjPXEofzfY2XnZtOhS1keKPD6q2sEytgXWvf8khDFZGnA1o0rxfj5bdj6trQiB
+ea2hMtna+WFECfuTIziZ4i5wqfTvVLmfeFyGca7OgWqYxaL0E8v5IBPT9YkTSHZQCFylmFv/bag
tYtTJErcVRFJmyi2L4zkxO2ckfwKMbv9dfiCFbJBCL3B7ovT9j2tFN/NttwiHPmoF/6zr1QHg3aK
8w/p9Az+iju7nOVmUuFYSdzRN64LPd9mvXwwk+L2fJhTw4NRBifIgIlNX9L7tUBNprRSbPSwsuGr
gFsZXeStvomryBGor+PkIY6+nA956qG9DWm+D5nnoRsUkxdUnkebQS2dQLrUu31q8t6GmGUL1bpR
QepNIfR6oRRrvcLc6lJKcvp7zm62WD6xvgQGZViszIKMumvo5iRSsU0Je4xy72LJK8vC8S7xDE4O
Z2r2B7kCJkOdPSRTG7FlQ0awTCX5GgPF+1BBqWleqvhNCc7fBkSehndJJ3E3r/hZnWoX/VRp18t7
q74qxG2d7PqUi5j0xJXw/Co4OXtvgk2r5M2mLsV6XPUpVcwkrJeuWHkW12z3mHj5hQ315OThSYFk
jq4LDojvA02q7izsqcJ5ev1llJv72I4xRL/k6Pb7eMD3ysTg3M/3cv6MPLlTFBJ3vEhKc+XL1lWA
nzQmn9wMRLI5P3e/D+l9rNkbhFJfN4rSd5e5wsfOljniojdIwgu766UhzWauH2Wl9eKAMMWnSSJT
KUcRfR3yC6P5fT9gNPrUUYeqduqEe/+AJFAdMjlvmrc4Qhaj2ORaeyFZ/Pq9eb+038eYDUUUWQwz
gxlze4r/8hAmjpln9Kcq9eRE6962bXUVp/JVWHeUS7viQpry5BN7M8bp1Xuz2vsQDYkaET8JNYzc
+8Uk25hi/oOF8SbM7MveiybphMdUxsBU2067tujD0UrvwhM7uTDIVpPIRwZPWX02miLHqtSPwFVH
nuPmt+rUHOHeKOLCcKan8vtT+xVn9g3UKlNKCo84svqpGDZelS9a6coPvg3eJR+yS0OaZV9VS8Ke
N8SqYUrRjC684lh9tuiaC7tL6udTawF1NSoeCgvAVGazpxllPNipsJccXhaYma9bnXydMC48pEth
ZpOHUbNCsVJng53SFWlbPNWFvhs1ufnbGyyiQxoy6JYlzwus7v1q8AWtpgmd/0s9HoGlRKWjSuVC
Ci55SJ4c0K84c1FoFXteXZCOWibU52yle5DicpOq8gV966mVYNoTvwIYsCnmUnuzdSuYxjye2h9W
ZW9/NqTmJifLDBOguj//vp5a4Ojgzal8PR2/ZqsulVJQep7LYV/Wll3ZkJjjIpWvMA8ug/8PWope
X45/v1XzPvvyvayrH4iqfu8pev3ZP3uKVOUP2Gk48ClUceDr0AP0r54iVf5Dm6xZrMmA8F+oib96
ivQ/WLQweSY94G8UCvJVU7sRrEv6x4X6H+spovqiTVRJmfMd2pn37081jPloo2xcaSTnOxJBxr68
iIU/8ZF9F2Ra9W8+QBHA3CpVYmhGHLoBUiBXiHfnF/PvV4n345gW+5sQragSLhCECLRqhcXQ82Aa
ewtPLtpKjk1RLWlA3vujd0kgemJfYGg0DEyPA8nJbD/NBgyQq5K4bUDNRPa37YB9k3vpInjiXZ1c
QdXJ2JAmqflNqVMxhrIslJa1bEIqsq/0xN9gBXMo0/RBs8vowrZ6CgrF1qDRfEERXTHmbmpayu3d
GIJwhU0eraDegO+pWAfesEulepvm8S3OTDvok/suNO5NQ78ejPhDWUkSOdBLtgK/3w2QCyEHBKrG
MmWjf/9wM1rw7bjDI1QLPcpZwrgWtbKLfbGVxn5nBgWJqWB1fkGdWrPsixiD4lelsB2/jxnkPXCM
ToSrPteWUiruRWfFF2b5UozZuEY1SnPXNsMVzINFHBZ4FAwXjtGn1ieQG9gTU8MgLYjvh9HhKxDG
HXauHVgX07dA/XlLLf77KZfpCf0KMztidh3iyiFXcXFN7nrzEVH2WMsXZuvEt/FdjNmnXrQ9Ja2a
GImmf2n9/qgWzbWsVLvODv9DobCOfj9rZqd2Mfr8cCVotCxyJzBLjO0/aZcUZOefDg5z7+M0XmIX
yvR03LLcJLK80jPwpsMlcdHJMJT2VdBqdFrPN3k7wl4p0nh/2vKGEp0T+PcSuNfzL8ypx0Mqgu5U
Di4cL2crzZTMzKcVmh2jrmEuv8ThNixuB0q65+Oc2gzexpkttVpJqeuGLSvakp24+655t25wlBAt
5oG1BBN0PtylYc1WXVYOitbXfbgaov3YHf3o2h8/D211YVSnNnj0kDSdWBbv6vxWk8iVkNNoDFfe
8DkvP6n9AkqK00vhguTZhVinlgNAQy5PsGlOiKuTsc4ztZlWHSxfT13aeo3zRX3h2nly5t6EmXa/
N59kX0impieEsZINfCu+C7YztveSdSn7cXLu3gSaxvsmUFaothblBGry4yh90rVnquHUFz83Rb88
vxpO7dhvp24a85tQdhePWq4Ryuji1QSnRZv+cD7EyWkj/zW1t8G7nu8JiVyGiewV4UrpDKDOX/18
gAWrOIn6Dz4Nk/fRX4HU92OpRGD7ws6ZNlv9NIjkq294e7zP/sELROaQRtuJ9ge+830YIKtGhOkH
U+b74KPtHXXiwvFH40VquguxgKLz22a3drpTXnGdnMbk6bD99gG5rtpUihUHKz+1tlFhLHp7uJW9
YFnq4kYPTcfo4w0346sMSFaVtshwqjvJrW8l0S3MHpKDVnynQvGRQh8kEGPV4Plpx+O2TNuFX9lX
9dABF2nR8YhFkcDdzuxwrbmQVvX4a1YWGfba5gZfmvtc71+EpB8L6qqL0u8sCuPqWsqDKy/VgVgP
R1VSd4Hb7vnn0OrSsR7jfdGGP8DofGzjRnE6L3tSuyRwKKmuPSvdWCDU/L649kErAR1wTDH9rbpn
JQ+fXLtcqJlOBgvsWlHIK5hv6tIbqh1d6Cu1jQ8a/RpKpC96CyZHNezITK8ry1rLtViAj7svO3BG
sXGk/3Ej5QUFTO+qlyk2RM2ikd110ckOtINtA44D7sitpqAu4uy0pmNoYYXRsnOBq4XeJpKar76I
dhLANmFlS2uIHlFWwKqOns04dpQKlSkPIez8Z5bDTZC1GAc9SjoEJFvzDpS1qQ7rSJ16QFKtReVZ
9fqVPDaHLIO3EkDQyNpHrVWOZdgtjVDvaXcWttOhKpUHIBoYygxdtA5kdd033kLz1MHJ9OFA7+9u
CJRbI5VubK3bBoF6CAN95cbRUVfkdVNDLELSR+JKujYr0ynLgGJ4sfQK6avWmTdtEaxqUjQi7u8j
C6S6LoV3mlHsbYU3KM6XOVLDoBgPapYde7m4R+X0VNRy5oS9vErwTgP4nk48ei3/WIY9znXYP2f2
hsz7pi5MeZsa3jquXX8nGv9rAdXASZVqWLQDPvWduG4U6rLoWJQeskrQS8cGqp+UmHsADTdlmGLD
p/KC5WNxaEZlJanFwhLudcoeL1fmywB9x1Fcnx8pIkf3gAbk6NGcnMr10vD8Q6d013Yir9w8aJzI
EoNjpP3XgebkLqhWlWhXmitfJYP5Yyzx4yush0YED3HZHRK6GBtf/mGwQtd5k16ZI9xAMajbQZJX
cjMcND+9C/P+OstH3/FgHnaRtgtSe2GN0X0a27xNfAID+MUxut1ElI+8Il+iLvwgle6nFENPhQxq
jvCu0dw1jnzU2+Hy+JLTJw11eunRtqGbivJa1coftp8+Cs1auCol6dHFlKtrHBSJi7g0j2Ncr4FC
33aifpR84wfF+dDxEfHHWI2oiXHvuwJBUrfzkiOc53Xc69eJmS7o4zqkxrhWC1j3rXtXq+7D0FqP
mSl9LErlmxG1DbA93V9EEm9Mo5lO4hbbEPttkJb9Fy9RbuMBcJbvVcnCDcJ9LLl3UpFsk45JcT33
I2nvG1xL7mDN5PhrdRVuVvKyUL21XFnLNLCuOhtJlD0En02UTRZNlpiu7gKj2rZacRUN6bIZ7Dtl
UK6C/8vdl2y3jWvtvsudoxbYgM3gTihSnWXLttzFE67EScAObEASBPlg/wvcF7sfc6pObEW/tJIz
O6MapJItgMAGsPfXsP6t8W4bO150LcNdIj/YBVn6TKwABVta/ItMxBc7g30ZPk8qUT/z+mw1VWCy
UFdtWdq+JC2DnmQB4bLBoVDFKUMrMRdEW6GatUg8upODt7OVDw8u/QrcsNwzQMSQ8zdpU3/KRndT
UTvoFXTSxkK/EggouUOJsiOdeNB3Mll486IsqLxLmANVE2DdeIunusUt/1ayfKsoB3Vo0JvMTre1
3X9vZbWAXCIyZUaDPPGeYeb14lTDqpiAmemmPCKMXenKxoKiG9Ybz2yc7hri7ERZb/veZgFaXrdu
g8ajVGTPCdCQOL1WKTOcIIOn6lR5V+ZUv3oKBpX5fcz4Y1oOMexvmm2XT4/dkIRu4sOGEowBfz3P
2JPj1i0gSb6uyAKUv+oJoKulzZ7zYYjXDWQCATGlrHtSLJcPrszGbC1cH8lN2iK/irvhWYpUQcGz
zvxPce7TJQEiblnKvDv4TcnXtI7hNOl1D7GfV/B+gMX6Akj39E2UVLyWjtWF2s6rrz2dcgAj4NRT
ivizreyNU5KXDmgex4yrEF5Cr2Rk+8ks9jGv3S8Na+s6aB2nADiHqYea1imSg2ttciezceBVxq1l
aZYu0CG88rUks1BdHsRObQG15H3ldr+zhuYeNrU7q6ArCiiL4Yp7BwfWPvcN78ElAJePrWWnAe04
6SNOE6iPSrgTmsSGh2iuaqBFdBZvrI4uhdPvDQmppQTZRYSQDh2vqIrdbgNtpiJGWWIwotxUvhsM
XleHhqJmNDU+C7Omdfs7UcrytRh6cpd0bmTDW7tZxmXGadAbZtcGDnR++gVQj9Wi4P1npxQPMMFE
5SaLzBHAhOb3STwod1Ogs1Hwgwrbj4vLu5ujYbZ4NY0w/zHactVTGirpR4nIFnbKt5lwb5qiBY5k
unDXP3FhneXgUMZADxIKO0evsjzpew/Q0zSazGpf2+oa6L4Ll64TD7IPIY4eZLWo2ozOLkqDqeAN
C5UgjrZWXC1jv7vOagcA5+7CNfxSyKM7Ze54MVQUEXIW0+Z1srXhzlfXznUJoJzgMcBganH+Wn7i
kYFRYqVC3gD1sOM3NAR37KEdTFwsWQLo3GNrPnNvVcMF184ujO5SqKM7LMP1v8cOBuQOti0J0mdR
WZhcB6oknwxZXIg2v46Ob8y4KqI4AIKThQLjxxuz1wKGNiCHRNI1QimHhVWokP8BKgLr/12YeaG+
W/8aoOrGkAjDIS2XGz1cUPtoKJsLn+n0aByU1ec2yi+SJ37P5OTasLrqlBWawlxYFKeYuLSbT4aB
2cwsEYbG/nGxQ9WMtY3w06jFES3YjQbT1KpW55fcpSBHG2tsesCZiZdGMXsY9UvhXVH3Uv/s5E56
N5CjnZSCWFC3ABdFrTYi7YyHwtKRTrtIpDDvctub2P0Drwob/PR/5s4+Kq4xBitoWcdp5HXOhpZA
9bWhDSA8bTd/Mn/gj0OYBIWv42YaTud+glISxpbhhjms0ehf1PpCkBPPdYzmZ5CjzaoSrwK/Gz5g
2iN43MlIZOamAJigw1n0n43nKJfr2kyTscN40mIrcGXHIZKpC9WHk2sOysOziBmckY/rUDYEkJKB
4ONkIGd5PMd7b1tAfPL8SE5OGkh6LgNY5VcQYIkH6MA0uguitZZpMQU17BgWHatDDf3gC0fgySHh
xPVw7logHR8luA4y5NIDijIyLCCx+VJzIzTIHyWed1GO8ltvGIOWPaJkfgHw+xjCIL0o78/P26Wh
zH/+LonWpZ4sUiBI3qchr73ZrzYwyj46H+ZkUsDLCF8H+tT0F82gjmrTSGA4N+oeZBDZrzOBlz4v
FA+yqt0lbrrn3vAn6c51ccYi8txz+Ti4srJgwKIxOL/sw4RbIG3RRWvJP9lFaNjBgwNqgL/g2UpL
1KITLUTuzacSAOUSFAuhns7P4IkPxaAhBD4wjLBhvXhUW8vqlo5K1Agy3jD70SqvUvcCVOB0CCCT
mQFWLabt43TFeGagc9vDgLAwVvh/8DaKFy7pL/D0LoQ57oNZgEsS7mC6LNQg0uJpKNRCQIj7/HzN
3/boEoL5+vdgflg9v1vYLM1bapcYTM+vK7MOHLEbOmDxs2ULJsD5WPPEHMVCzx3qfwwdW/z3qOky
X8/R34nxRBztiLjG7cjJhlaonrnF18EytxWfhmA0moc/iAt5SFzCoRWAPubHD0bsqpQ6liBNuFcC
qmXkPiZLoLxdNK3TjQ3K3vl4c8Y5HudMsf2X6RU7Pv5QFVdNVg95JK0pJDBPImBXnQ9xQiQA5GRc
syjkNR24WRxlvUr7MYFuUR4JtKDh3bfAtSzMpNEFvG62Tl2H/USaUEGyOMz9u5iEmflZGt6qdVct
WVHIIPpUbnquUC+8pGhxIo19+HHz0n63qAAgZDA3giOMA8PFOmsCjpoaRa3kwXN7EIIuxTs54e8m
4+gqgHu7Io05T4bKO/AU7KXIfh+N+3HCj5KkRSdSFRpjSki9yiz2pRQ6TPM/MdN5/13nqX03dSgf
ESiMtEBseCvbg8a/Fwm6g5dkdH4BndqLNmDMtgEjJvrDOOF9HHiXDNNgzXuievKTFYjNoKKGrXmQ
YpWX19S/aEF+elH8jHi0+3VXFC2cynLUm1MIoaFWjwbLxtfg8/gOXTaG8zk1ujtUs3defMggKc2x
dsVYLrlQoNtlC8H9bd60gdXy3z/esWDxnoBjEtLEMaMgTlGbIyWcuHIwhsbJ+goHhq+akd9GP89r
6GeYoynoRx67Rgr/oq61XmBTeUN0euPGqKKSmSn3J1/4Z7CjrAeIupiaGGPqIRmW9igH33bDzhm3
MR0COMzXsff7N3K0tIAWAVDGdeFz9XHtzmJEKAFgeKzyFmrSYQwbGHRR1pLX4fnBnTgcP4Q63vEG
BFH9GruRATsXFzaAItO1C77E+TCnEgse53AJAjAQ79qjOUy8qYddLObQLczl7Fc/sb8ZH//Vmt9w
Cn83j784REHzu83+3/+cAufh7/0NzqN/gdoF3QuYVOM9Ys//4r8FvyEKNiPsYIE+C8Midf0DzmN/
/RAfxQ0CsEmg8LAs2qrvkv/7fxz7L7xqgCPHlYzNFur274DzTrgHM1RloEZrQJwDMmX4de/TYz06
RWvlEt7WYET76F2gyzpfi9VVk4K2qzprgGmxP25IMZB9X6bfxsTQC9HlTy2Kw+i5VymBzopFi+e+
1bgfOsX0MBDZg4QLQp1BHOexttJmiz6Q+V2OeTLCP6pcEnR/tg1qhQGril1n9cZ6sNFYC1XSfncL
/PUmddwAZfg7j7e3OfirC5NmfVQLs9+acdeslZ+o0K2q4nnsODT1edz1IhodyIBFo+0DvO0lig77
XLVwUdNDDSOjfCj8fULJfd6zPbTZODji9coV0z3E+6OYJnTVzeIE3Kt5ZBiiCJRlGWC3O3G5lpUT
2zvIIYqgGjo/w3uSqSCziKM2sLmh/FsKMqiGnw0ZuaKvarSe8WQrhpcslRyh7LESJqh1mYbDdGk0
1gAJMRgeh7WsJ1SP+8mFoJmMTHiZLNy0iZfxUGWwiu8hs/soCxPc1rFTKWirrWnrZ+Y53WIsgE+v
tPNZOnpjg3j7N1Tvv3vnGthN/zu09oCd+634dmLnzn/vb6l+7y8Tl0nAPgCWAWpmvt7+vXNhdYIG
kwmxIWAyUfPGn/yzc52/cB4A1DdfNSzUcbGh/tm57C+KdxoEwaEHSPEn1u/sXPC9sDU/3L6RFuYC
JJIHwNW+e3SDamOUVzoXmo9Nrt3I4uB2L6Amiv4Qq0ePY096KS2CSpUe3Wg478xaW8MGZu+Nvprd
v5dAGvCHgpT3pBlHtqg8r11Ps5kPfvv1ONv7sKKbrkdjMO7jgcAYTky8uYEGaBFIc/o0Fma8ybWc
AARoLfSlK1cFluhBgPbiDNd1y0uqgLCuWZnSb+k6Vh2sxXnuV9YrvOEHtjP8TNXXsi5o/Vyh7Vvd
yWaSMezTDSa8qCUdbp8DoOX1day7hh1oVfswFyHkuVLx2Nx3rPfyzyaVsBppJqvNoGFqphS1HjTd
rUVMrRoFVGNI9YqPpKmghsGqLhjiJl5DJKjNvrmAP9jrgVoNfKgSB/oYecJR9aiF0aMkMYHneWP3
qatWFmdGTpdKD3xawg0JcDpH96UHv7QcHpdpQkArD0XpOFMRJCjgVnfwkMu+6WzInetRWfXaGhJ5
l7KJwKHYgOu0Q9qGw/kjHr+qtPR2MB5pYDdF0N59GkSeJQLdvypjK059EMqDvEvct8FKUh7CJLcO
R5uLsOtHdwuDJZPudFE4d3MVfi2qKT24lW8cwAa+kj2kBJLpS57HKwKfdKrdA23rZqF6vH93hW9Z
bx130wWvLH/H0VL910XmvzyJ4J50Jol0FY6xz+WpLIK/+HcWcZErcBsGs8NG/eGjlxLyB2pfQNq7
FEgsXLp+ZhFoEuIrQTIWvmkAVv7MInBgsmauuIncAw1pmAX/huGH+wuaCRRP+H0wqHcj0aF/8vH8
l2mnZWIXbohmsmG+xSh0Z6ErXetgFgMsLGb5i4ZFfuenw9rMnLh7SHNoIJjQXgb7OR5q0Oux2rqR
sbvsxxLEFRO4iZASPUFghClgkF9wqwBukykK1YGAU17us3kPuJBDuJvmfQFLn9F8HCxHJ+TZEo0m
6+HHNtNWYydknfzYhiYdOpeFVZNN0JIpUmGtTaGmdNd6TcK2Co37FdNE0kPDddKvnbhiMHjLwGJt
tScKCNi4HNvL0ejEQiRIfY6ZFFUQa92s68KaklVKDJgatLSGc1pbtd9zOswNGNuDgEFGpWx3vUcg
cO4nFMVkpnhdf84bO02Q8zJk661bJzjFqV17uNsAaIJWfiDbgZt5BHWQtAthAuTDq7KtOnOESral
5AOD/XPUDbS+KqFO1EbSHpwr7N9OHVRmwk7uxzL9r96LcAc5txcfxbdTRok//ta/WTI4eS24t+Is
RwmYomL693Hu/+XAlGf2HPcNA7oB2CT/bET7L+jN4k00S/3Npzn2xz/HOZx3sHlg1DP3MWaSze9s
xBMPsLlxjy4S4FYO5Ng+7kM/1VUjVUng3xFHzVRHaGf+KwP/r8LK81X+w30BiB68JbHdUbKb7zQf
Q+QGzqKBw5GMV0ngSG/ldm+ZwYJhvMBrxO3nbCBM9Ps3Ra8qT4+pIqEydFAZ/cFVbZTHl3DTp6YM
QHALLyHbg5rsUaEKyBQ3dvKJhJCAiHIF6y4QT9+todt/Tc55xx1M2bsQR1csP4ZmkVdTTJnvb2a3
8EKLjVkYF77Mido0MgNgjHOnF9JvRyNxi0mJAjBQ2PRCWGraJvWhU5/teKXbCyX9E2sAkQDVAG4V
9L9jjEGOqtVY4MESVvwF7eUAoltwLwoSUkS/PXMfAs0/5F15D56SjlQ1AmlmBhXeOQ6wWVUnLszc
iaX2IczRzEEMScI3CB8I3rnLsa5uG9f4Ijzj7g9GA2suA+/xmbJ0FKb2a+E5g4sVXbQL6Ztbe0iW
RvP7WvGz5ffPMEfLjUGOfJLSISFAZ4ts0JGyxhDYmuX50ZzYOB/CzA+Ld9+mqEeZlgKjSTxjoWpY
x43uhRDzLz3KNZBfmdlAEGNFfeMohIQ/pJm4KMbXOLwSuIyOw7V2lyJvF7FqglxdiDcvpzPxjntI
+eQTQIgRT3v9qmsADO39pQ89Sye9wDk4teKwU6GCAE3T+Xn4cfKsHszJzMNjHpt5W04ojFQG9Jjc
9e9/o/dhjpZCW1et6c3liRLaHm3WRD20Us6HODkSMEPR2YPEB77Wx5FUfeXAmqBAWQIw38p+Hhpv
IbyH80FOfhgfrlQ4RcGepkfT1TqQmS07sCQTL1sX7lYle243y964kG/mf+eXBTDbvLGZso8BfRyM
GkZF86nh6Ll+I+3Gz8eFS/Wir5tguGRfd2r/4JKAVQ3bI1QG5ol9t384nQaFNY3KclntimmKhrFc
nZ+2U/sHJTnXQR2BgYJ7dC1Ph8IsWaU5KlIrVdYoAEGuc5XVwJJ2r+SSqP3paPCkQckCBGLvKJrN
FRFyrHhEefLCkqkMisY4xF2xy5X52SvrdXbRJO3U6psLo//EPPpgzUgHXIfwwZyivmJUbfo2vmr4
n4h8vA9z9K0yLVRdGiWGJu/jMvLM55IBzzt+Of+9Ti1zLHCgPyAaASWbo7tVmhSd7BzJ4di5cgFm
Fs7zmDz5/aWO68lZexfn6Gplaw49yaTluB7C4Hr6JoduVQ3fzw/mdBAUnk0fdG3k8Y/rW3ejzlOo
K0YchIsxmxkq9Yrl+fJ8mNNz9jPMUYqTPk46PxcYC/AswrNnRSY8sdam+fafBTo6jAiVpawmBKr0
vjNhW2em0MWE/zXZ/EkgbxbUAukNuejjxEHDEJIaDIVj3Wzs5klDSdaVgdv+2Sr4GWee2XcJyO4M
OCBn2DsDys9Kp2AVeAHA2+dHcyqlQvbCwtMILnl4NnyM0hFQYVvYH0e4YoEbBr1f56kh36G3shzl
JXDTyZz6LthROshRPYGaInJqYtJPo51u/HJ4OT+eSyGOvk4JVJaG9CWPUAe7I4wugepbnA9xacqO
PsxYp9wpJ0yZarrN5JSzLmGI1+VVi42K4qnxJwvuh8wKCGWwiD1a2Qk4nbHnYCFM1cMoi4Xsbwx0
t+n49fy4TmUEvHTBrcOL1/iFHi9yx8kbJeMQfnJ73qdfssKcRVbbP0gJ7+McpbcpHhkogl0cQoRg
0ZscMiFOYJr3nrgwcScHhDo9UDIuFrd/nHsGNogK0sKhbDaFapeuCh1bR38wa++CHH2dEtJcHfCU
cVhO8Myym0CVWxdEmPNRTi1ra34AoxpoAyt8tKwnknacgTcS5iNoNazZxf3vu0sBu/0uxNGyBvBx
zFmCEJLPus4LD7y5LDk4/dP5ocwTcnyJgxwEapF4BeEacpRxuNd4hh8ryEhpERTZpzJ+HItbaLzW
9dvkvzBjvPCFTu3X9wGPso5UfLA8jmWQZM7BIMabC01hGEk8GUWtgjy7tL6hPX9qiA6KRdi1EGr5
YW7/LnUrVyZ4nUPzaTayi+zMgMSsJ6CRGj+Axvjcp/6VtihEA6EEO2Xt1u58qLJK/7ujxDrJ6F1a
yTA2+GbqUTbM3XFRgNbYKy0WaH6C4eV+Aj+VBoM2rwQDKtlp0O9MHIWPlvtBOokXYG4PrM+esJ8X
pcjRj+TG3lPjGiXqNdouyzyu7+vcWTDzrRHTUyJw1dDpBpgScMY1GFUNGWHdXK9Sw1tOIgU7Mtl3
U43Oqdr44DGAs1d949bwvfP1Dbwh9w4Yl7YJltncktGdHw0iueVKhVZP4eJEYTyU3trlFEH9d2+b
xaoY4N4D80UfPuy6gVmAtJdxX9+bowRPubOWnodDHNirNmBpVQUd9V9jWCThvgrqVzoeGEH/ySzs
68J0ruNheoSbXuRl6PwI6OhqZlyrlC1UIbZ4U0Rj1rOAZt2njMnbeExqsKjiXdai1wOxpzApq2Ix
afPVKZ2gqLJ7l/tfZKcCpBHQ+hS0hj0j8HR93Uzi+5CLG5SfobA+rphZfu6hGQyxZLTi7Dpl4AVl
G5oke+aCCUmhJIxucAgqfZh12VNtJSicj8+uNNeVZT6aiQbRCyQNM56KhTLaIGlYQOr2U6HBgZJW
mHH+YNbkeuT5qvLgEkFK8AAbt3s1hVEFxtgehoF+bsp217nt1uPmQ+vysJRDSH3cHszpycn9g9HX
ZqApWO284Rs3B3B66qJuEjeeYp8Fcx7phBYcSFDAued8lVh4y822oqV7QJ86MKVz3ebprS/te+00
t4SRNef0RvTtIQd7bXSyq2YkV40BSWlGdpYhrAjKRCAY2+K7qkGyG2bh5N5I3/Ai2g3cP+CdBboN
2TUJXxeOClFqYGAFq88DmMYeDtoAOKstjtoDDL5fcu7uSC72AydFyHxvnVbl0p7qndUrGVCLzm4j
gAsOabcD5XGT4F0VTHH72dQ8tKdhCx7zTZw7kWGqO98t38xWriu/vgMEdpeOYm/5+lk36EsM/oZq
cWtb+i6ZHKAZujXqICDAQYdb+50MWpvvJAwMYOKVB6Wkzoa1cLtCoUqEjpUUy5LSBwntbqv1l9nI
vrgJrgslGQIoX77C3RK0Zb30/eYJtMYv1TDsksQFH5LpsCiKqB/MtWGKq7oz7KA1kquxTlBTKdhX
R1toqmTsMWbG1vdbcK3bfW9Oiz4XGweG5IZMvzusxP9srpRpQ/oyfm2T5sHvsV3Ghn3tXEidjPaQ
LZXTyIA02cacTEjl+9cQP9o08JONMvQSp2JcTZ5exeBgsxIW18TY8Kb6DiWYqzzNV2arbkw//mxJ
yHVIDlFmNYWW8PYVj6/bqiHBRFjYjGrvgh5PUwp5aDCscnsIU6gwDpV5X5rO48RNXKJ5vCVClQFR
7nOChVXTfCXE3oCu5jw4Rus9sQy+6LDko8wot5MZvyX46gkyOLBht4q2fANhha1ZJYu+7IHNxPMD
UBHoV7rK3Ew8Rd1VbgeQk7Riu77vctBJ642gYJuh6/sdfjy70jJ2xENySIRThCYbtyVUO7x8XEnZ
K3z66kV05dfRLt8E2vIx2suBZRabugO/Pp2sBSf6Srgm8lF7Jwa1bGS1b5rqXtftUsNzeNXkWDCd
q7dTSnjgA/eKaz2+OKMpIP+s3bQwuMrJ2MPeD7uc9zXolH23L93mjjdyHWuga0w9gdIab+EhOgaq
GKFwDz1VeORNAfPQSevFHWv9MeIgRC78hq27EkTN2L/xS+vGY+QRJg8wXRzurS6/Jnklr3KSr2Gi
EtmgOQTt2JMg6cgKZ1zowvt1Yfr8ljHzyuniIihG9OS0XNkDR3YZuyVcyQPbRIooknSrExMwRwkH
D1jsruabcZ6We2WZhwkyEZA5XUk2fM4rfVtBvz1wivItrftlMhZfY2NYlo394LL8oCf3AP337aDc
cpE5zhJAnCGY3LIL04I8kqTdGr7e1v7EUWpSY2gkDlznpBVoFz1uYCMx/JKt1URXSAq3lvQW1qiW
uANuYk+3kCDH9PvFlnckMpweXbpkBV41Dyi+eiEnbIBEr+3GD5pJ4ZQo1EtjQnbAMyonUOi0Bqk5
PvS9sSwLUJjzrFywwtmBZv8MbM9K5W4SpEazTeL0ACTGri+tl9xrUC0fkCHK5ZRC1iB2UdIe0d1P
r1oPnzEhJe6Qo3+jhsqO7KLbuG0LBQPDBijaDVsYcyxd1+2iyXduASRYKZotIe0XIXOhuzgd4kTf
YsmIRQYHDCC/7qcCyvvwd4GeNUql2U1eg6SbE/Kl1wq2HGCJ0wpGK8p7TodhBYnTb2ISdzg3aOC0
kJFRSCVV3oWOmMJBi9fUhGNFOkaNKu5sKK6X0DERVD91fvFmz3rLvFyZ6If6AIBVdoHGQ19f52Wz
7XMpAjSOcZ1As5W2ERLPo2G0keVg2dVGlOJraxwS5jB+6pUf1Am8aKFbQtvhpm2cdWKQKyWaRWen
ex8+KkZnfm2HbOtnBRR7xK2FRgFSMZwrDJFue1jYCC8DFhcHSp0dwEi647OYaFYRcOjFNw0N2lDS
8ZsD7HBALHIXA1pWDfYTm+IXUfevAICt0NPBDkryPVw0iqCM5ZZT5y6r4itRZftBiOtYkZXZdM4i
LrvHYarxW9lnV5ZfdcmnwMKFdnQ6fAp/5UmxqV0rKr12mZgk6pJpBd/zLQg0gZkZcJSByhxr71zQ
ZMahXCfdK4cMBa/gjWsN+4K0+N9yHN8pKu1SPLYCSs38mfW4vHW4s3m9tYJrzwv0lReyde/SVC5S
mEsFRgVChOeEaWbcNSJfFRJGxGN+RfyZbWYHzExXihXLOMfVK6eWXjq9XBqyXRQm7CL1GN+31fis
4mnnl/Fae/ZtOvCbgTsQOuiuqKCHvHBWJeF3gDoswZB+dqp4yysCXYVaXUHvde+W+RN4iHVQJkCv
ocny0LJk4xjWbT6yfgFDjCTwE7mxZJktWOmtWENwp2LDUz2wNffI1lXJm1Nnn7AJQF4D1BqWM4ei
588dDqnENXeZnWDi3WWlrc0EIaxAzK4UgNN8kh19qkkPcOCoo4nHu7YpIAsS3wMVlgBlkCEFZd/s
0lj2PH1Bq+y6sVyUlY3kYE7jOifGoh9xLeKpHRgpfYVWyPcsTddWnL+iAHoLf5BDYmZ7AAb3muZf
AH+4lhU0YxJ6JcAMz5wCXb+khcNHmRbAWDkZ6ONTm5ve1sqLdJWCXy4GEM2rmtLbyYdE3YFA7zyk
MyUdEqs1rL5nnroxU9anH+x1mDdXJS6EFfmW/uC3awoBuxKcdxvcd4DM4438wYcXJaYdumfYMo4F
+5A4I+kGzjH+MxAMEEsfm29Ar5BFUb5AV7sPWrNB6QRmrFPQ0Fkcxb/1SWfD/gk+gj11Iqdx0jXk
osUVaezmqgOF4ECb5s0rcOcvWP3NHmtbBqyVB5iS89VogRQ8eN+pOyYB86cDFEWfYCcnXjk41oeu
sR6Lnh48YcH41XS+lrVx28JR6i43XL1rPNpHPRQ/MIi4fdWyGbHX2jjIyraMXJjrEI1rsHLkwSv7
6nqieYmUPyJB+233BWZksOYp+IOVAYXmpcZSGmW5gBcHND603kI+JX7op0StY+GlNylxTSxCYOks
KdoV7OHtpWFWzrod4xSZEzTXLKCcqBcFE4VX7ubdMy1Mfe02mbvEesKkxXJflwVdTnCLgx8OHhgV
FDd0+iWmHJLNeWF8wz9m43QnSLODnpwIOhzQEwAZa0UgAUMKosJOmwMI/qLauDK9QmKzbkgK35wc
0iyrovJZgCbVNFvO6E+w8WkXCcF7xeGpiXTYVldGBcOHRokp8ESeU2RBw3mC8xFUPPri1gNMAHCX
zC6WSTcY20YM+W5yoJ9vTSqP8GFgcdLA64PS0V+zqgw76RZPlUF0icOkw/Ndeh65LoW/N6aKxoHi
MYNj1Iz8lVX+xbJxsAIy7d9BAScLOl8+wWnjluN3VxxPwwTyMCwFmBHWlPE35D4eGj+shQRMhrLZ
bSiH7RCoDGaYzE5EvWQCqT3N8k+mNTq4bJAJdQqImYfsh0CwPcokFHH5YrjyDjyLLrCUg203GyHV
syXSaKlPOTySIGlxLWbTJHe2T4Kj28KdDZXasdWBNZssKbgtwU3AhlkWnLNmI6bzRZBTNQnoADkG
Y8A2oJT8seza9oUscGeK8XU3VnnnjqCNiKusXsUQojkf6lQx4l2oY3dBiFlYDgXgJKSFvcigo5ei
NztZeH0/nA90qrBjo9HoQ24McLbjdnAFkmeTCxSQzGZJ6bod9p39KPFUL70DhLuWE/n6HwX8pR9M
ZdK6BgIO48YtHm1nOfBnQb5V6a70cRGfLsQ7OZM/B3jMLqzhOaXNBpWrogWgRrEFgG5Bp3aJd8nF
4FTl8t1UHlsC91YxDuBnQZzcduE8PG0bPr9FLlWW7RN1qvdhjkpxELzsYGbUx0C+sMiQ9RKw8wvF
t0sjmX/Cu1JYCR2akRuYM2rzZy3KF6fBMYJ0ujy/Fk4OBd144Hggj/IL5qXoDJJOc1G58v27puvX
Fkne/rMQ8/J4NxRkCCc1GUIA2B8w91PSXkIinZb4xysKNREYMEAQ4mOIrDPLsWJtHLoxfKFs/8py
RaD67x3sGlmqUOy7hh2ejL//wchcE7x2AObgMXEUVk84J1hj4SPpYUfG9N7P0n8pd/8OLg3WoBAO
9XwYJICJ8nFkiU1on6RGHPo8XdXtVQ0ehgM7N1Iuzo9lLuofl5ffBzrqLqSAq+c15Ilw1SULMzNh
zogyqgraFC8ioQFkPZwPeHLlvRvZ0eRZmcINf8TI8PRdtbOeY5Nszoe4NKajleekraZwpoS7BGzE
aPzJ4jC7HIJ8WnHHi1JeBefjndy0eOgB0AFkHGCUHz/W1BJW1AzrwSjpPS7rh3jS15qUj+fDzD/7
10/1M8zRp5KNrN20wtlakQluc/VqqNiNn6M6kzkX0Ionz9t3Izr6SIJrB9hnjEg1a3foFtx9dqyb
DBdxz1Dh+WGdPAffxTpKeR2uX10hEauC3MHCQyMNwOU3I4ZMnS1ReIxRwG7ujMq/kGp/bNNf5xNV
ZNwn5lR4NJ9IjU5pZGh0cCB8CBug4NeFIu3gnG6+DLkZoiQTTpN910PuzS/FhjqwWlVtdmELnv6u
P3/H0QTI2WARfj9IJyrbCo3rXuyWzybvr0FKXZ6f7FNLFZUcC31RjA/i5h+Xqg9TYz/LsDXa6drE
+4a5wLWgUHo+yqnlA2Yx7K0dJC8Awj5GiTM3s50Uvp7j8Np0O5FdlfSzQ2/MS9zvC4GO4Voj06pM
pmzGoj431p0jX11zL3BDbpm4MKaTM2cBE0aR9tGGm3/Ku+NMQ4kwhpUiwMiJjWcszMcBaKiy5kLu
OpUecSGEehu8NWa+9McwsGHUaVkjjGmRbZZbaPs5F7QlTk7a/yfvzJbjRpIu/Sq/9T1qsC9mf/cF
kMiFOyWKWm5gqhKFfd/x9PNBXV1KgujEtPpyrGQqo1GkZ0R4RHi4Hz8HaLBlwgIzE82/NkEDhygF
KpM2yv1jBYen3lsuTTyRbYooX6rDH5e9Ye04hu/hL3uLfZZGg1LITQyCcxwpbXTTJ7NKPg8itDMk
NDxfvy7a3N/YVOuDnJtIeC8AqFosV1eTutE1gWvG+6ohgYuAtHwoyn2/hepcXbAfjDrABYFwLnZv
jJgiTQ9E1Xn8veugljDLrYNqdSxnJhabVpUqQ/Z1wtuZGLNp8ysKJ3ZZRwe6lwen0swnNKc+yr0l
2kUHxStZk8Eyn4Ox36dqugul6NoryDaJW6XitZMLkjvYhP459vn7Z3vCDEgvZDIfTIwoyBq+o4qC
C37Picv4cNmJtkwt1rNPK2jOTaaZd2i468X2uh/Hu8CrTnGkbumHrXrs2bjm75+NSx3RwPV0QApq
kRo7X05u6AUf7DLVvgSJ+C0juzXm8rSxL9c9CZ6SuRMDyPtin3QxiYJwxl9IUuY2MIcUurgxi1sm
Fvd6IQYCbPUiYaU57ZPRcwu6JC8v1Np1rhG2/msUi/2gW2JeGSSEMUFTc5uR//rUCgffpPTczwU0
29h62K4ezSbcRdAr4IzL7IDatYYWyLw0Jt+KCfPo4huyj2M297r+1cn28M/Q4LzzYXX2TCBsoqyA
Vliq/3VDl/tCjltQHqNg29+CLHl/2cSqm5+ZWHiekKVlEljsKO4BeJ3TzxPCrkLs7UPU1S+bWnXy
M1OLS3qi0Uo1WkxJerQXh3GnQc/iTw/iUO9roXWmKvuVK5Q4B+gzyLU3AHh4KCZfawk+kAm9Kkbl
g4GWcZ71GwNbXaafZpZ5jgp1Qa8RCSgDrXrOu+TUK8NWyL8aPIJn5D9pFj2dG7HOjwi50BJaXWuM
+AoSxe2971ef5uLuyFFYCPWXsS8fVS98AHhxUo30EQRs7BRFsrGj53NvGcT+/Bx0F7z+HIWOWkzs
VUTq6KuL5XUxvKuSK0u832RBW3NNuB8IlGGMgrJhcQtNQ0+GWSY1MZWB68GArgVjCXzAd1td2UJz
Smt7mm4c+s9IT8g0c78elymnfmSRs96pGtnvMv1cw/4+iB4Z2KmyqUjsirSj4th11MH6PHZio78O
p8BtyUsDsYFeXPM2/Hd1BmCs4J6H5VJfxma9Hsipp2lc9T70qpP+IUisz605XOmZ8v3y5lwzRXzG
xQrwS9WWcHqzU+iw7PBhK8rtaah3unGvpFC9+8pGoLRiiROfNwHdbzBoaIsrIeKag5uHK4G+Cl8o
bCElDizvi+54eURzw+DSUxFORfsCJhVQKcshFVlpRTXafm4fnTLY/1Uazo2j2Z6E5gY0fyN8k+JT
J2yYXdkfBNFUSaG+hK97qetgyX4PLApYCR3jNomNvdzcyjrvyvIl88MNB1lxWpaMOQT2roFemj/M
WdxQRqIR8HjAmJnbZdbs9UR0ArXe2PMrBxz0BowGzgTSXks/pDO/1ZCqD10gKYd+ApRHVebyaq1O
25mJRSyih3EuFWocusn8LhbcXLoOza9m+RTnGw+eFf9jMMas+EjXIm2Jr+es8wXDU2MhcOHZtNvk
vVp6AGmuNkV/Vu3QnEpTpCRBzbxYG2DbVhR4PoS7ExyH9XVc9Xaefmi2HG7VB2YKGoXM4FtYcKYg
CNSKJm7uRS+pZ1xXVUKFe/jPAwWVSAfJDQTSkaxbTFud+oGWGAJmrPeqelVZCAqAc4qajebI9eH8
ZWd5mQpDqw5DHwSuCY7Ei1ukBnqEs7a6/FZX5+dwlrUCE0gwxOQMxxM/00Fk19lXHWSJjirAZcfe
MrRwbFTKwQTJjEciIG0gwsuj0dUSeDnC58uW1mZu7lSCExlyE0KE145tWHFsgHXjrizCvTzVH1qd
mBuI4GUzawM6M7NMgaSVWdT6kDAgMCyWei9msmt1nhNtqWatnTpQqhBYkWnnDF9sIE+XBak00wCt
JKgiQ6Vx5dTY8Oq1Y+fcxiL89YraNCMFG6g31rswQ6SlL9xezE9aUH2ayEruLs/e6iLBVgPoWJmZ
cRe3n6QUQkeXEkryzaz+oOyyxtylUv8riwTVN6o/pI4oL772ha6PyrGN6sCNrd7u4icjugIsYrco
nVwez+oEnhlauHcyynUgtRWGUpiaaP2EDkXUrlI6fOro6bKtH5tyEXuqaBT+NarZY86uO7MeSx2e
pcANaghUppo+feilM+DH/mkkXEvgFQyM5lNpJAg9Dw4lswTtFP+YNwagMW0H/ei17FfXYzfuRwvU
TjjWR69KXDUu33WVbhdN7gqqAEdguDPS76g5f/SkFnRdVdpNrW6JbM9b8u2A4DUgOuHv5R3BiSOX
ssSWTaaedRrDr76E2EoYfwoMf6+olYUwTWHTIvYrbjgTKvxpeOH3mVc3oZJgGES7jVyPk4SP5VaL
5upJwfUDuTBZTNq2Xy9XIoWJMYVsrrptYN8InEl+asQrmAI3nHB1Gs8MLUbj+34eFwKGhOReSzu7
7BPHSh+MZgRR0DhJsovyD5d9cXVsKq2nFq0L0BgvDttIFYNYsTgFAU6rHriX5loGeJltprZnn37j
Ij8YhomaJYgzXk+iHBr6JCusVCbRihOX03whfrs8mNVDSSMBNDch0zO3OJRS+nCsJs4Ctxfihxw9
Gx3JEtkqN2qMq8sEveEsfEyn8zJtgv6w5nmaQgihT3dDroROEItXFbASs5YS20+jJ4SITpAhOZfH
t7pYYDmgAuMyUbXFYmkKZG8GcguuPCBTHU6go7vmpGb956zfSlGuziUaCMRic4fJj96TszNKzDqL
RLBMn2NoGrZStrsmkzk8SukXAiVIT1TRYHvR1r04DDXgk53V67SdUb2ilcPpc/DJsTRslObWB/TT
zsIBhU6IpBAwPYoYtEiMwT6UjH1cbklir14kZ8OZ1/Bs3uQmjK1YYjhDOOuz3A/5EfjDrkk+UhK8
7A6rfnhmanFcQBsKYRuyY66OklXAGQta3W5lmNHiMbS7vP2YG+GTpI0bbrg6k4YG0ePczPkGgOPr
8DP1tea7dR0eJVrWUygY6kR3Lw9v9cT4aWYZQVe0Vw6txDaDTGdfFY3dgRj8FRPQpBAIqrwFFqGZ
SiOqmVUsFiRyt4HczQD5/WUT65P108Rikcogz9BXZrL8wrgLWpnmHQ1QYbL7BTM/CMnpun+LS2mj
0pwA4PnuSBpCnSB6E5pdlf3+31lZOHeT5kEAVtB3tRpEdAVKZBweOSF/xcHOBrNYlnyoNcH3Rs4e
LbgVJgu1wfij1W/ljOepf3MlUS5EwBTRZATFX29VcNZjUoocp2n20oaPaXAMiy9x9CHXPpTt98sz
J20ZWxw/RW6KECmyQEpWhSAukS3JUJLIYP9CUfd2GrMboYaw06D9KRzp/ZjV5aLQniSFXi85vtez
5L6tyisR/d023WomXHVTuOHkuU2fyVjUNmsygG1rkZOkZ+M6avxjLCmIbW2JeM4O8mbKgfZqc1O7
CDnw6ymPkGUUkgQqihROVjWl3hwZtM6j/6d/vjzhawOCIZcn5AxKVJdNuZqPYGFt9by/BVh2KEJF
Tb8PYFa/bGZtQOdmFgPSixCtS72DI5ZOisF0Jj11KpBnfnJ72dDaafjTEOoDr2cuhz6qThGgdDtD
uTbIlU/prwj46HT+ktMkgwpbw2sTjReLU6INhE9p8SDCvp/46aGjD+TySNZX5qeZeUrPbsgQBUkt
Gsk4p9nowZ2g7ku09HjdqafLhtbX5qehxTECvk0vkobxlIH41c+ag8fTUUgaMraIJ162tXbtn8/d
4pgfU23SjAkKPk2c9qOmnIwhpbckcypff1GTYCOYWfUGAiZzzmPOIL7XcziWxiDTHRi4CBrcJmpw
NbbT98sjWgMJzgLPBLl0ts8ks69toHqUICqJa+de+7XXW6cyymsun9tcGj8bTfquj4THNNQ/x2ax
4eyrK3dmWn5tWm8FQYt8nH2yegc1Pj8snH7gGbsRe27ZWUxjDNS2o7eLd2vU7IvoypO0nS7uxk3d
qi1Di6vGUgZDbHOopP3phAAczTq/q0m7M5uNp8mqG55N3HILJ7raTvMpYVbES9XBGKDjje2pd0fj
6bJ/rG7jM1PzkM+2sd8FkqcmuIfRNF/6pNqLavpY+VsQ5XVPhxNxpjx/C4kqKE6kniyysczsXirk
62pTqGqtJomn/2VjmQpUSTLRCcyJpAeCM4W07YVKaptGeQhkSv1W7czkc34u3dZieahk45locl83
+ffLU7ox1h/8qmdTOjd+j1QvArfqh+MEX44hpvvLJv7Nrv451sXW8sYoQfr3x3w270u1O6pt8gWY
0bPUaY+WJiEpeqPk6pWWxe5l01ujW2y2utdEiNY5IktPcOVYdBtrizNnLcg6X8j5I5xNYFcin2Ig
1utqmhsFkACF5SEZn+OOvrYgP4bZxg2zOiTUn2ZAILptS80api0KS50hVV188LIAzU9rIxZe3dFn
JhbbLDHRAg3N+VKmgQYCTJpdTf00DS/om7odpPiXF2nL3Pz9sxmc00Gqn2BukCX0Rr+1yjcDuKOa
g586Xja1NXmLK7OwKjB0LZOXQbOXpgj/RPLG+b56Rp1N3iI6y0xD0CGyZ2NP2n0kT0/QfNM0vaXS
sjoSsOZEzxTj3mAPo2qw4nKguq/mgxvliBwk8Yanra4LSR9ExQxNIvf0el0ivdDbPuHCr7NnNfpY
0waHMm6SfPT1cMPj5l+1jNFhYaE+Bi4bAODCBXStHfx+ToVbkU7YrLZ3KSpJqSZVduGJe4hh9zU9
n1UCIesveMSZ5YVH6DJcIL7OPPao2IP7oM35V3K5xszqRz0GUatlGrIcp37SJpWLOFRQ3Ua+PBrv
y7ZxoljYGM2a852bWuzcNIhUqwwVDiMaWmlHDGGBmfSHy1O2hg4gczEfQEDBgVHOn+JswyIK5kdC
pc8D8r5NOaWs2jip8fRRn5qrMgrv417YVXLh5EL5WfStjUB0dZBn5heDDHM4TqUJ84P8ko202srF
e/DoG1O5ekOfj3Lhk4kxigXipmTGG4lOZEOxDTjrEl/d9ZG09yfyKoi3770u/2RVglML1CcVSUVy
Of2FU8sAw6KTMSc5umwwCXuBY2BiVaUucxNUQMpiqxK+ttdnujzUIqBxfgPLG1sRdPbso22NbKLx
0KKd7d2X4/Ww1Uq3dnAZkI+Ca6cJ6A0wz7IGkBKdybRm3X5KJFcqtnqNVk2oMxqJmIMIbnHrK1LW
NIHAyplhux/E6Art8I0Da8UHQRbOKXFIy+BZW5yNkAix5kWCiK42HQ2rtStJPI1bsL+VgczCGJpK
RlwV37yO5ckrZFXoQnhWyltr9I8U7Z4vb+a1gchQY8HGTzeMuMRJStOQpChWhC6tU/Q6V/c+/TBK
spX3WvEvKj0/zSyO2cEKQjTJ0cscckQgRjgAQOTcIH31RxhUz6I+qhvbdz4EFjfKXFwCN04PKFiV
xRkl1fDuayli1D11zCS4RsaI7t13frdxGK7ZgVqMwirgL7BLC0fwyfHl5JfQHyr9vay+N/3CCUM6
lUX38kKtGsLZSJjhDm9K+oNWkUejeQ02iW9C+kmMRbsT7iTvF0AXmgKDO3xsIH0I/18f7nrS1jK9
Gkgqp3d6rbiJ8LsSPfqKsoH8XLtFNKCJoIlm/c831bnJF8w8N5k5S/2jYcZq6bpXryz5GOos09Pc
gJqqTl5u3fhrHn9ud57os9vLyzLI3YP0hwytZA9R+2iFErxPxn9+Tb0a3+L+UKlfGQGyR24eT+6U
hHauhzBobaAVtkaz2FhCCnlNW2MloYRqtQjGdMGuN17+c+cD2Yg7AKYGKbUYiwRpWwNTFnGFBJEF
zfNdTpFfOgnC4bKh1eEQUYigKaHHWNa9UbQQqkLhHkohPGobc6+FzWd1iw5ybS+pc7smd4Q1a42+
dgGrqAs/9zTSTBCSUKJ58stkF0v9t84S3MsD2jI1D/jM2+CEUNV6xjQGXgdU4UYVvuSa5FCeu2xn
JYLmmvg5pMUKdb4qFeXAnVdEsGMFqIsan6JpJ/MiNQPY64ePfvnxssnVtQKUTkCiGTrIttdDG8U6
DZOctdLjYj81pzQdd535C9rUczzC5YHqA38tBiYVUWymIgDKQMp3Xp06avG5heHo8lgIP/i0ywtD
nQFTuqhxkMrzXXy2UH1EbrMwwBwOSqXRDNE79Kq53qA9KOSvHROZMzcJvSuxjr6EyVwLZ1F9S/9Q
TbTtjHBYxBp4/O5JMwZ4Z3JbMbIDuoSHNvncVtKR+xeMXJRfDaNml41xU3rJk6x1PQD+4AgOqHas
Eam0UNP2UZ1cT0XvIo/1qEOiqKuy01SijTCVqza+G7bdSY/h5Brg1oDctu/g4YEXpE2M33XaOVpJ
+BAWsMLVES4tvieKPQS+1NsICDttlTpsZUfNzOtO6m5iICyACz72ioQeZHsTV+PXLg1q+FSEB6sM
9qX6exWP75WgOOmdfGXVxbchL16sokWVNzmJifRBzurrCuEdr4AtX6lPKjggNZOvGqHcC2oFzZZ+
Vehk0bS8dz0N0FBn3BWVcuX7oY+4VX4sgj7fDb56P3rqwap6d2rDfWJ9ESp1B/3XXkXEphvTg2Cl
H7KsffJG01ZbqFAkfw+z4SFRlIMlvWsHY9dBchFlo0tFaCcaZCzgNcogTClSxPdUiJ7GlkQa4hFB
4R8JIBzLmHZEeR98STz2cAIi8E6v/bATK80tJMWt4WTRBfFkyfBTwVw1KcI7yNhg64NYq26O0WS4
MWdV5/UPWarFTiSVHxWU9pSBYkOj2Hkb2ZWPtpgOkXc/Wk5aw/wECZfnJ48AsL/KxjsaZ2Fblh9o
x3RBlTgcXcdUE3emab0rEB5Ff2jfl/rHog12bTs+xPn0PMVK6RRDZncdUzsNX3orcwN9uKkRQZSF
7HaSBIocpUO56ChoGTlF79QUHESmdC2FlhvpkIygBlgYyBo1wnSsxW7X80m0VqRnwKMJonDruHwf
Ry9dIjnNpLmeIDg5rXnygHpvH9lRWu0sOb6S1eoRoNx9GTfvOngRnMnvWtvTh8hWkg5Wm864qgT/
xhArJ9ZSF0KVXV+ot1qnaLaaiIDH9BRteOplJa8OWehO0Uj1BLamY2nWB8UI7USm9QU6IMdotVso
JW9ErwWIrDihWewM2Mo1hCf6gNZFOU6e5byH2y+7Aj56LWlPmSE66AW4oSlDOD19USFkGxqZVTCS
BznoHPi4vni++cwd+Ai1iYPG3CFWqhvo40huZyejK+8nqf5WpfEz1+6NXETXBVD8sodM2JIgtfOS
w8TjGOxK895P9OouKjSnNVLPNgzlJvOhtNKa73TbHGMvbGEG1p2UBn6E3XLm1DxF0LXUcvpsTNpM
UrvXJETuigxqNJloL3VjvXIms2Yjo4WdteURrmZn9M1PcY+Cqzd816LOVgPxGAazHtMAyU1d2EYl
vkzZR/LaTtWnzB2K10P5Lmuid0OfO6MY78m/7VprOnnJYHtjvfM9pDUSb7rXTN9JhK+5Jj5mXbiX
xsKx+LAUln0nywr4LdsayJ95PchFewhy/VTqlt2YMztnCktSE22EVWsXKo8iqlBki3iDLS7UXlfQ
wGy4D7Q+fMwT9ch8vC+HTpmfYBu3wtr769zWIlTk+T95hkfMPXR4QT7dDJK5Eb+t3dvaLMUAaga4
6fKtOqSmMpgK4P0m1aB58iOnDaYbRYG6KW1Mh/vQLgoyfJOxEX+vju3M8OK+o2VABL5L4BjL7Smr
vOtu6rdyKGsRwvngFmtFs3nTyxI24B16b2SVI8tw5yXWxhtMklfu7nM7ixghn/RekwomsRU6J0+u
GmRhJrLHV1Z25XdXA6eUXN7C9Nl43y7HDVsjXITfWa3LgQU9pjsENZwEyS4v2ERKvpFumH/NMjj5
OcA3UAkkv+LInBergsjRrhX/zoMOalDGI8xZ1LPrXWpupS0veyZdQK8DIlVoe+i/mdSUF3Q3vTeh
kQyyvdmQ4hruQm6cckt4a3Vv/+WTPNJem+xxSb3zGWYfDFyWMnrYORI8QIv0TNiY0nX/B0WOSgeQ
Sn3xzh1r6L8Kixiuz4q9GaIonojHy86xZWJ227OQ0hJqGQCqRVcBiBtZE115Gg6XTaw6xtwyj+oS
5fIlYC0a86mi25yq9ZSjVTTsfOFUyI+5/jJqguOXG+ZWfeLM3GLS0AVVIb4QKMCqke1naKd+LmFf
1B6Aadmy8lEJ+l+ZQ96CsOtQIAAb+noOIwphfvnjqVbVt4MSP/qRsrs8h6vLhKytCgSFWH6JQRlS
PezDOSMZtME+8fsDpN4bzjZ/yjf798zEwrGFWjBHdZyXqTzGU2tP4tda21XwudZIxV4ezuqRRGsb
YH/4KI3lJjKU0BpGaQxdUfKvpCk9BAIk092fcuj/lvVo3QwEAVzulCGX3RhEJFButyQO6Z37LPfT
fRgnO+h7978ymp9m5sU720NyoHWq6mFmCmHOrGJnKkhQ183GAq2ePOS8/jWaxWFXJ5OO2heTFo2l
I/uPTQclg7rzzcf/bjgLR2gVr+ibhjxoMGp3sj98bSKqNKGwMWur+/RsOItdM8pKyJAwM5bClxga
50iWdp6n8xAbkalpQlvJMKy1vfsL49PQegYPSt/ost1R0DozijyyhwokjfY4zJzlpesp4vOv2EGb
gq5K9u2yNjmiDJ2aMXYiM/1Q1N1JnXkYWnFjHledHNT7n2aWvUDmoOj9wOPeLXrIhafiS+RLDpSt
G9ij1RPozMziWFXTMA+whJO35hHNXjeBrfjyhM2O9eYEOjOxuIvQVhjQSGbChmE4mM2tKkf71NtH
v9A9pc19Av+aMeX1fm1T1BZQhyUUK/+ALHtfyNJBqhs7/7U5I3FgzD3ub0rGnYcKdJOT4FdabWdM
xs0QRBtzth5XAuectZCoJqnzpJ4dPiHc45rF9eBGWR/bWqwoNtxhH2Q13gdVdFCV8IQKg75L4dPZ
Fyns3I2FBl1bbDG/ra4eLUcSqHF635aptsgIDCi3W3LJvGFl4dDzSoeMFtz1ZS9ZdUSK/XN3Oe0s
y2QbxKd6YKQUnLjlD8hZoX5cbuAj1odC2pDkLmI8y2q4oQjl5AcMJQ5G3+Z9sJvE0QlF9bsVGhun
+ur2ZeXo8CC8etMvT5cWcLERW5442a0uu1EF1LkYdpdnbcvM4o5qtbKLuQtDV5DQoSaQGOvqKm/G
02Uzq0GEyd6iPoPG5rIMjCKKMUrzxR5m1+3gIkihZk8T7MclGZ7/ztTitDBGE/2+FFON8XUUKltm
ByfkmdJIRVrvF1oiuC6kWQz8B+5zcVshVdJG4kg/olBrN0KqXaEN8gsDOjcxx9FnOxmE0VRA0U60
EtfkpPaBcuyFx0qDSfrp8tStOcOZJXkBmrYagSSzgCWSteRqvpXtcNDHDY+bPWp5mp8bWayPqfRG
NgY5jj3Cm96q7eNQdRuX0koMAfibwqZGBnKmEnk9ZXKdp3ra9xAkNIrbKINtmvm+zxFJb2wkNw6C
hz6FuvGUXzkdMDqfdCT754TIa6MhB1NZ1wC04DGgb39nlp94TJvV1uN2Dd3xytBiz/ZW4+leB0yr
GK+7urPD+MHUHpP+VNTlzhMCHlLHcryrDGg9dA8mCnnjqF3/BDQBIVNIWQ1g0OuhRnAd1lMNPjcL
RKQATqVq2Jr6Do0NhIHC99IwUHSwnmsIMf0HJYx3QmXuL/sqXYpvHQlC2Z8fYvbms30xGYmhejOo
2xfanRbfiD2x/CzVMtp5/j7OERrMFKecviBHwCtpn5MCLE+lIdp5kh+bor3TtUNt7AP1ukoQpreQ
pIHOT/dIekcvfu3BU1q6et+SWb72rWyXWN8trbaL4U5MdfLJB0qI7XSCocdGEdD26tDWwxtF3EWR
ZAs1qiH1F0Rt7NQL9hC+72kPENs7kclBewrl7KPaPRneVyF9ZxnHoPhSxI5ANlaqDzpw5MjaWdm4
m0wBBbtrnR7hcN8WB9R6nBAREl196inMBi2fVnzKhlMWKqhfHBLjG5u3grm/FmH2QrileTAH1MMK
t6DtEplEOwMqVquPHlT7ivWkGN+Mzj8qI/JM1of5pJzSyi3q5CEIT1P30IUfE8N8KCEjE9PIEZGW
aKynoN1TR4UdW4fF5WMt35uRehxVxU7FL1LwALzJI0EsxH8EY+hUiWEHwbNUf6J04VCq2HX0LA7l
N2o2TzqVcks7qJR2xEGy4aXaxUW+V8dor6XVIeDJqZGMz+IPcYTq1c1Y3mZw+pUFW7i7j7wclsRu
J9GuEklXUY0aygT5n3itkbFuNVdJGpK9t1Ks2iWBFoi8LP7sA0ep7wWaajry7TD6HgrdTc3aoREV
1MCXWqJ60kIENCBFI91P+pVq3kbd9Wh0t1UHaAa1kQK2eeVxAOCcfo/y06hDDRwNrqbHH1OV2Cpw
kupdkH2v6FgaEUGaK7ZXiVS6YXBdj6dIug06COEtYSfI3n70TrEeH6om24XV57EenTG4rrS7Kjwg
uWVLKIAGwgkJeZr5S4QUsn0cjkzsx664ic0IgZ3qaFr+zvBTp6Zv3OzZgpMjq1twx5U7gl0HJ4wi
k7p7QzdRJmFEWpmtP2jf8iy1m/CT5G0kTtbwFedGjMVF5FlGJaQpJ5wXHj3jk294Tgqq1oT5nunK
HuLiZCaR4/cbh8rqEa4RQFqIb77lngh9q1TqGWNbRldR8iHxroLmRSi+bxxd8/G4uAIZ3k8zixs9
GbR8imYSqVg8tFFyHMVrqIp3ivk0Ve8M1G5wO0tq7GZS3aGd4DEb6JVuqY1Ou4ES2FTGxyo2AfR9
M9PSLmGgpi6YWeHGI2L+HJc+53zNnp2wYkS9wpgkquThx3godhXGdC/bW8FgJxDzI3SxEeusLgB8
XJIGuoEWhvn7ZxYLuSWJkcwg0DrYU/rq9PYEBZKtxBtRyGqEcGZoEbclSAF2EopvbuR9FmqEEXQS
xMNOKK6TqbC7sjxlfrN1bf4gZnozoWdWFwufN7HZa7nMwgfJUTDNWwi4naZPrym4zZTHtpe7wycr
/zzApdkP0i5U0T2T6GuE/3afqN0+Kq29MAIr9ozPUquiPTO8T4bISQrhYxyUuzJCTcD6JNc9+bPo
Vij8Dxkc7Du1qfY19HRCigpQW+wDYIW01T54sfd7EVt3elS4Vtg9SFp/bzbI4WTNdaBbz0mf30Se
/kE288HuxYo3eGDrRVY7dIifWjU7aXpgxzJKhhlKW1osHc0xuw7g+9UT6aTxYEklqqWToN6GTeHU
SlLYfu99l6qpt/sUtv6Q2j3gATlLDq0m3XRGdJxC6nFwkAdqcDcAUFVT606hNkebKy1cwQM11R2y
gcfR9/Z95fW2ptcHhLs5pgfXpCsp49wTCAb0FPYdIf8QVf5BG6VmZwTSKcvlU5xnTltLt6ZgXuXw
hnSDxw8o+0SjFuI3jlTqu8lTTqFfbGyqH1W+t04A1ZwEvy9cMMvwLVfjQK043HJaEqykcJSOUrvw
tUfjp08MVynvdekR2HgTfaTbZGe23bXm3XvFhz7nOjdRjuxvA09zkn6+bn8fTd2RultUiU9j52/4
7Opxb9GPLVJqeMsRocYKdewCuJEYVAdf869ivbzL6cX6cST+n1cp2fof/8vXf+TFWIV+0Cy+/MdT
nvLnf+ef+evf/OP1l/zIn79y97X5+uoLN2vCZnxsX6rx3QtCHc0PY/5LPv/L/9dv/s/Lj9/yNBYv
f//b129pyG1bN1X4R8Mr5Z/fO337+98k8ipUcefM3V+8nrOZP//J3deUH38Ok+Al4Vd8/Tc/+vK1
bvhdxm+GCFMdiWgSCyb/+9v/9C8/vqP+psjaXCuWYbHkScHaZIDVgr//Tdd+U1UVwmFQRTxz+Ead
tz++wc/AiA0ilHoDH1Ax//aveXj4pw/+c9aZlz+/Pici/eGKr1wVvCbEUhJB/pxGWuYQKxOwjJ6K
yq4dEfa57vIhoKmGviHBod/R2pNWlPSYlw5EO4FZawely0oY94f2WRomM76naJoFdx3a3LItCXV9
ol1ieufVUdY+6pmInk0hZ9kfNNKa78mtoG2aRuPMXeCLgFxacvLfFRHeBnDrsgDh5RQ23fss1PVr
TamzeqfBiPU8bzMXDZnqqckb6EZd2RpiZI5IAgzt3qpNC57rEIlPkQ+hFmZlEL0Fk+FYkSyKV7ln
hP3JUkurP1LCK4qvXgDV8g5B5ELZd6JU1DeZataBnYiwJcIspFbfG7EovoV+XM1SWLQrHDyzKMGp
oApk0xLUfQUrrFdXgl6OHzqtFoWDJnft8EzrnFc7sifB6j2NY2TFuzRo0B4TR2XYBX090yuEaVEr
0S5TtHTnIfwn1cdUTsuXPK1TT7frJi76yfYbFCXRQe18uXuqLb+6EyNA4/8/bEwCrksbM/v2kmRr
u5Kf++eulMXfYPmFchWGZCp4isxN/eeuNH9jQ5oGAEwaDkT4LH/uSvU3uJxM/tCqP5c1+aGf+xIm
JIgT2K50/ACC/k/2paTPd8SrjSlLJhoQP6oVkBEvodudbqlj6sF8nxkajm6UQHSpaGSOInT+Xg3N
BORpepVXffnssTNuIrNEVdEXISFRvyCsqR3LqPCR3lA1pMnGPPSO5ayMFRrNPSTcPKFm1Szo/8Zb
QUdJi4i5+cIG7T7VaRvx9JH7qOBv9LeIpdS9PGtyVTWHAWpDyqlt0+iOFtHuCG7EexInfaBbWKED
r8qccdaLamqF3jyjvFXqOroKFaP5PWlky+7kKjuYsZrfRkLzPlLV3DZnJbE6zWi7QFys0ZPR6dEb
634oj1WzCJnJ3N2Ik+Y/TrnyAKfqN2uWLCsm+T218g+CipgZLR3pl05Qn60QxUvArfBFmd9LWd51
ceMfmqF5r/xQRyuG+sWYBdMklNPaWULNrxBTMwcvvdZmgTWql26G4pr3Q3uNCs/nWi+qO33KYQyT
egQcsqDaKWL9PaoiwRYCPT6Vk1BkoB8C1BPD4XPUmckjjRhoSqIkOO5KwfcRxFXi+ND3WfaQlTVS
gHKWG/ea1cf3ngyDVmCZ+THzdfJZ+mT+PslEX6Y5KrTXKtZD3gzG76PSVvI7QxYFNHML/WuTeZIr
9pZ06sS+vDH0ztVNYadWgCnzMiyjXQM4NN1pflfW7/KQ8+2xTeqM6q7fBOVNIMfIPPv/l7wzW04j
S8Lwq0zM9UDUvtz0BdAItdqyrG6rlxtCtnCt1E5t9/MmPa8wL6AXm+9QQgIKLTaOGGLGF4qwBKeK
5JyszD8z/x9NLm8CfX+UXroaEtVQxepSNnLmpY1eZkHzmjbAIHrY5p9XkJqNncwCFLHqP+pKV1Zj
VK6TS08beNokTrVmVji+ZCEJnec/hVKrQeo2AK+P7eJXyDyaFIYDt7m2rOWKfbIs4pQ2y8o8D73y
XVq67URLS3pl3ORM1ZRq3MhqOvpHloc6325JnVo3fT6XLpUzqc6mAc0RHxwZKpBCCkxnBEjnd2Pk
/9PRC9XiF53k/V9RdP9X3veS6zc+xC720LYUnUhD9KLQX//kJe2hJjyUJEkKfmfdDrOJXbShYLJW
NHwUBM8MIj15SXXI2AYRj0RdnmBTNr7GS645S3adJBGQ4OIFCBbN/3vZVuQaYenrFiIkSC5+kF3C
+gTFvXFj+u4sG9SMa7rOAIE8hhnfq17kXNLngHye06oNuQcg8o2BvJ4lp/YsFYp7rtDea80k+HGg
ClhLKPN5QqMPbYBwyjADwn16Hl35QssvrTzzJghhCRknQusvKY3yTEvl+IJObWUCP0+J4FZLuuGh
E1iukGZdCu3AIC1XyDv7kDhBEjlzFONPde5ftOUqPs+F8iDD0xViAcvPnmPaZxLz9qMAfgu4ElpJ
eGTmkTQzQLw9LzP9Vi11Jl8ryGPQ5aQgTQnGB+2EjECfSbbxZz1vfkT91hnNl8vsZ6TJEb72wp90
8Qjx5cSZOobDcyVHuAv1QBo/ad+oxgmHj9JROc7EeVxyMBM/Ns9X68Oa60rhjLxUrq+LRrTxNnM6
jEPBWxOmOoSHxapuPsT8vJCK6sJRk5sU9tlsEmTmAA3qoJGniR2uOPXmb3KbnFlS8XEVLpd3NqxQ
cJI4KBTG3uD9wELxq1au0Gys/i8SErKU5+Oe+3/mCyFF0M9jRHLTJSMWB9BmlECxEDszbJm44yHs
MYYGxVuGNQmILB3gbzvsYViNdzF2JVGYEKDNJuxRh5bF+eP0mYpsQCL8VQe6H/XQSsUcMg9YljT2
668terZq4YT6hDHMph4Xc7p1NUEANRjXqX6pDqK4uCoDP/hU6eF8Red7DO3qWAtK6Rzi3/dt6c4/
Zk0SWQhAF/40tqJ4almQpf3uWLXhfXTd0q8+mUWcX9p67A/eR25o2NdqiwrwlZGF8VRqYj+fKXQO
X2SSqyugyfXvKx6PY8M2a/q5UQQN4mUAZ4kFUibHygfFWg78q3ldBudOFeRTLc68a78OVjeJRc90
YiGu4rg1GLkObebgRpJ0P540WdY647jIIzRW4Sp9V/qOzmyAZFx6c6+9lkQ21YYRiRV6sMUKFiLL
gA1Qg5W/9agX1MGNJ4WGf15E8pc60KtLokSSsyrUz6QyMcFFQlOZhdVAIrWhkJbIE01b2VB6uA5p
XmE0YQAu5KQlbYznvhngLyWyt9iQEgVm/sINxiouAUr1tr0L5dxVRyFsAcgau8m0olI+agrU6GvZ
o/19VahRcyY72Rg1dGaxCsDclumiahK5qq++ywbQi8G6Xw8U69zwokZHbddMImIBxfa6Vqb/7gN7
C5no4Q2PWbeACa5iLyp+jb/tRZt0/vBCzwMY2+de6GVBhLjnLNa3tQZQXlolvAVnWd0BcBja0KKQ
azE7isOQGab/+9/CGDb77s8AG8QGcK3zJIdyFqBifb0tKz1nh5c/Yh/d6a/z/Ac4gOP0I6G3WIKF
tkyhDolZJJr6UWyB9F1Mnm6bwh6aukmzlwKI9pBN4qdPzxTobnzDptg1hTa0ZZkUS2EmSoUBf98S
BH0GCS2kdqLLDrTrRC3R3VkHYD4etleOx74ldBvaT2gmGHw29i1hDWk9pbcHhEqIYhgdZnF6e0IX
cfVOVPFNxwMJGxteNIhESAd6xwMgc01CLAt6hYcLnp4pDOlbfOb+ptje/obAiLY9hUHepEpkVAhb
MVsu2GRO8nxQHf0Ou4IoE16FTdjICdgyBRAc6Df/gG/pqjG6XXiKm4LdfOT50IawIkhg9koXW/cs
AdGAKls0TyLZxsP2RDcFZZGjTaEPacCGUQEJFbY/ccrOpiCogGAbiR3wAYE3aKcaVMB38x1MQdTN
EeGLF2BI3xSQqNGkICmgL6fsNUXZ6MgDog8RKhX1Rx2FJYHq7O4K0la0TIlE6cM0EITtopjT8xVr
Pp8jTaEORexOAiykn+ghZ59teU3ZHgrZQJEnU2vQkSU9VV8hHR9WUG8RFRCZKgz8Nfum4AFCBEoU
CgsGoo2K6DI6yWdpv5D89RGWNiTgFmwWghWkf0AEekOrJKeEQbHOq56oKbr9elzYDULEwBpd8/B7
9PIPam+iqq0ZiFOLOtyp7onuIX+cIWhUEEw01H+Ya9n3FKZoFYAkCaIxKJmw01t3xBv86iPeMXa9
8G6NdHiLfKs749UXbECA/gJbAOYGyNh5seje6JbvkE7x/x92mznWqffWXzep+PpiD+9/+JT96+9c
bPPRNr+ceYvsNqOrdf2H5uFeu46Qyzi7W96GFBK2wZiumWT9ZHi6o373yeNT46Ur3LxStXmhu+VN
6498iCzjcHno/nHnR9//x+Xi/l+bdZ46bdbJxtGLX8efFlmRf4mzvH8JBpA3vzzc/fMm+7wMsR9r
/RvvxcaFY5efxFlcLG43Zngy/zrtPdr87P7cv//3oeUJ145e/ufmc/BcfYMk+uj1fwkWYbj4Uhzc
oCQj3+ESr3eMHfsVv7sND50v5pe+w+3/UjDeubw91Fgj8sLjvwE20OEClniKv7L8IW/+iMD2ffwG
ZD70tt2nmHjF53Bxm/3wHwAAAP//</cx:binary>
              </cx:geoCache>
            </cx:geography>
          </cx:layoutPr>
        </cx:series>
      </cx:plotAreaRegion>
    </cx:plotArea>
  </cx:chart>
  <cx:spPr>
    <a:effectLst>
      <a:outerShdw blurRad="50800" dist="50800" dir="5400000" sx="6000" sy="6000" algn="ctr" rotWithShape="0">
        <a:srgbClr val="000000">
          <a:alpha val="43137"/>
        </a:srgbClr>
      </a:outerShdw>
    </a:effectLst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2021-06-02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442A48-381A-4B2B-9F93-4F592C84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C46-EFB2-40FE-84E9-ADD0A603274E}" type="datetimeFigureOut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A07FA5-549B-4259-AE64-0B6B7751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ABC963-FC71-418C-A33C-1D7D21E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46E7-7DEE-4A8B-A251-0446DE8D78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0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hyperlink" Target="https://www.ks.no/fagomrader/innovasjon/innovasjonsledelse/veikart-for-tjenesteinnovasjon/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katarina.lindgren-cortes@akademinorr.se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.no/fagomrader/innovasjon/innovasjonsledelse/veikart-for-tjenesteinnovasjon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5EB3-A418-478B-B375-1BF12987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Er </a:t>
            </a:r>
            <a:r>
              <a:rPr lang="en-US" err="1">
                <a:cs typeface="Arial"/>
              </a:rPr>
              <a:t>lokala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projektpresentation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5993-185A-4138-A14A-2588A1A2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79705" indent="-179705"/>
            <a:r>
              <a:rPr lang="en-US" dirty="0" err="1">
                <a:cs typeface="Arial"/>
              </a:rPr>
              <a:t>Anpassa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presentationen</a:t>
            </a:r>
            <a:r>
              <a:rPr lang="en-US" dirty="0">
                <a:cs typeface="Arial"/>
              </a:rPr>
              <a:t> med er </a:t>
            </a:r>
            <a:r>
              <a:rPr lang="en-US" dirty="0" err="1">
                <a:cs typeface="Arial"/>
              </a:rPr>
              <a:t>kommuns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logotyp</a:t>
            </a:r>
            <a:r>
              <a:rPr lang="en-US" dirty="0">
                <a:cs typeface="Arial"/>
              </a:rPr>
              <a:t> </a:t>
            </a:r>
          </a:p>
          <a:p>
            <a:pPr marL="179705" indent="-179705"/>
            <a:r>
              <a:rPr lang="en-US" dirty="0" err="1">
                <a:cs typeface="Arial"/>
              </a:rPr>
              <a:t>Presentationen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kan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användas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när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möter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medarbetare</a:t>
            </a:r>
            <a:endParaRPr lang="en-US" dirty="0">
              <a:cs typeface="Arial"/>
            </a:endParaRPr>
          </a:p>
          <a:p>
            <a:pPr marL="179705" indent="-179705"/>
            <a:r>
              <a:rPr lang="en-US" dirty="0" err="1">
                <a:cs typeface="Arial"/>
              </a:rPr>
              <a:t>Anpassa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gärna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presentationen</a:t>
            </a:r>
            <a:r>
              <a:rPr lang="en-US" dirty="0">
                <a:cs typeface="Arial"/>
              </a:rPr>
              <a:t> med </a:t>
            </a:r>
            <a:r>
              <a:rPr lang="en-US" dirty="0" err="1">
                <a:cs typeface="Arial"/>
              </a:rPr>
              <a:t>lokala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bilder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6D88-07AF-4F6E-94C8-388069005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C39E11-3A90-4E5D-9CDB-18583463D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Utmaningar	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DE395DB7-AA3D-4E3F-B0FE-E75F234D95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01193590"/>
                  </p:ext>
                </p:extLst>
              </p:nvPr>
            </p:nvGraphicFramePr>
            <p:xfrm>
              <a:off x="2556798" y="1934373"/>
              <a:ext cx="2705467" cy="22378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Diagram 4">
                <a:extLst>
                  <a:ext uri="{FF2B5EF4-FFF2-40B4-BE49-F238E27FC236}">
                    <a16:creationId xmlns:a16="http://schemas.microsoft.com/office/drawing/2014/main" id="{DE395DB7-AA3D-4E3F-B0FE-E75F234D95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6798" y="1934373"/>
                <a:ext cx="2705467" cy="223781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75B2663-6BEB-4C4F-87BD-874540EEF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315" l="6389" r="93981">
                        <a14:foregroundMark x1="11019" y1="38889" x2="11019" y2="38889"/>
                        <a14:foregroundMark x1="6389" y1="44352" x2="6389" y2="44352"/>
                        <a14:foregroundMark x1="6481" y1="42870" x2="6481" y2="42870"/>
                        <a14:foregroundMark x1="50278" y1="6944" x2="50278" y2="6944"/>
                        <a14:foregroundMark x1="93889" y1="48796" x2="93889" y2="48796"/>
                        <a14:foregroundMark x1="50000" y1="92315" x2="50000" y2="92315"/>
                        <a14:foregroundMark x1="93796" y1="57593" x2="93796" y2="57593"/>
                        <a14:foregroundMark x1="93796" y1="57037" x2="93796" y2="57037"/>
                        <a14:foregroundMark x1="94074" y1="42500" x2="94074" y2="42500"/>
                        <a14:foregroundMark x1="60648" y1="6944" x2="60648" y2="6944"/>
                        <a14:foregroundMark x1="40185" y1="6667" x2="40185" y2="6667"/>
                        <a14:foregroundMark x1="6389" y1="56481" x2="6389" y2="5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77" y="2465838"/>
            <a:ext cx="1489337" cy="148933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A04FA59-F3BB-4C1E-987B-C9133024C239}"/>
              </a:ext>
            </a:extLst>
          </p:cNvPr>
          <p:cNvSpPr txBox="1"/>
          <p:nvPr/>
        </p:nvSpPr>
        <p:spPr>
          <a:xfrm>
            <a:off x="7517182" y="2809199"/>
            <a:ext cx="307075" cy="39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B99FB0C-D71E-41B1-B146-8E09A3F6AD3F}"/>
              </a:ext>
            </a:extLst>
          </p:cNvPr>
          <p:cNvCxnSpPr>
            <a:cxnSpLocks/>
          </p:cNvCxnSpPr>
          <p:nvPr/>
        </p:nvCxnSpPr>
        <p:spPr>
          <a:xfrm>
            <a:off x="7290456" y="3236498"/>
            <a:ext cx="8027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A544FE82-2AFD-4F80-8BF6-ACCA2EBC317E}"/>
              </a:ext>
            </a:extLst>
          </p:cNvPr>
          <p:cNvSpPr txBox="1"/>
          <p:nvPr/>
        </p:nvSpPr>
        <p:spPr>
          <a:xfrm>
            <a:off x="684211" y="2571750"/>
            <a:ext cx="267667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40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Riket 76,3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Stockholm 66,7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Lycksele 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Sorsele och Vilhelmina 92</a:t>
            </a:r>
            <a:endParaRPr lang="sv-SE" sz="1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Storuman 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Malå 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Åsele och Dorotea 103</a:t>
            </a:r>
            <a:endParaRPr lang="sv-SE" sz="1200">
              <a:cs typeface="Calibri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824566F-BE3D-4504-8442-9DA33EA06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468" y="470315"/>
            <a:ext cx="7704139" cy="584993"/>
          </a:xfrm>
        </p:spPr>
        <p:txBody>
          <a:bodyPr/>
          <a:lstStyle/>
          <a:p>
            <a:r>
              <a:rPr lang="en-US" sz="2400" err="1">
                <a:cs typeface="Arial"/>
              </a:rPr>
              <a:t>Förutsättningarna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i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södra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Lappland</a:t>
            </a:r>
            <a:endParaRPr lang="en-US" sz="240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B326A1-6D7B-459F-89E0-FA148ABCE7E9}"/>
              </a:ext>
            </a:extLst>
          </p:cNvPr>
          <p:cNvSpPr txBox="1"/>
          <p:nvPr/>
        </p:nvSpPr>
        <p:spPr>
          <a:xfrm>
            <a:off x="684211" y="940942"/>
            <a:ext cx="4155726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400"/>
              <a:t>Befolkningsminskning i procent de senaste 25 åren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Lycksele -13,5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Vilhelmina -21,4</a:t>
            </a:r>
            <a:endParaRPr lang="sv-SE" sz="1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Storuman -21,6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Malå -24,1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Sorsele -27,3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Dorotea -29,8</a:t>
            </a:r>
            <a:endParaRPr lang="sv-SE" sz="1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Åsele -30,3</a:t>
            </a:r>
            <a:endParaRPr lang="sv-SE" sz="1200">
              <a:cs typeface="Calibri"/>
            </a:endParaRPr>
          </a:p>
        </p:txBody>
      </p:sp>
      <p:sp>
        <p:nvSpPr>
          <p:cNvPr id="3" name="Tankebubbla: moln 2">
            <a:extLst>
              <a:ext uri="{FF2B5EF4-FFF2-40B4-BE49-F238E27FC236}">
                <a16:creationId xmlns:a16="http://schemas.microsoft.com/office/drawing/2014/main" id="{014194FA-51A2-4221-AB85-90D149E29071}"/>
              </a:ext>
            </a:extLst>
          </p:cNvPr>
          <p:cNvSpPr/>
          <p:nvPr/>
        </p:nvSpPr>
        <p:spPr>
          <a:xfrm>
            <a:off x="4035909" y="1312526"/>
            <a:ext cx="1335442" cy="798933"/>
          </a:xfrm>
          <a:prstGeom prst="cloud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cs typeface="Calibri"/>
              </a:rPr>
              <a:t>Vad är försörjnings-kvot?</a:t>
            </a:r>
            <a:endParaRPr lang="sv-SE" sz="1000" dirty="0"/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18D8A457-E35C-4F3A-AB0C-CED2B7DE4968}"/>
              </a:ext>
            </a:extLst>
          </p:cNvPr>
          <p:cNvSpPr/>
          <p:nvPr/>
        </p:nvSpPr>
        <p:spPr>
          <a:xfrm flipH="1">
            <a:off x="5574594" y="652294"/>
            <a:ext cx="2501770" cy="1516224"/>
          </a:xfrm>
          <a:prstGeom prst="wedgeRoundRect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ea typeface="+mn-lt"/>
                <a:cs typeface="+mn-lt"/>
              </a:rPr>
              <a:t>Åsele och Dorotea har en försörjningskvot på 103, det innebär att på 100 personer i de mest förvärvsaktiva åldrarna 20-64 år finns det 103 personer som är yngre eller äldre. Ju högre tal detta mått visar (kvot) desto tyngre är försörjningsbördan för de som befinner sig i åldersgruppen 20-64 år.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81814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42BB-F2B2-44C6-ACB5-E3CF9E5D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Anpassa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följande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sidor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A26F-682C-4DB2-A1F2-22F80D3FB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79705" indent="-179705"/>
            <a:r>
              <a:rPr lang="en-US" err="1">
                <a:cs typeface="Arial"/>
              </a:rPr>
              <a:t>Anpassa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sidorna</a:t>
            </a:r>
            <a:r>
              <a:rPr lang="en-US">
                <a:cs typeface="Arial"/>
              </a:rPr>
              <a:t> 10-13 </a:t>
            </a:r>
            <a:r>
              <a:rPr lang="en-US" err="1">
                <a:cs typeface="Arial"/>
              </a:rPr>
              <a:t>efter</a:t>
            </a:r>
            <a:r>
              <a:rPr lang="en-US">
                <a:cs typeface="Arial"/>
              </a:rPr>
              <a:t> era </a:t>
            </a:r>
            <a:r>
              <a:rPr lang="en-US" err="1">
                <a:cs typeface="Arial"/>
              </a:rPr>
              <a:t>lokala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varför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och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mål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tagits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fram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på</a:t>
            </a:r>
            <a:r>
              <a:rPr lang="en-US">
                <a:cs typeface="Arial"/>
              </a:rPr>
              <a:t> arbetsmötena</a:t>
            </a: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17872-192E-4E40-80DC-D8AC96FA7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 dirty="0">
                <a:cs typeface="Arial"/>
              </a:rPr>
              <a:t>Vad innebär en god och nära vård för mig?</a:t>
            </a:r>
          </a:p>
          <a:p>
            <a:r>
              <a:rPr lang="sv-SE" sz="1200" dirty="0">
                <a:cs typeface="Arial"/>
              </a:rPr>
              <a:t>Medarbetaren</a:t>
            </a:r>
            <a:endParaRPr lang="sv-SE" sz="20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Medarbetaren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Tx/>
              <a:buChar char="-"/>
            </a:pPr>
            <a:endParaRPr lang="sv-SE" sz="1600" dirty="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5550521" y="1286138"/>
            <a:ext cx="3503104" cy="2330092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87207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 dirty="0">
                <a:cs typeface="Arial"/>
              </a:rPr>
              <a:t>Vad innebär en god och nära vård för mig?</a:t>
            </a:r>
          </a:p>
          <a:p>
            <a:r>
              <a:rPr lang="sv-SE" sz="1200" dirty="0">
                <a:ea typeface="+mj-lt"/>
                <a:cs typeface="+mj-lt"/>
              </a:rPr>
              <a:t>Ledning</a:t>
            </a:r>
            <a:endParaRPr lang="sv-SE" sz="12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Ledning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sv-SE" sz="1600" dirty="0">
              <a:cs typeface="Calibri"/>
            </a:endParaRPr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6498374" y="1460375"/>
            <a:ext cx="2401922" cy="175162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19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>
                <a:cs typeface="Arial"/>
              </a:rPr>
              <a:t>Vad innebär en god och nära vård för mig?</a:t>
            </a:r>
            <a:endParaRPr lang="sv-SE" sz="2000"/>
          </a:p>
          <a:p>
            <a:r>
              <a:rPr lang="sv-SE" sz="1200">
                <a:cs typeface="Arial"/>
              </a:rPr>
              <a:t>Patient, brukare, anhörig</a:t>
            </a:r>
            <a:endParaRPr lang="sv-SE" sz="20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Patient, brukare och anhöriga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sv-SE" sz="1600" dirty="0">
              <a:cs typeface="Calibri"/>
            </a:endParaRPr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6498374" y="1460375"/>
            <a:ext cx="2401922" cy="175162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69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>
                <a:cs typeface="Arial"/>
              </a:rPr>
              <a:t>Vad innebär en god och nära vård för mig?</a:t>
            </a:r>
            <a:endParaRPr lang="sv-SE" sz="2000"/>
          </a:p>
          <a:p>
            <a:r>
              <a:rPr lang="sv-SE" sz="1200">
                <a:cs typeface="Arial"/>
              </a:rPr>
              <a:t>Medborgaren</a:t>
            </a:r>
            <a:endParaRPr lang="sv-SE" sz="20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Medborgarna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sv-SE" sz="1600" dirty="0">
              <a:cs typeface="Calibri"/>
            </a:endParaRPr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6526252" y="1376741"/>
            <a:ext cx="2401922" cy="175162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89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0287-29A9-48F5-828F-E93CCDD8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32" y="1324886"/>
            <a:ext cx="7704139" cy="756084"/>
          </a:xfrm>
        </p:spPr>
        <p:txBody>
          <a:bodyPr/>
          <a:lstStyle/>
          <a:p>
            <a:r>
              <a:rPr lang="en-US">
                <a:cs typeface="Arial"/>
              </a:rPr>
              <a:t>Projekt - Digital transformation</a:t>
            </a:r>
            <a:br>
              <a:rPr lang="en-US">
                <a:cs typeface="Arial"/>
              </a:rPr>
            </a:br>
            <a:r>
              <a:rPr lang="en-US" sz="2800" err="1">
                <a:cs typeface="Arial"/>
              </a:rPr>
              <a:t>för</a:t>
            </a:r>
            <a:r>
              <a:rPr lang="en-US" sz="2800">
                <a:cs typeface="Arial"/>
              </a:rPr>
              <a:t> God </a:t>
            </a:r>
            <a:r>
              <a:rPr lang="en-US" sz="2800" err="1">
                <a:cs typeface="Arial"/>
              </a:rPr>
              <a:t>och</a:t>
            </a:r>
            <a:r>
              <a:rPr lang="en-US" sz="2800">
                <a:cs typeface="Arial"/>
              </a:rPr>
              <a:t> </a:t>
            </a:r>
            <a:r>
              <a:rPr lang="en-US" sz="2800" err="1">
                <a:cs typeface="Arial"/>
              </a:rPr>
              <a:t>nära</a:t>
            </a:r>
            <a:r>
              <a:rPr lang="en-US" sz="2800">
                <a:cs typeface="Arial"/>
              </a:rPr>
              <a:t> </a:t>
            </a:r>
            <a:r>
              <a:rPr lang="en-US" sz="2800" err="1">
                <a:cs typeface="Arial"/>
              </a:rPr>
              <a:t>vård</a:t>
            </a:r>
            <a:r>
              <a:rPr lang="en-US" sz="2800">
                <a:cs typeface="Arial"/>
              </a:rPr>
              <a:t> </a:t>
            </a:r>
            <a:r>
              <a:rPr lang="en-US" sz="2800" err="1">
                <a:cs typeface="Arial"/>
              </a:rPr>
              <a:t>i</a:t>
            </a:r>
            <a:r>
              <a:rPr lang="en-US" sz="2800">
                <a:cs typeface="Arial"/>
              </a:rPr>
              <a:t> </a:t>
            </a:r>
            <a:r>
              <a:rPr lang="en-US" sz="2800" err="1">
                <a:cs typeface="Arial"/>
              </a:rPr>
              <a:t>södra</a:t>
            </a:r>
            <a:r>
              <a:rPr lang="en-US" sz="2800">
                <a:cs typeface="Arial"/>
              </a:rPr>
              <a:t> </a:t>
            </a:r>
            <a:r>
              <a:rPr lang="en-US" sz="2800" err="1">
                <a:cs typeface="Arial"/>
              </a:rPr>
              <a:t>Lappland</a:t>
            </a:r>
            <a:endParaRPr lang="en-US" sz="280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D86BC4-328D-4D3D-94E5-FAE1A57F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754" y="4445687"/>
            <a:ext cx="13144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C5FCC7C-0ABB-461C-9B2D-F7B7EDC4D86E}"/>
              </a:ext>
            </a:extLst>
          </p:cNvPr>
          <p:cNvSpPr/>
          <p:nvPr/>
        </p:nvSpPr>
        <p:spPr>
          <a:xfrm>
            <a:off x="709366" y="1287396"/>
            <a:ext cx="2981226" cy="1461154"/>
          </a:xfrm>
          <a:prstGeom prst="wedgeRoundRectCallout">
            <a:avLst>
              <a:gd name="adj1" fmla="val -21427"/>
              <a:gd name="adj2" fmla="val 78246"/>
              <a:gd name="adj3" fmla="val 16667"/>
            </a:avLst>
          </a:prstGeom>
          <a:solidFill>
            <a:srgbClr val="F59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012688-FF70-48F5-B030-C9B773C52B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541" y="1336769"/>
            <a:ext cx="2896470" cy="13305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Vi kan omöjligt lösa dagens stora problem med samma tankesätt som skapade dem.</a:t>
            </a:r>
          </a:p>
          <a:p>
            <a:endParaRPr lang="sv-SE">
              <a:latin typeface="Ink Free"/>
            </a:endParaRPr>
          </a:p>
          <a:p>
            <a:r>
              <a:rPr lang="sv-SE">
                <a:latin typeface="Ink Free"/>
                <a:cs typeface="Arial"/>
              </a:rPr>
              <a:t>- Albert Einstein</a:t>
            </a:r>
            <a:endParaRPr lang="sv-SE">
              <a:latin typeface="Ink Free"/>
            </a:endParaRPr>
          </a:p>
        </p:txBody>
      </p:sp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15EBA900-CB15-41D8-AB04-9AB1BADE9868}"/>
              </a:ext>
            </a:extLst>
          </p:cNvPr>
          <p:cNvSpPr/>
          <p:nvPr/>
        </p:nvSpPr>
        <p:spPr>
          <a:xfrm>
            <a:off x="5348965" y="1530832"/>
            <a:ext cx="2981226" cy="906220"/>
          </a:xfrm>
          <a:prstGeom prst="wedgeRoundRectCallout">
            <a:avLst>
              <a:gd name="adj1" fmla="val -18854"/>
              <a:gd name="adj2" fmla="val 77439"/>
              <a:gd name="adj3" fmla="val 16667"/>
            </a:avLst>
          </a:prstGeom>
          <a:solidFill>
            <a:srgbClr val="F59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8C649348-5133-4357-B181-67200B962AE0}"/>
              </a:ext>
            </a:extLst>
          </p:cNvPr>
          <p:cNvSpPr txBox="1">
            <a:spLocks/>
          </p:cNvSpPr>
          <p:nvPr/>
        </p:nvSpPr>
        <p:spPr>
          <a:xfrm>
            <a:off x="5485989" y="688989"/>
            <a:ext cx="2896470" cy="841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>
              <a:solidFill>
                <a:schemeClr val="bg2"/>
              </a:solidFill>
              <a:latin typeface="Ink Free"/>
              <a:cs typeface="Arial"/>
            </a:endParaRPr>
          </a:p>
          <a:p>
            <a:endParaRPr lang="sv-SE">
              <a:solidFill>
                <a:schemeClr val="bg2"/>
              </a:solidFill>
              <a:latin typeface="Ink Free"/>
              <a:cs typeface="Arial"/>
            </a:endParaRPr>
          </a:p>
          <a:p>
            <a:r>
              <a:rPr lang="sv-SE" err="1">
                <a:solidFill>
                  <a:schemeClr val="bg2"/>
                </a:solidFill>
                <a:latin typeface="Ink Free"/>
                <a:cs typeface="Arial"/>
              </a:rPr>
              <a:t>Improve</a:t>
            </a:r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 the </a:t>
            </a:r>
            <a:r>
              <a:rPr lang="sv-SE" err="1">
                <a:solidFill>
                  <a:schemeClr val="bg2"/>
                </a:solidFill>
                <a:latin typeface="Ink Free"/>
                <a:cs typeface="Arial"/>
              </a:rPr>
              <a:t>past</a:t>
            </a:r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 or design the </a:t>
            </a:r>
            <a:r>
              <a:rPr lang="sv-SE" err="1">
                <a:solidFill>
                  <a:schemeClr val="bg2"/>
                </a:solidFill>
                <a:latin typeface="Ink Free"/>
                <a:cs typeface="Arial"/>
              </a:rPr>
              <a:t>future</a:t>
            </a:r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?</a:t>
            </a:r>
          </a:p>
          <a:p>
            <a:endParaRPr lang="sv-SE">
              <a:latin typeface="Ink Free"/>
            </a:endParaRPr>
          </a:p>
          <a:p>
            <a:r>
              <a:rPr lang="sv-SE">
                <a:latin typeface="Ink Free"/>
                <a:cs typeface="Arial"/>
              </a:rPr>
              <a:t>- Marco Steinberg</a:t>
            </a:r>
            <a:endParaRPr lang="sv-SE">
              <a:latin typeface="Ink Free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B446D5B-5259-4249-8592-15F27D229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/>
          <a:lstStyle/>
          <a:p>
            <a:r>
              <a:rPr lang="en-US" err="1"/>
              <a:t>Nyfiket</a:t>
            </a:r>
            <a:r>
              <a:rPr lang="en-US"/>
              <a:t> </a:t>
            </a:r>
            <a:r>
              <a:rPr lang="en-US" err="1"/>
              <a:t>utforskande</a:t>
            </a:r>
            <a:r>
              <a:rPr lang="en-US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51444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695D5-A0E4-4173-A9B2-B2E93F881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Digital transformation för God och nära vård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6E730-EFC5-4993-89FC-C3FA14772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sv-SE" sz="1600">
                <a:cs typeface="Arial"/>
              </a:rPr>
              <a:t>Utgår från brukarens/patientens/medarbetarens perspektiv och behov</a:t>
            </a:r>
          </a:p>
          <a:p>
            <a:pPr marL="342900" indent="-342900">
              <a:buChar char="•"/>
            </a:pPr>
            <a:r>
              <a:rPr lang="sv-SE" sz="1600">
                <a:cs typeface="Arial"/>
              </a:rPr>
              <a:t>Digitala hjälpmedel </a:t>
            </a:r>
          </a:p>
          <a:p>
            <a:pPr marL="342900" indent="-342900">
              <a:buChar char="•"/>
            </a:pPr>
            <a:r>
              <a:rPr lang="sv-SE" sz="1600">
                <a:cs typeface="Arial"/>
              </a:rPr>
              <a:t>Underlätta &amp; förbättra</a:t>
            </a:r>
            <a:endParaRPr lang="sv-SE" sz="1600"/>
          </a:p>
          <a:p>
            <a:pPr marL="342900" indent="-342900">
              <a:buChar char="•"/>
            </a:pPr>
            <a:r>
              <a:rPr lang="sv-SE" sz="1600">
                <a:cs typeface="Arial"/>
              </a:rPr>
              <a:t>Ett hållbart arbetssätt för att implementera nya lösningar – 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Färdplanen för tjänsteinnovation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FDCC7-1638-4581-877C-177032810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objekt 5" descr="En bild som visar text, yxa&#10;&#10;Automatiskt genererad beskrivning">
            <a:extLst>
              <a:ext uri="{FF2B5EF4-FFF2-40B4-BE49-F238E27FC236}">
                <a16:creationId xmlns:a16="http://schemas.microsoft.com/office/drawing/2014/main" id="{8E2B8827-6F17-4E4E-A257-081A6E7D0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3056" l="6852" r="94167">
                        <a14:foregroundMark x1="39907" y1="22407" x2="22315" y2="43704"/>
                        <a14:foregroundMark x1="22315" y1="43704" x2="21944" y2="47593"/>
                        <a14:foregroundMark x1="50000" y1="18889" x2="34537" y2="29352"/>
                        <a14:foregroundMark x1="35926" y1="19074" x2="17963" y2="44444"/>
                        <a14:foregroundMark x1="47037" y1="12130" x2="70185" y2="32037"/>
                        <a14:foregroundMark x1="70185" y1="32037" x2="69722" y2="60185"/>
                        <a14:foregroundMark x1="69722" y1="60185" x2="69722" y2="60185"/>
                        <a14:foregroundMark x1="75000" y1="25185" x2="79074" y2="56111"/>
                        <a14:foregroundMark x1="79074" y1="56111" x2="74722" y2="65000"/>
                        <a14:foregroundMark x1="50185" y1="7315" x2="50185" y2="7315"/>
                        <a14:foregroundMark x1="56111" y1="13611" x2="56111" y2="13611"/>
                        <a14:foregroundMark x1="44352" y1="11111" x2="75556" y2="18056"/>
                        <a14:foregroundMark x1="80833" y1="23889" x2="80833" y2="23889"/>
                        <a14:foregroundMark x1="83148" y1="29815" x2="84444" y2="68981"/>
                        <a14:foregroundMark x1="91574" y1="53426" x2="91574" y2="53426"/>
                        <a14:foregroundMark x1="55278" y1="93056" x2="55278" y2="93056"/>
                        <a14:foregroundMark x1="13981" y1="56852" x2="13981" y2="56852"/>
                        <a14:foregroundMark x1="13148" y1="38333" x2="8735" y2="63287"/>
                        <a14:foregroundMark x1="7037" y1="50741" x2="7037" y2="50741"/>
                        <a14:foregroundMark x1="7037" y1="40185" x2="7037" y2="40185"/>
                        <a14:foregroundMark x1="7037" y1="40926" x2="7037" y2="40926"/>
                        <a14:foregroundMark x1="38241" y1="7130" x2="38241" y2="7130"/>
                        <a14:foregroundMark x1="94167" y1="49074" x2="94167" y2="49074"/>
                        <a14:foregroundMark x1="52315" y1="5833" x2="52315" y2="5833"/>
                        <a14:backgroundMark x1="7315" y1="67037" x2="7315" y2="67037"/>
                        <a14:backgroundMark x1="8056" y1="66574" x2="8056" y2="66574"/>
                        <a14:backgroundMark x1="7963" y1="66759" x2="7963" y2="66759"/>
                        <a14:backgroundMark x1="8889" y1="70000" x2="8056" y2="67315"/>
                        <a14:backgroundMark x1="6667" y1="64352" x2="7963" y2="66389"/>
                        <a14:backgroundMark x1="7315" y1="67407" x2="7315" y2="67407"/>
                        <a14:backgroundMark x1="9167" y1="69722" x2="7037" y2="66389"/>
                        <a14:backgroundMark x1="8056" y1="67870" x2="8148" y2="65926"/>
                        <a14:backgroundMark x1="8796" y1="68981" x2="5926" y2="66944"/>
                        <a14:backgroundMark x1="7315" y1="63796" x2="9259" y2="6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16" y="1472170"/>
            <a:ext cx="1787339" cy="17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4EEF03C0-9652-4801-ABAE-8D072BC3E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9" y="233082"/>
            <a:ext cx="1577788" cy="42470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518939D-382D-4059-8C2F-1BAB0EBD4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81" y="199465"/>
            <a:ext cx="1573867" cy="486337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ACB05B83-38B8-4213-972A-E68C7F81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810" y="150719"/>
            <a:ext cx="1573866" cy="667871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49A03AA5-7EA4-443D-B6F7-0BCB51D50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27" y="1741673"/>
            <a:ext cx="1419225" cy="898152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8A60334-9E5C-4892-A841-C8D0E06D3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00" y="1810590"/>
            <a:ext cx="910478" cy="760320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E9870F85-C8C7-4458-98D5-32B8CF436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168" y="874339"/>
            <a:ext cx="695325" cy="3568514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CF17B1D5-73AF-49E6-951B-134ECAEA0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682" y="875179"/>
            <a:ext cx="791136" cy="3213848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9E0D8DD2-F160-4300-A723-A43627166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422" y="1518678"/>
            <a:ext cx="1185583" cy="1344146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7C2E8F7B-325B-492D-B91E-48C0736750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869" y="1812551"/>
            <a:ext cx="1461808" cy="96370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82DA2B0-0AF4-4FF7-8B6A-4F3B30F23D83}"/>
              </a:ext>
            </a:extLst>
          </p:cNvPr>
          <p:cNvSpPr txBox="1"/>
          <p:nvPr/>
        </p:nvSpPr>
        <p:spPr>
          <a:xfrm>
            <a:off x="259571" y="233082"/>
            <a:ext cx="172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>
                <a:solidFill>
                  <a:srgbClr val="0050A0"/>
                </a:solidFill>
              </a:rPr>
              <a:t>Gemensam strategi utifrån Färdplanen för tjänsteinnovation</a:t>
            </a:r>
          </a:p>
          <a:p>
            <a:r>
              <a:rPr lang="sv-SE" sz="900" b="1">
                <a:solidFill>
                  <a:srgbClr val="0050A0"/>
                </a:solidFill>
              </a:rPr>
              <a:t>(</a:t>
            </a:r>
            <a:r>
              <a:rPr lang="sv-SE" sz="900" b="1" err="1">
                <a:solidFill>
                  <a:srgbClr val="0050A0"/>
                </a:solidFill>
                <a:hlinkClick r:id="rId11"/>
              </a:rPr>
              <a:t>Veikart</a:t>
            </a:r>
            <a:r>
              <a:rPr lang="sv-SE" sz="900" b="1">
                <a:solidFill>
                  <a:srgbClr val="0050A0"/>
                </a:solidFill>
                <a:hlinkClick r:id="rId11"/>
              </a:rPr>
              <a:t> for </a:t>
            </a:r>
            <a:r>
              <a:rPr lang="sv-SE" sz="900" b="1" err="1">
                <a:solidFill>
                  <a:srgbClr val="0050A0"/>
                </a:solidFill>
                <a:hlinkClick r:id="rId11"/>
              </a:rPr>
              <a:t>tjenesteinnovation</a:t>
            </a:r>
            <a:r>
              <a:rPr lang="sv-SE" sz="900" b="1">
                <a:solidFill>
                  <a:srgbClr val="005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0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9930" y="1677978"/>
            <a:ext cx="7704139" cy="598956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>
                <a:cs typeface="Arial"/>
              </a:rPr>
              <a:t>God och nära vård i södra Lappland</a:t>
            </a:r>
            <a:br>
              <a:rPr lang="sv-SE" sz="3600" dirty="0">
                <a:cs typeface="Arial"/>
              </a:rPr>
            </a:b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333769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2EC016-4F8E-4338-8FBE-085382783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Varför</a:t>
            </a:r>
            <a:r>
              <a:rPr lang="en-US" dirty="0">
                <a:cs typeface="Arial"/>
              </a:rPr>
              <a:t> &amp; </a:t>
            </a:r>
            <a:r>
              <a:rPr lang="en-US" dirty="0" err="1">
                <a:cs typeface="Arial"/>
              </a:rPr>
              <a:t>mål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C0B06-7E82-4B2E-860F-2F9545F8F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Vad </a:t>
            </a:r>
            <a:r>
              <a:rPr lang="en-US" dirty="0" err="1">
                <a:cs typeface="Arial"/>
              </a:rPr>
              <a:t>är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ert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lokala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varför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och</a:t>
            </a:r>
            <a:r>
              <a:rPr lang="en-US" dirty="0">
                <a:cs typeface="Arial"/>
              </a:rPr>
              <a:t> era </a:t>
            </a:r>
            <a:r>
              <a:rPr lang="en-US" dirty="0" err="1">
                <a:cs typeface="Arial"/>
              </a:rPr>
              <a:t>lokala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mål</a:t>
            </a:r>
            <a:r>
              <a:rPr lang="en-US" dirty="0">
                <a:cs typeface="Arial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CBF8F-1795-439B-A912-31A7B2DCE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3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5DAC5CD-E3BB-48B3-B4AE-24EEDBA9F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5760566" cy="584993"/>
          </a:xfrm>
        </p:spPr>
        <p:txBody>
          <a:bodyPr/>
          <a:lstStyle/>
          <a:p>
            <a:r>
              <a:rPr lang="sv-SE" dirty="0">
                <a:cs typeface="Arial"/>
              </a:rPr>
              <a:t>Viktiga målgrupper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DABE3E-20A4-4B75-A977-30B606C5D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Projektplan</a:t>
            </a:r>
          </a:p>
        </p:txBody>
      </p:sp>
      <p:graphicFrame>
        <p:nvGraphicFramePr>
          <p:cNvPr id="10" name="Tabell 10">
            <a:extLst>
              <a:ext uri="{FF2B5EF4-FFF2-40B4-BE49-F238E27FC236}">
                <a16:creationId xmlns:a16="http://schemas.microsoft.com/office/drawing/2014/main" id="{E65F75A9-82D8-4387-A6B6-10447F68F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26236"/>
              </p:ext>
            </p:extLst>
          </p:nvPr>
        </p:nvGraphicFramePr>
        <p:xfrm>
          <a:off x="752652" y="1334829"/>
          <a:ext cx="3816350" cy="332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00">
                  <a:extLst>
                    <a:ext uri="{9D8B030D-6E8A-4147-A177-3AD203B41FA5}">
                      <a16:colId xmlns:a16="http://schemas.microsoft.com/office/drawing/2014/main" val="3368351332"/>
                    </a:ext>
                  </a:extLst>
                </a:gridCol>
                <a:gridCol w="2229250">
                  <a:extLst>
                    <a:ext uri="{9D8B030D-6E8A-4147-A177-3AD203B41FA5}">
                      <a16:colId xmlns:a16="http://schemas.microsoft.com/office/drawing/2014/main" val="696496753"/>
                    </a:ext>
                  </a:extLst>
                </a:gridCol>
              </a:tblGrid>
              <a:tr h="554192">
                <a:tc>
                  <a:txBody>
                    <a:bodyPr/>
                    <a:lstStyle/>
                    <a:p>
                      <a:r>
                        <a:rPr lang="sv-SE" sz="1400" dirty="0"/>
                        <a:t>Målgrupp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Hur påverkas målgruppen?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14166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85904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7561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16368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14495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345443"/>
                  </a:ext>
                </a:extLst>
              </a:tr>
            </a:tbl>
          </a:graphicData>
        </a:graphic>
      </p:graphicFrame>
      <p:sp>
        <p:nvSpPr>
          <p:cNvPr id="13" name="Rektangel 12">
            <a:extLst>
              <a:ext uri="{FF2B5EF4-FFF2-40B4-BE49-F238E27FC236}">
                <a16:creationId xmlns:a16="http://schemas.microsoft.com/office/drawing/2014/main" id="{87F4BDA5-EE63-4233-9D12-F7E30EB5619F}"/>
              </a:ext>
            </a:extLst>
          </p:cNvPr>
          <p:cNvSpPr/>
          <p:nvPr/>
        </p:nvSpPr>
        <p:spPr>
          <a:xfrm>
            <a:off x="5940152" y="3767546"/>
            <a:ext cx="576064" cy="1440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4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D28FB33-7A7E-4B84-B772-E2C825535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Förslag till team och roller (arbetsmöte 2)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6792E2-242A-4F02-9C6A-B2B8BE2F6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Projektplan	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5F042F17-40EE-46EC-8608-DC20A3AB4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46248"/>
              </p:ext>
            </p:extLst>
          </p:nvPr>
        </p:nvGraphicFramePr>
        <p:xfrm>
          <a:off x="790805" y="1158875"/>
          <a:ext cx="7704138" cy="295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62402387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6144147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9374805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1183937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950911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910981337"/>
                    </a:ext>
                  </a:extLst>
                </a:gridCol>
              </a:tblGrid>
              <a:tr h="364823">
                <a:tc>
                  <a:txBody>
                    <a:bodyPr/>
                    <a:lstStyle/>
                    <a:p>
                      <a:r>
                        <a:rPr lang="sv-SE" sz="90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Avdelning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Kompetens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Roll &amp; ansvar i projektet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Tid /vecka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85485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59510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7135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33163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69002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77711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77874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6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8E7A9B7-9A93-4757-A1B1-DF0FA24EF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Tidplan och milstolpar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A5D6F6-F967-4F21-BCDC-6FAC6A937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Projektplan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CF3D77-8977-4DBE-B539-0B9255EEC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39902" r="1285" b="6253"/>
          <a:stretch/>
        </p:blipFill>
        <p:spPr>
          <a:xfrm>
            <a:off x="6851619" y="1707654"/>
            <a:ext cx="1584176" cy="158417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7427051-9397-49A5-89F9-DCF8179D7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52" y="1563638"/>
            <a:ext cx="648086" cy="6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7EADE7E-6A4E-414A-BD4D-4C94B88EB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Tips! 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5DA604-CBD7-4D37-A237-701B0EBE9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Glöm inte att ta del av de utbildningar som kommer tas fram för kommunerna i projektet Välfärdsteknologi i omsorgen (Akademi Norr) </a:t>
            </a:r>
            <a:br>
              <a:rPr lang="sv-SE">
                <a:cs typeface="Arial"/>
              </a:rPr>
            </a:br>
            <a:endParaRPr lang="sv-SE">
              <a:cs typeface="Arial"/>
            </a:endParaRPr>
          </a:p>
          <a:p>
            <a:r>
              <a:rPr lang="sv-SE" sz="1600">
                <a:cs typeface="Arial"/>
              </a:rPr>
              <a:t>För mer information kontakta: Katarina Lindgren Cortés </a:t>
            </a:r>
            <a:br>
              <a:rPr lang="sv-SE" sz="1600">
                <a:cs typeface="Arial"/>
              </a:rPr>
            </a:br>
            <a:r>
              <a:rPr lang="sv-SE" sz="1600" u="sng">
                <a:solidFill>
                  <a:schemeClr val="bg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katarina.lindgren-cortes@akademinorr.se</a:t>
            </a:r>
            <a:endParaRPr lang="sv-SE" sz="1200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A6B5C0-4C12-4F52-8395-389CC25EC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39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669E-07E5-4401-AD0C-8A2FE0FD9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30" y="1752040"/>
            <a:ext cx="7704139" cy="756084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Tack!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6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EDA592-43D8-4C7D-9E1F-0EBD20624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Innehåll	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6FFB2B-FB2F-4EB0-9FA0-3AAF7531FD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Vad är God och nära vård? </a:t>
            </a:r>
            <a:br>
              <a:rPr lang="sv-SE" sz="1800"/>
            </a:br>
            <a:r>
              <a:rPr lang="sv-SE" sz="1400">
                <a:cs typeface="Arial"/>
              </a:rPr>
              <a:t>Varför God och nära vård?</a:t>
            </a:r>
            <a:br>
              <a:rPr lang="sv-SE" sz="1400"/>
            </a:br>
            <a:r>
              <a:rPr lang="sv-SE" sz="1400">
                <a:cs typeface="Arial"/>
              </a:rPr>
              <a:t>Vad innebär God och nära vård?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Vad är digital transformation?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Projektplanering</a:t>
            </a:r>
            <a:endParaRPr lang="sv-SE" sz="1800"/>
          </a:p>
          <a:p>
            <a:br>
              <a:rPr lang="sv-SE" sz="1400"/>
            </a:br>
            <a:endParaRPr lang="sv-SE" sz="14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9B2FCB-0DA5-48E4-A3A2-E33EEF987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00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917EBEB-99BB-4319-8998-D225DB71EC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Begrepp längs vägen </a:t>
            </a:r>
            <a:endParaRPr lang="sv-SE" sz="1600" i="1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475445-38DA-4F57-9F73-67D73368B7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1336768"/>
            <a:ext cx="7704139" cy="31791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/>
                <a:ea typeface="Calibri" panose="020F0502020204030204" pitchFamily="34" charset="0"/>
                <a:cs typeface="Calibri"/>
              </a:rPr>
              <a:t>Tjänsteinnovation</a:t>
            </a:r>
            <a:r>
              <a:rPr lang="sv-SE" sz="1400">
                <a:effectLst/>
                <a:latin typeface="Calibri"/>
                <a:ea typeface="Calibri" panose="020F0502020204030204" pitchFamily="34" charset="0"/>
                <a:cs typeface="Calibri"/>
              </a:rPr>
              <a:t> handlar om hur en användares situation förändras till det bättre. Fokuset ligger på ett nytt användningssätt snarare än en ny produkt.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latin typeface="Calibri"/>
                <a:ea typeface="Calibri" panose="020F0502020204030204" pitchFamily="34" charset="0"/>
                <a:cs typeface="Times New Roman"/>
              </a:rPr>
              <a:t>Digitala vård-och</a:t>
            </a:r>
            <a:r>
              <a:rPr lang="sv-SE" sz="14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omsorgstjänster</a:t>
            </a:r>
            <a:r>
              <a:rPr lang="sv-SE" sz="1400">
                <a:effectLst/>
                <a:latin typeface="Calibri"/>
                <a:ea typeface="Calibri" panose="020F0502020204030204" pitchFamily="34" charset="0"/>
                <a:cs typeface="Times New Roman"/>
              </a:rPr>
              <a:t> kan vara olika digitala lösningar som underlättar för brukare, medarbetare eller anhöriga. Exempelvis hemmonitorering eller en GPS i sulan på en brukares sko.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sv-SE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latin typeface="Calibri"/>
                <a:ea typeface="Calibri" panose="020F0502020204030204" pitchFamily="34" charset="0"/>
                <a:cs typeface="Times New Roman"/>
              </a:rPr>
              <a:t>Färdplan för tjänsteinnovation </a:t>
            </a:r>
            <a:r>
              <a:rPr lang="sv-SE" sz="1400">
                <a:effectLst/>
                <a:latin typeface="Calibri"/>
                <a:ea typeface="Calibri" panose="020F0502020204030204" pitchFamily="34" charset="0"/>
                <a:cs typeface="Times New Roman"/>
              </a:rPr>
              <a:t>är ett stöd i arbetet med att införa nya vård- och omsorgstjänster. Se det som en karta för hur arbetet ska fungera.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</a:rPr>
              <a:t> (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Färdplan för tjänsteinnovation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endParaRPr lang="sv-SE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4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Digital transformation</a:t>
            </a:r>
            <a:r>
              <a:rPr lang="sv-SE" sz="1400" b="1">
                <a:latin typeface="Calibri"/>
                <a:ea typeface="Calibri" panose="020F0502020204030204" pitchFamily="34" charset="0"/>
                <a:cs typeface="Times New Roman"/>
              </a:rPr>
              <a:t> -</a:t>
            </a:r>
            <a:r>
              <a:rPr lang="sv-SE" sz="1400" b="1">
                <a:ea typeface="+mn-lt"/>
                <a:cs typeface="Times New Roman"/>
              </a:rPr>
              <a:t> </a:t>
            </a:r>
            <a:r>
              <a:rPr lang="sv-SE" sz="1400">
                <a:ea typeface="+mn-lt"/>
                <a:cs typeface="+mn-lt"/>
              </a:rPr>
              <a:t>ett verktyg eller förhållningssätt där man tar tillvara på tekniska förutsättningar för att få tillgång till nya möjligheter och ny innovation.</a:t>
            </a:r>
            <a:endParaRPr lang="sv-SE" sz="1400">
              <a:effectLst/>
              <a:ea typeface="+mn-lt"/>
              <a:cs typeface="+mn-lt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4AC71-E371-4B14-9ED9-801CC944F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</p:spTree>
    <p:extLst>
      <p:ext uri="{BB962C8B-B14F-4D97-AF65-F5344CB8AC3E}">
        <p14:creationId xmlns:p14="http://schemas.microsoft.com/office/powerpoint/2010/main" val="397025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969065-3E91-4B82-B7B5-D58BC65A0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Vad är God och nära vård?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642134-0753-4F9F-BC49-3F6BF327F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022" y="1123633"/>
            <a:ext cx="4150305" cy="4943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200">
                <a:cs typeface="Arial"/>
              </a:rPr>
              <a:t>En omställning inom svensk sjukvård och omsorg </a:t>
            </a:r>
            <a:br>
              <a:rPr lang="sv-SE" sz="1200"/>
            </a:br>
            <a:r>
              <a:rPr lang="sv-SE" sz="1050" i="1">
                <a:cs typeface="Arial"/>
              </a:rPr>
              <a:t>Ett förhållningssätt – inte en ny organisationsnivå </a:t>
            </a:r>
            <a:endParaRPr lang="sv-SE" sz="1200"/>
          </a:p>
          <a:p>
            <a:endParaRPr lang="sv-SE" sz="18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98AE-2093-4097-9871-6D9621FB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3A89D5-A82F-4E7C-A4BC-6F90B667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2" y="1827985"/>
            <a:ext cx="1581786" cy="1461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D6E112-6616-4FFB-8A79-85BC92411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08" y="1761487"/>
            <a:ext cx="1581786" cy="1480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F861EAB-5C3F-457F-87A4-A10E437DD3AC}"/>
              </a:ext>
            </a:extLst>
          </p:cNvPr>
          <p:cNvSpPr txBox="1"/>
          <p:nvPr/>
        </p:nvSpPr>
        <p:spPr>
          <a:xfrm>
            <a:off x="2023124" y="1645711"/>
            <a:ext cx="195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Organisation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6C74999-94AC-46E8-9C31-933BF5C056F2}"/>
              </a:ext>
            </a:extLst>
          </p:cNvPr>
          <p:cNvSpPr txBox="1"/>
          <p:nvPr/>
        </p:nvSpPr>
        <p:spPr>
          <a:xfrm>
            <a:off x="2007745" y="2132547"/>
            <a:ext cx="195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Reaktiv</a:t>
            </a:r>
            <a:r>
              <a:rPr lang="sv-SE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0F33C27-DD5D-4C51-A2D9-AA930A017252}"/>
              </a:ext>
            </a:extLst>
          </p:cNvPr>
          <p:cNvSpPr txBox="1"/>
          <p:nvPr/>
        </p:nvSpPr>
        <p:spPr>
          <a:xfrm>
            <a:off x="2007745" y="2619383"/>
            <a:ext cx="195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Passiv mottagare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6FA0517-16DA-415C-B424-78D7741DD6B7}"/>
              </a:ext>
            </a:extLst>
          </p:cNvPr>
          <p:cNvSpPr txBox="1"/>
          <p:nvPr/>
        </p:nvSpPr>
        <p:spPr>
          <a:xfrm>
            <a:off x="2023124" y="3128458"/>
            <a:ext cx="195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Isolerade vård och omsorgsinsatser </a:t>
            </a:r>
          </a:p>
        </p:txBody>
      </p:sp>
      <p:pic>
        <p:nvPicPr>
          <p:cNvPr id="8" name="Bild 7" descr="Högerpil med hel fyllning">
            <a:extLst>
              <a:ext uri="{FF2B5EF4-FFF2-40B4-BE49-F238E27FC236}">
                <a16:creationId xmlns:a16="http://schemas.microsoft.com/office/drawing/2014/main" id="{F5FB126E-6025-4122-BB5A-09587938B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5642" y="1514224"/>
            <a:ext cx="676358" cy="67635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ABFDCC6A-2744-447D-A387-AE159AC7C2CD}"/>
              </a:ext>
            </a:extLst>
          </p:cNvPr>
          <p:cNvSpPr txBox="1"/>
          <p:nvPr/>
        </p:nvSpPr>
        <p:spPr>
          <a:xfrm>
            <a:off x="4936499" y="1643319"/>
            <a:ext cx="195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Person &amp; relation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CAD7755-8364-4525-993E-80C4C70C60DE}"/>
              </a:ext>
            </a:extLst>
          </p:cNvPr>
          <p:cNvSpPr txBox="1"/>
          <p:nvPr/>
        </p:nvSpPr>
        <p:spPr>
          <a:xfrm>
            <a:off x="4656052" y="2151614"/>
            <a:ext cx="273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Proaktiv &amp; hälsofrämjande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A4B0028-2723-41BF-8B2F-D4312396B823}"/>
              </a:ext>
            </a:extLst>
          </p:cNvPr>
          <p:cNvSpPr txBox="1"/>
          <p:nvPr/>
        </p:nvSpPr>
        <p:spPr>
          <a:xfrm>
            <a:off x="4636875" y="2656923"/>
            <a:ext cx="273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Aktiv medskapare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9233A49-BB1D-4715-83B6-08DE0B40BC18}"/>
              </a:ext>
            </a:extLst>
          </p:cNvPr>
          <p:cNvSpPr txBox="1"/>
          <p:nvPr/>
        </p:nvSpPr>
        <p:spPr>
          <a:xfrm>
            <a:off x="4617698" y="3127792"/>
            <a:ext cx="273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Sammanhåller utifrån individens fokus</a:t>
            </a:r>
          </a:p>
        </p:txBody>
      </p:sp>
      <p:pic>
        <p:nvPicPr>
          <p:cNvPr id="18" name="Bild 17" descr="Högerpil med hel fyllning">
            <a:extLst>
              <a:ext uri="{FF2B5EF4-FFF2-40B4-BE49-F238E27FC236}">
                <a16:creationId xmlns:a16="http://schemas.microsoft.com/office/drawing/2014/main" id="{A8001E43-7693-4D8E-9D9C-4FD6A5D9E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7436" y="2010892"/>
            <a:ext cx="676358" cy="676358"/>
          </a:xfrm>
          <a:prstGeom prst="rect">
            <a:avLst/>
          </a:prstGeom>
        </p:spPr>
      </p:pic>
      <p:pic>
        <p:nvPicPr>
          <p:cNvPr id="19" name="Bild 18" descr="Högerpil med hel fyllning">
            <a:extLst>
              <a:ext uri="{FF2B5EF4-FFF2-40B4-BE49-F238E27FC236}">
                <a16:creationId xmlns:a16="http://schemas.microsoft.com/office/drawing/2014/main" id="{C885F3CE-F1BD-4967-BBF4-CCE451C33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4199" y="2491698"/>
            <a:ext cx="676358" cy="676358"/>
          </a:xfrm>
          <a:prstGeom prst="rect">
            <a:avLst/>
          </a:prstGeom>
        </p:spPr>
      </p:pic>
      <p:pic>
        <p:nvPicPr>
          <p:cNvPr id="20" name="Bild 19" descr="Högerpil med hel fyllning">
            <a:extLst>
              <a:ext uri="{FF2B5EF4-FFF2-40B4-BE49-F238E27FC236}">
                <a16:creationId xmlns:a16="http://schemas.microsoft.com/office/drawing/2014/main" id="{7CAB6D75-CA24-4BE2-936C-CD8BC07A6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8913" y="2978626"/>
            <a:ext cx="676358" cy="676358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1D3FE77-4CDD-4B60-965C-F4021E5D0CAD}"/>
              </a:ext>
            </a:extLst>
          </p:cNvPr>
          <p:cNvSpPr txBox="1"/>
          <p:nvPr/>
        </p:nvSpPr>
        <p:spPr>
          <a:xfrm>
            <a:off x="1185308" y="3844882"/>
            <a:ext cx="694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srgbClr val="0050A0"/>
                </a:solidFill>
                <a:ea typeface="+mn-lt"/>
                <a:cs typeface="+mn-lt"/>
              </a:rPr>
              <a:t>→ </a:t>
            </a:r>
            <a:r>
              <a:rPr lang="sv-SE" sz="1400" b="1">
                <a:solidFill>
                  <a:srgbClr val="0050A0"/>
                </a:solidFill>
                <a:ea typeface="+mn-lt"/>
                <a:cs typeface="+mn-lt"/>
              </a:rPr>
              <a:t>Primärvården</a:t>
            </a:r>
            <a:r>
              <a:rPr lang="sv-SE" sz="1400">
                <a:solidFill>
                  <a:srgbClr val="0050A0"/>
                </a:solidFill>
                <a:ea typeface="+mn-lt"/>
                <a:cs typeface="+mn-lt"/>
              </a:rPr>
              <a:t> är navet, den kommunala och den regionala primärvård tillsammans.</a:t>
            </a:r>
            <a:endParaRPr lang="sv-SE" sz="1400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0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72D2E91-E003-4B99-904E-E8F11CBD8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Fundera på...   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0E10D7-8C22-4DB2-842F-025A1B015A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Nära kan definieras på olika sätt. </a:t>
            </a:r>
            <a:endParaRPr lang="sv-SE"/>
          </a:p>
          <a:p>
            <a:r>
              <a:rPr lang="sv-SE">
                <a:cs typeface="Arial"/>
              </a:rPr>
              <a:t>Hur skulle du definiera nära? 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0263E-1EE4-4C36-9D2B-EE4600021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86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6D3721-DEEF-4435-96CA-3DF25144E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468" y="401563"/>
            <a:ext cx="7704139" cy="584993"/>
          </a:xfrm>
        </p:spPr>
        <p:txBody>
          <a:bodyPr/>
          <a:lstStyle/>
          <a:p>
            <a:pPr algn="ctr"/>
            <a:r>
              <a:rPr lang="sv-SE"/>
              <a:t>Detta menar vi med nära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A6F96A-E561-4766-976D-650B221F6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3788" y="252905"/>
            <a:ext cx="2587705" cy="672504"/>
          </a:xfrm>
          <a:ln w="12700">
            <a:solidFill>
              <a:schemeClr val="accent1"/>
            </a:solidFill>
          </a:ln>
        </p:spPr>
        <p:txBody>
          <a:bodyPr/>
          <a:lstStyle/>
          <a:p>
            <a:r>
              <a:rPr lang="sv-SE" sz="1200"/>
              <a:t>Nära vård kan definieras på olika sätt – det är alltid patientens/brukarens upplevelse som avgör.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0027248-5771-4D68-BE98-591D3C8B4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30" b="93056" l="6852" r="93611">
                        <a14:foregroundMark x1="48056" y1="7222" x2="48056" y2="7222"/>
                        <a14:foregroundMark x1="6944" y1="51389" x2="6944" y2="51389"/>
                        <a14:foregroundMark x1="51852" y1="93056" x2="51852" y2="93056"/>
                        <a14:foregroundMark x1="93611" y1="49167" x2="93611" y2="49167"/>
                        <a14:foregroundMark x1="61667" y1="70093" x2="61667" y2="70093"/>
                        <a14:foregroundMark x1="46204" y1="39074" x2="46204" y2="3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0" y="2211710"/>
            <a:ext cx="2016000" cy="2016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E3281A7-0DF5-4A5F-8C68-67AA3DA85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0" b="92870" l="5741" r="91852">
                        <a14:foregroundMark x1="42130" y1="16667" x2="42130" y2="16667"/>
                        <a14:foregroundMark x1="35093" y1="17778" x2="60463" y2="19074"/>
                        <a14:foregroundMark x1="60463" y1="19074" x2="68148" y2="24352"/>
                        <a14:foregroundMark x1="38056" y1="24815" x2="76944" y2="26389"/>
                        <a14:foregroundMark x1="49444" y1="11111" x2="66389" y2="28148"/>
                        <a14:foregroundMark x1="66389" y1="28148" x2="70000" y2="39537"/>
                        <a14:foregroundMark x1="47222" y1="13333" x2="74074" y2="16667"/>
                        <a14:foregroundMark x1="74074" y1="16667" x2="85000" y2="39074"/>
                        <a14:foregroundMark x1="85000" y1="39074" x2="83704" y2="68426"/>
                        <a14:foregroundMark x1="83704" y1="68426" x2="66574" y2="86574"/>
                        <a14:foregroundMark x1="66574" y1="86574" x2="39444" y2="82593"/>
                        <a14:foregroundMark x1="39444" y1="82593" x2="15370" y2="63426"/>
                        <a14:foregroundMark x1="15370" y1="63426" x2="9444" y2="39907"/>
                        <a14:foregroundMark x1="9444" y1="39907" x2="42778" y2="13519"/>
                        <a14:foregroundMark x1="40463" y1="13704" x2="64074" y2="11852"/>
                        <a14:foregroundMark x1="64074" y1="11852" x2="84907" y2="23611"/>
                        <a14:foregroundMark x1="84907" y1="23611" x2="90741" y2="47037"/>
                        <a14:foregroundMark x1="90741" y1="47037" x2="84074" y2="63611"/>
                        <a14:foregroundMark x1="91944" y1="46852" x2="83611" y2="70556"/>
                        <a14:foregroundMark x1="28796" y1="15556" x2="28796" y2="15556"/>
                        <a14:foregroundMark x1="11481" y1="32685" x2="39352" y2="14630"/>
                        <a14:foregroundMark x1="20556" y1="21204" x2="44074" y2="12222"/>
                        <a14:foregroundMark x1="47506" y1="5404" x2="49074" y2="7037"/>
                        <a14:foregroundMark x1="5741" y1="48148" x2="5741" y2="48148"/>
                        <a14:foregroundMark x1="50833" y1="92870" x2="50833" y2="92870"/>
                        <a14:backgroundMark x1="47037" y1="5000" x2="47037" y2="5000"/>
                        <a14:backgroundMark x1="45926" y1="4815" x2="46574" y2="4815"/>
                        <a14:backgroundMark x1="49722" y1="3704" x2="45463" y2="4259"/>
                        <a14:backgroundMark x1="47222" y1="5185" x2="47222" y2="5185"/>
                        <a14:backgroundMark x1="47500" y1="5185" x2="47500" y2="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2211710"/>
            <a:ext cx="2016000" cy="20160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B4AFE133-CA10-4345-9043-454B1F0FB7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6" b="92593" l="6204" r="92130">
                        <a14:foregroundMark x1="15463" y1="29537" x2="39167" y2="21019"/>
                        <a14:foregroundMark x1="39167" y1="21019" x2="25833" y2="33148"/>
                        <a14:foregroundMark x1="39815" y1="20463" x2="44907" y2="36204"/>
                        <a14:foregroundMark x1="41574" y1="20556" x2="62222" y2="27500"/>
                        <a14:foregroundMark x1="29815" y1="21111" x2="54444" y2="16019"/>
                        <a14:foregroundMark x1="54444" y1="16019" x2="73519" y2="31944"/>
                        <a14:foregroundMark x1="73519" y1="31944" x2="48056" y2="36852"/>
                        <a14:foregroundMark x1="48056" y1="36852" x2="24352" y2="31296"/>
                        <a14:foregroundMark x1="24352" y1="31296" x2="17778" y2="21389"/>
                        <a14:foregroundMark x1="19537" y1="19630" x2="45093" y2="13333"/>
                        <a14:foregroundMark x1="45093" y1="13333" x2="69722" y2="17130"/>
                        <a14:foregroundMark x1="69722" y1="17130" x2="84167" y2="36574"/>
                        <a14:foregroundMark x1="84167" y1="36574" x2="86759" y2="49722"/>
                        <a14:foregroundMark x1="57037" y1="10556" x2="79167" y2="20278"/>
                        <a14:foregroundMark x1="79167" y1="20278" x2="90741" y2="41111"/>
                        <a14:foregroundMark x1="90741" y1="41111" x2="92130" y2="60926"/>
                        <a14:foregroundMark x1="47870" y1="6574" x2="47870" y2="6574"/>
                        <a14:foregroundMark x1="6296" y1="50648" x2="6296" y2="50648"/>
                        <a14:foregroundMark x1="51389" y1="92685" x2="51389" y2="92685"/>
                        <a14:foregroundMark x1="58148" y1="6296" x2="58148" y2="6296"/>
                        <a14:foregroundMark x1="6296" y1="44537" x2="6296" y2="4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89" y="2211710"/>
            <a:ext cx="2016000" cy="2016000"/>
          </a:xfrm>
          <a:prstGeom prst="rect">
            <a:avLst/>
          </a:prstGeom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23E25AD-3CD5-42CE-87D9-C3662BBBDFCD}"/>
              </a:ext>
            </a:extLst>
          </p:cNvPr>
          <p:cNvSpPr txBox="1">
            <a:spLocks/>
          </p:cNvSpPr>
          <p:nvPr/>
        </p:nvSpPr>
        <p:spPr>
          <a:xfrm>
            <a:off x="1012886" y="1419622"/>
            <a:ext cx="1578987" cy="8165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00"/>
              <a:t>Tillgänglighet</a:t>
            </a:r>
            <a:br>
              <a:rPr lang="sv-SE" sz="1000"/>
            </a:br>
            <a:r>
              <a:rPr lang="sv-SE" sz="900"/>
              <a:t>- Öppettider</a:t>
            </a:r>
            <a:br>
              <a:rPr lang="sv-SE" sz="900"/>
            </a:br>
            <a:r>
              <a:rPr lang="sv-SE" sz="900"/>
              <a:t>- Fysiska möten</a:t>
            </a:r>
            <a:br>
              <a:rPr lang="sv-SE" sz="900"/>
            </a:br>
            <a:r>
              <a:rPr lang="sv-SE" sz="900"/>
              <a:t>- Digitala möten</a:t>
            </a:r>
            <a:br>
              <a:rPr lang="sv-SE" sz="900"/>
            </a:br>
            <a:r>
              <a:rPr lang="sv-SE" sz="900"/>
              <a:t>- Kontaktmöjligheter</a:t>
            </a:r>
            <a:endParaRPr lang="sv-SE" sz="100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076B882-BAAD-48DE-B6B8-2AE8FF106A49}"/>
              </a:ext>
            </a:extLst>
          </p:cNvPr>
          <p:cNvSpPr txBox="1">
            <a:spLocks/>
          </p:cNvSpPr>
          <p:nvPr/>
        </p:nvSpPr>
        <p:spPr>
          <a:xfrm>
            <a:off x="3782506" y="1419622"/>
            <a:ext cx="1578987" cy="8165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sv-SE" sz="1000"/>
            </a:br>
            <a:r>
              <a:rPr lang="sv-SE" sz="1000"/>
              <a:t>Geografisk </a:t>
            </a:r>
            <a:br>
              <a:rPr lang="sv-SE" sz="1000"/>
            </a:br>
            <a:r>
              <a:rPr lang="sv-SE" sz="1000"/>
              <a:t>närhet</a:t>
            </a:r>
            <a:br>
              <a:rPr lang="sv-SE" sz="1000"/>
            </a:br>
            <a:endParaRPr lang="sv-SE" sz="100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58AB679B-9439-4ECF-9D4C-79856BA77F36}"/>
              </a:ext>
            </a:extLst>
          </p:cNvPr>
          <p:cNvSpPr txBox="1">
            <a:spLocks/>
          </p:cNvSpPr>
          <p:nvPr/>
        </p:nvSpPr>
        <p:spPr>
          <a:xfrm>
            <a:off x="6662295" y="1419622"/>
            <a:ext cx="1578987" cy="8165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00"/>
              <a:t>Relationell</a:t>
            </a:r>
            <a:br>
              <a:rPr lang="sv-SE" sz="1000"/>
            </a:br>
            <a:r>
              <a:rPr lang="sv-SE" sz="900"/>
              <a:t>- Kontinuitet</a:t>
            </a:r>
            <a:br>
              <a:rPr lang="sv-SE" sz="1000"/>
            </a:br>
            <a:r>
              <a:rPr lang="sv-SE" sz="900"/>
              <a:t>- Trygghet</a:t>
            </a:r>
            <a:br>
              <a:rPr lang="sv-SE" sz="900"/>
            </a:br>
            <a:r>
              <a:rPr lang="sv-SE" sz="900"/>
              <a:t>- Samordning</a:t>
            </a:r>
            <a:br>
              <a:rPr lang="sv-SE" sz="900"/>
            </a:br>
            <a:r>
              <a:rPr lang="sv-SE" sz="900"/>
              <a:t>- Kompetens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25255DA6-60C1-4941-8320-5E7F3942C09E}"/>
              </a:ext>
            </a:extLst>
          </p:cNvPr>
          <p:cNvCxnSpPr/>
          <p:nvPr/>
        </p:nvCxnSpPr>
        <p:spPr>
          <a:xfrm flipH="1">
            <a:off x="2591873" y="843558"/>
            <a:ext cx="972127" cy="576064"/>
          </a:xfrm>
          <a:prstGeom prst="straightConnector1">
            <a:avLst/>
          </a:prstGeom>
          <a:ln w="12700">
            <a:solidFill>
              <a:srgbClr val="005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551C96DD-0792-4ABF-9FF8-23744EF9D2F1}"/>
              </a:ext>
            </a:extLst>
          </p:cNvPr>
          <p:cNvCxnSpPr>
            <a:cxnSpLocks/>
          </p:cNvCxnSpPr>
          <p:nvPr/>
        </p:nvCxnSpPr>
        <p:spPr>
          <a:xfrm flipH="1">
            <a:off x="4571998" y="842641"/>
            <a:ext cx="1" cy="567680"/>
          </a:xfrm>
          <a:prstGeom prst="straightConnector1">
            <a:avLst/>
          </a:prstGeom>
          <a:ln w="12700">
            <a:solidFill>
              <a:srgbClr val="005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1F1247FA-1F23-4C5A-B174-05E938D40DEB}"/>
              </a:ext>
            </a:extLst>
          </p:cNvPr>
          <p:cNvCxnSpPr>
            <a:cxnSpLocks/>
          </p:cNvCxnSpPr>
          <p:nvPr/>
        </p:nvCxnSpPr>
        <p:spPr>
          <a:xfrm>
            <a:off x="5690168" y="840126"/>
            <a:ext cx="972127" cy="576064"/>
          </a:xfrm>
          <a:prstGeom prst="straightConnector1">
            <a:avLst/>
          </a:prstGeom>
          <a:ln w="12700">
            <a:solidFill>
              <a:srgbClr val="005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B3E3CD9-6551-4B81-9F33-985EA871D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Omvärldsanalys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CC5C5A-0FB1-476C-B609-AA4C9269E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81" y="1225968"/>
            <a:ext cx="3668650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800" b="1">
                <a:cs typeface="Arial"/>
              </a:rPr>
              <a:t>Megatrender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Demografi</a:t>
            </a:r>
            <a:endParaRPr lang="sv-SE" sz="1400"/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Urbanisering</a:t>
            </a:r>
            <a:endParaRPr lang="sv-SE" sz="1400"/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Digitalisering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Globalisering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Migration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Klimathot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Polarisering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FA8B3E-BF3A-415B-8A45-1B7DD3AF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A70D858-92A1-4486-82DF-664F8CD77358}"/>
              </a:ext>
            </a:extLst>
          </p:cNvPr>
          <p:cNvSpPr txBox="1">
            <a:spLocks/>
          </p:cNvSpPr>
          <p:nvPr/>
        </p:nvSpPr>
        <p:spPr>
          <a:xfrm>
            <a:off x="4430355" y="1226746"/>
            <a:ext cx="4339287" cy="2603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cs typeface="Arial"/>
              </a:rPr>
              <a:t>Vårdtrender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ea typeface="+mn-lt"/>
                <a:cs typeface="+mn-lt"/>
              </a:rPr>
              <a:t>Accelererande</a:t>
            </a:r>
            <a:r>
              <a:rPr lang="sv-SE" sz="1400">
                <a:cs typeface="Calibri"/>
              </a:rPr>
              <a:t> teknologisk/medicinsk utveckling</a:t>
            </a: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Allt fler med (många) kroniska diagnoser</a:t>
            </a: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Behov av att utveckla och förstärka primärvården</a:t>
            </a:r>
            <a:endParaRPr lang="sv-SE" sz="1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Behov av ökad kontinuitet och bättre samverkan</a:t>
            </a:r>
            <a:endParaRPr lang="sv-SE" sz="14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sv-SE" sz="14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sv-SE" sz="1400">
                <a:cs typeface="Calibri"/>
              </a:rPr>
              <a:t>Ökad uppmärksamhet kring variationer </a:t>
            </a:r>
            <a:br>
              <a:rPr lang="sv-SE" sz="1400">
                <a:cs typeface="Calibri"/>
              </a:rPr>
            </a:br>
            <a:r>
              <a:rPr lang="sv-SE" sz="1400">
                <a:cs typeface="Calibri"/>
              </a:rPr>
              <a:t>(mellan vårdgivare och befolkningsgrupper)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Ökade förväntningar (patienter, befolkningen)</a:t>
            </a:r>
            <a:endParaRPr lang="sv-SE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45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B3E3CD9-6551-4B81-9F33-985EA871D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Lokal omvärldsanalys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CC5C5A-0FB1-476C-B609-AA4C9269E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81" y="1225968"/>
            <a:ext cx="1119312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200" b="1">
                <a:cs typeface="Arial"/>
              </a:rPr>
              <a:t>Megatrender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Demografi</a:t>
            </a:r>
            <a:endParaRPr lang="sv-SE" sz="800"/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Urbanisering</a:t>
            </a:r>
            <a:endParaRPr lang="sv-SE" sz="800"/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Digitalisering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Globalisering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Migration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Klimathot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Polarisering</a:t>
            </a:r>
            <a:endParaRPr lang="sv-SE" sz="8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FA8B3E-BF3A-415B-8A45-1B7DD3AF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A70D858-92A1-4486-82DF-664F8CD77358}"/>
              </a:ext>
            </a:extLst>
          </p:cNvPr>
          <p:cNvSpPr txBox="1">
            <a:spLocks/>
          </p:cNvSpPr>
          <p:nvPr/>
        </p:nvSpPr>
        <p:spPr>
          <a:xfrm>
            <a:off x="2659826" y="1226746"/>
            <a:ext cx="2327831" cy="2597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b="1">
                <a:cs typeface="Arial"/>
              </a:rPr>
              <a:t>Vårdtrender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ea typeface="+mn-lt"/>
                <a:cs typeface="+mn-lt"/>
              </a:rPr>
              <a:t>Accelererande</a:t>
            </a:r>
            <a:r>
              <a:rPr lang="sv-SE" sz="800">
                <a:cs typeface="Calibri"/>
              </a:rPr>
              <a:t> teknologisk/medicinsk utveckling</a:t>
            </a:r>
            <a:endParaRPr lang="sv-SE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Allt fler med (många) kroniska diagnoser</a:t>
            </a:r>
            <a:endParaRPr lang="sv-SE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Behov av att utveckla och förstärka primärvården</a:t>
            </a:r>
            <a:endParaRPr lang="sv-SE" sz="8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Behov av ökad kontinuitet och bättre samverkan</a:t>
            </a:r>
            <a:endParaRPr lang="sv-SE" sz="8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sv-SE" sz="8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sv-SE" sz="800">
                <a:cs typeface="Calibri"/>
              </a:rPr>
              <a:t>Ökad uppmärksamhet kring variationer </a:t>
            </a:r>
            <a:br>
              <a:rPr lang="sv-SE" sz="800">
                <a:cs typeface="Calibri"/>
              </a:rPr>
            </a:br>
            <a:r>
              <a:rPr lang="sv-SE" sz="800">
                <a:cs typeface="Calibri"/>
              </a:rPr>
              <a:t>(mellan vårdgivare och befolkningsgrupper)</a:t>
            </a:r>
            <a:endParaRPr lang="sv-SE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Ökade förväntningar (patienter, befolkningen)</a:t>
            </a:r>
            <a:endParaRPr lang="sv-SE" sz="800">
              <a:cs typeface="Arial"/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458FE19-18D5-47D9-BF4F-21259DB6B558}"/>
              </a:ext>
            </a:extLst>
          </p:cNvPr>
          <p:cNvSpPr txBox="1">
            <a:spLocks/>
          </p:cNvSpPr>
          <p:nvPr/>
        </p:nvSpPr>
        <p:spPr>
          <a:xfrm>
            <a:off x="5763855" y="1226746"/>
            <a:ext cx="2327831" cy="2597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b="1">
                <a:cs typeface="Arial"/>
              </a:rPr>
              <a:t>Lokalt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Fundera över just era förutsättningar och yttre faktorer</a:t>
            </a:r>
          </a:p>
        </p:txBody>
      </p:sp>
    </p:spTree>
    <p:extLst>
      <p:ext uri="{BB962C8B-B14F-4D97-AF65-F5344CB8AC3E}">
        <p14:creationId xmlns:p14="http://schemas.microsoft.com/office/powerpoint/2010/main" val="250192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E9C9440DB10B46BA7A91A6EFC29379" ma:contentTypeVersion="6" ma:contentTypeDescription="Skapa ett nytt dokument." ma:contentTypeScope="" ma:versionID="288d8459e300fb441476c9cc4ccb64f4">
  <xsd:schema xmlns:xsd="http://www.w3.org/2001/XMLSchema" xmlns:xs="http://www.w3.org/2001/XMLSchema" xmlns:p="http://schemas.microsoft.com/office/2006/metadata/properties" xmlns:ns2="e4af8ba1-498a-48ec-bb34-64aa867a1b3a" targetNamespace="http://schemas.microsoft.com/office/2006/metadata/properties" ma:root="true" ma:fieldsID="0534ae88b8324be539b6199217d2507e" ns2:_="">
    <xsd:import namespace="e4af8ba1-498a-48ec-bb34-64aa867a1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f8ba1-498a-48ec-bb34-64aa867a1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C882D7-B0D2-4C4A-9E7B-A767DBE40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f8ba1-498a-48ec-bb34-64aa867a1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62EEB8-5A08-40D2-8BF3-0F51E5996D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96256-ABFE-492A-BCDD-4330D6D82B4E}">
  <ds:schemaRefs>
    <ds:schemaRef ds:uri="a09fbe78-671b-45ac-9efc-2714a3019960"/>
    <ds:schemaRef ds:uri="aea589c9-3d80-407e-b878-48ebc40859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792</Words>
  <Application>Microsoft Office PowerPoint</Application>
  <PresentationFormat>Bildspel på skärmen (16:9)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Arial,Sans-Serif</vt:lpstr>
      <vt:lpstr>Calibri</vt:lpstr>
      <vt:lpstr>Ink Free</vt:lpstr>
      <vt:lpstr>Office-tema</vt:lpstr>
      <vt:lpstr>Er lokala projektpresentation</vt:lpstr>
      <vt:lpstr>God och nära vård i södra Lappland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Anpassa följande sidor</vt:lpstr>
      <vt:lpstr>PowerPoint-presentation</vt:lpstr>
      <vt:lpstr>PowerPoint-presentation</vt:lpstr>
      <vt:lpstr>PowerPoint-presentation</vt:lpstr>
      <vt:lpstr>PowerPoint-presentation</vt:lpstr>
      <vt:lpstr>Projekt - Digital transformation för God och nära vård i södra Lappland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Backlund</dc:creator>
  <cp:lastModifiedBy>Victoria Bertilsson</cp:lastModifiedBy>
  <cp:revision>28</cp:revision>
  <cp:lastPrinted>2016-03-23T07:52:20Z</cp:lastPrinted>
  <dcterms:created xsi:type="dcterms:W3CDTF">2018-12-10T07:43:11Z</dcterms:created>
  <dcterms:modified xsi:type="dcterms:W3CDTF">2021-06-02T06:43:08Z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0x01010011E9C9440DB10B46BA7A91A6EFC29379</vt:lpwstr>
  </property>
</Properties>
</file>