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96" r:id="rId4"/>
    <p:sldMasterId id="2147483889" r:id="rId5"/>
    <p:sldMasterId id="2147483847" r:id="rId6"/>
    <p:sldMasterId id="2147483854" r:id="rId7"/>
    <p:sldMasterId id="2147483875" r:id="rId8"/>
    <p:sldMasterId id="2147483868" r:id="rId9"/>
    <p:sldMasterId id="2147483771" r:id="rId10"/>
    <p:sldMasterId id="2147483819" r:id="rId11"/>
    <p:sldMasterId id="2147483935" r:id="rId12"/>
    <p:sldMasterId id="2147483957" r:id="rId13"/>
    <p:sldMasterId id="2147483985" r:id="rId14"/>
  </p:sldMasterIdLst>
  <p:notesMasterIdLst>
    <p:notesMasterId r:id="rId33"/>
  </p:notesMasterIdLst>
  <p:handoutMasterIdLst>
    <p:handoutMasterId r:id="rId34"/>
  </p:handoutMasterIdLst>
  <p:sldIdLst>
    <p:sldId id="258" r:id="rId15"/>
    <p:sldId id="266" r:id="rId16"/>
    <p:sldId id="2147474512" r:id="rId17"/>
    <p:sldId id="2147474523" r:id="rId18"/>
    <p:sldId id="2147474514" r:id="rId19"/>
    <p:sldId id="2147474515" r:id="rId20"/>
    <p:sldId id="2147474516" r:id="rId21"/>
    <p:sldId id="2147474517" r:id="rId22"/>
    <p:sldId id="2147474518" r:id="rId23"/>
    <p:sldId id="2147474519" r:id="rId24"/>
    <p:sldId id="2147474524" r:id="rId25"/>
    <p:sldId id="2147474525" r:id="rId26"/>
    <p:sldId id="2147474526" r:id="rId27"/>
    <p:sldId id="2147474527" r:id="rId28"/>
    <p:sldId id="2147474520" r:id="rId29"/>
    <p:sldId id="2147474521" r:id="rId30"/>
    <p:sldId id="324" r:id="rId31"/>
    <p:sldId id="2147474522" r:id="rId32"/>
  </p:sldIdLst>
  <p:sldSz cx="12192000" cy="6858000"/>
  <p:notesSz cx="6858000" cy="9144000"/>
  <p:embeddedFontLst>
    <p:embeddedFont>
      <p:font typeface="Helvetica Neue" panose="02000503000000020004" pitchFamily="2" charset="0"/>
      <p:regular r:id="rId35"/>
      <p:bold r:id="rId36"/>
      <p:italic r:id="rId37"/>
      <p:boldItalic r:id="rId38"/>
    </p:embeddedFont>
    <p:embeddedFont>
      <p:font typeface="Helvetica Neue Light" panose="02000403000000020004" pitchFamily="2" charset="0"/>
      <p:regular r:id="rId39"/>
      <p:bold r:id="rId40"/>
      <p:italic r:id="rId41"/>
      <p:boldItalic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  <p:embeddedFont>
      <p:font typeface="Open Sans Extrabold" panose="020B0606030504020204" pitchFamily="34" charset="0"/>
      <p:bold r:id="rId47"/>
      <p:italic r:id="rId48"/>
      <p:boldItalic r:id="rId49"/>
    </p:embeddedFont>
    <p:embeddedFont>
      <p:font typeface="Open Sans Light" panose="020B0306030504020204" pitchFamily="34" charset="0"/>
      <p:regular r:id="rId50"/>
      <p:italic r:id="rId51"/>
    </p:embeddedFont>
    <p:embeddedFont>
      <p:font typeface="Open Sans Semibold" panose="020B0606030504020204" pitchFamily="34" charset="0"/>
      <p:regular r:id="rId52"/>
      <p:bold r:id="rId53"/>
      <p:italic r:id="rId54"/>
      <p:boldItalic r:id="rId55"/>
    </p:embeddedFont>
  </p:embeddedFontLst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E8F1A9E-F078-4137-81AE-6DA873B25E5C}">
          <p14:sldIdLst>
            <p14:sldId id="258"/>
            <p14:sldId id="266"/>
            <p14:sldId id="2147474512"/>
            <p14:sldId id="2147474523"/>
            <p14:sldId id="2147474514"/>
            <p14:sldId id="2147474515"/>
            <p14:sldId id="2147474516"/>
            <p14:sldId id="2147474517"/>
            <p14:sldId id="2147474518"/>
            <p14:sldId id="2147474519"/>
            <p14:sldId id="2147474524"/>
            <p14:sldId id="2147474525"/>
            <p14:sldId id="2147474526"/>
            <p14:sldId id="2147474527"/>
            <p14:sldId id="2147474520"/>
            <p14:sldId id="2147474521"/>
            <p14:sldId id="324"/>
          </p14:sldIdLst>
        </p14:section>
        <p14:section name="Utvärdering" id="{6173C118-9FE0-4AF6-B701-039CF68A6046}">
          <p14:sldIdLst>
            <p14:sldId id="2147474522"/>
          </p14:sldIdLst>
        </p14:section>
        <p14:section name="Tack!" id="{FFA64F7E-1B30-46AB-A7EA-9C15D09130A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orient="horz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.bergvall@regionvasterbotten.s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0"/>
    <a:srgbClr val="FFFFFF"/>
    <a:srgbClr val="143C1E"/>
    <a:srgbClr val="F5F5F5"/>
    <a:srgbClr val="4B4B4B"/>
    <a:srgbClr val="ECECEC"/>
    <a:srgbClr val="4D7579"/>
    <a:srgbClr val="004165"/>
    <a:srgbClr val="64A0C8"/>
    <a:srgbClr val="623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6DA210-FB5B-4158-B5E0-FEB733F419B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0685" autoAdjust="0"/>
  </p:normalViewPr>
  <p:slideViewPr>
    <p:cSldViewPr snapToGrid="0">
      <p:cViewPr varScale="1">
        <p:scale>
          <a:sx n="74" d="100"/>
          <a:sy n="74" d="100"/>
        </p:scale>
        <p:origin x="2560" y="472"/>
      </p:cViewPr>
      <p:guideLst>
        <p:guide orient="horz" pos="2890"/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font" Target="fonts/font5.fntdata"/><Relationship Id="rId21" Type="http://schemas.openxmlformats.org/officeDocument/2006/relationships/slide" Target="slides/slide7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6/11/relationships/changesInfo" Target="changesInfos/changesInfo1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font" Target="fonts/font17.fntdata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theme" Target="theme/theme1.xml"/><Relationship Id="rId20" Type="http://schemas.openxmlformats.org/officeDocument/2006/relationships/slide" Target="slides/slide6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7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s G Johansson" userId="87d8a795-08f0-48d4-8de1-3683630a1edc" providerId="ADAL" clId="{0BD5B7A3-AA55-714A-8BFA-8C521731B4EB}"/>
    <pc:docChg chg="modSld">
      <pc:chgData name="Mats G Johansson" userId="87d8a795-08f0-48d4-8de1-3683630a1edc" providerId="ADAL" clId="{0BD5B7A3-AA55-714A-8BFA-8C521731B4EB}" dt="2025-02-17T07:56:23.619" v="15" actId="20577"/>
      <pc:docMkLst>
        <pc:docMk/>
      </pc:docMkLst>
      <pc:sldChg chg="modNotesTx">
        <pc:chgData name="Mats G Johansson" userId="87d8a795-08f0-48d4-8de1-3683630a1edc" providerId="ADAL" clId="{0BD5B7A3-AA55-714A-8BFA-8C521731B4EB}" dt="2025-02-17T07:56:20.233" v="14" actId="20577"/>
        <pc:sldMkLst>
          <pc:docMk/>
          <pc:sldMk cId="1480823917" sldId="324"/>
        </pc:sldMkLst>
      </pc:sldChg>
      <pc:sldChg chg="modNotesTx">
        <pc:chgData name="Mats G Johansson" userId="87d8a795-08f0-48d4-8de1-3683630a1edc" providerId="ADAL" clId="{0BD5B7A3-AA55-714A-8BFA-8C521731B4EB}" dt="2025-02-17T07:55:44.564" v="0" actId="20577"/>
        <pc:sldMkLst>
          <pc:docMk/>
          <pc:sldMk cId="3573006403" sldId="2147474512"/>
        </pc:sldMkLst>
      </pc:sldChg>
      <pc:sldChg chg="modNotesTx">
        <pc:chgData name="Mats G Johansson" userId="87d8a795-08f0-48d4-8de1-3683630a1edc" providerId="ADAL" clId="{0BD5B7A3-AA55-714A-8BFA-8C521731B4EB}" dt="2025-02-17T07:55:50.474" v="2" actId="20577"/>
        <pc:sldMkLst>
          <pc:docMk/>
          <pc:sldMk cId="2837186986" sldId="2147474514"/>
        </pc:sldMkLst>
      </pc:sldChg>
      <pc:sldChg chg="modNotesTx">
        <pc:chgData name="Mats G Johansson" userId="87d8a795-08f0-48d4-8de1-3683630a1edc" providerId="ADAL" clId="{0BD5B7A3-AA55-714A-8BFA-8C521731B4EB}" dt="2025-02-17T07:55:52.613" v="3" actId="20577"/>
        <pc:sldMkLst>
          <pc:docMk/>
          <pc:sldMk cId="289943683" sldId="2147474515"/>
        </pc:sldMkLst>
      </pc:sldChg>
      <pc:sldChg chg="modNotesTx">
        <pc:chgData name="Mats G Johansson" userId="87d8a795-08f0-48d4-8de1-3683630a1edc" providerId="ADAL" clId="{0BD5B7A3-AA55-714A-8BFA-8C521731B4EB}" dt="2025-02-17T07:55:56.154" v="4" actId="20577"/>
        <pc:sldMkLst>
          <pc:docMk/>
          <pc:sldMk cId="1441914069" sldId="2147474516"/>
        </pc:sldMkLst>
      </pc:sldChg>
      <pc:sldChg chg="modNotesTx">
        <pc:chgData name="Mats G Johansson" userId="87d8a795-08f0-48d4-8de1-3683630a1edc" providerId="ADAL" clId="{0BD5B7A3-AA55-714A-8BFA-8C521731B4EB}" dt="2025-02-17T07:55:58.744" v="5" actId="20577"/>
        <pc:sldMkLst>
          <pc:docMk/>
          <pc:sldMk cId="1302861216" sldId="2147474517"/>
        </pc:sldMkLst>
      </pc:sldChg>
      <pc:sldChg chg="modNotesTx">
        <pc:chgData name="Mats G Johansson" userId="87d8a795-08f0-48d4-8de1-3683630a1edc" providerId="ADAL" clId="{0BD5B7A3-AA55-714A-8BFA-8C521731B4EB}" dt="2025-02-17T07:56:00.721" v="6" actId="20577"/>
        <pc:sldMkLst>
          <pc:docMk/>
          <pc:sldMk cId="15877329" sldId="2147474518"/>
        </pc:sldMkLst>
      </pc:sldChg>
      <pc:sldChg chg="modNotesTx">
        <pc:chgData name="Mats G Johansson" userId="87d8a795-08f0-48d4-8de1-3683630a1edc" providerId="ADAL" clId="{0BD5B7A3-AA55-714A-8BFA-8C521731B4EB}" dt="2025-02-17T07:56:04.650" v="7" actId="20577"/>
        <pc:sldMkLst>
          <pc:docMk/>
          <pc:sldMk cId="370873870" sldId="2147474519"/>
        </pc:sldMkLst>
      </pc:sldChg>
      <pc:sldChg chg="modNotesTx">
        <pc:chgData name="Mats G Johansson" userId="87d8a795-08f0-48d4-8de1-3683630a1edc" providerId="ADAL" clId="{0BD5B7A3-AA55-714A-8BFA-8C521731B4EB}" dt="2025-02-17T07:56:16.395" v="12" actId="20577"/>
        <pc:sldMkLst>
          <pc:docMk/>
          <pc:sldMk cId="4289382117" sldId="2147474520"/>
        </pc:sldMkLst>
      </pc:sldChg>
      <pc:sldChg chg="modNotesTx">
        <pc:chgData name="Mats G Johansson" userId="87d8a795-08f0-48d4-8de1-3683630a1edc" providerId="ADAL" clId="{0BD5B7A3-AA55-714A-8BFA-8C521731B4EB}" dt="2025-02-17T07:56:18.234" v="13" actId="20577"/>
        <pc:sldMkLst>
          <pc:docMk/>
          <pc:sldMk cId="895145973" sldId="2147474521"/>
        </pc:sldMkLst>
      </pc:sldChg>
      <pc:sldChg chg="modNotesTx">
        <pc:chgData name="Mats G Johansson" userId="87d8a795-08f0-48d4-8de1-3683630a1edc" providerId="ADAL" clId="{0BD5B7A3-AA55-714A-8BFA-8C521731B4EB}" dt="2025-02-17T07:56:23.619" v="15" actId="20577"/>
        <pc:sldMkLst>
          <pc:docMk/>
          <pc:sldMk cId="3463719017" sldId="2147474522"/>
        </pc:sldMkLst>
      </pc:sldChg>
      <pc:sldChg chg="modNotesTx">
        <pc:chgData name="Mats G Johansson" userId="87d8a795-08f0-48d4-8de1-3683630a1edc" providerId="ADAL" clId="{0BD5B7A3-AA55-714A-8BFA-8C521731B4EB}" dt="2025-02-17T07:55:47.094" v="1" actId="20577"/>
        <pc:sldMkLst>
          <pc:docMk/>
          <pc:sldMk cId="2612980966" sldId="2147474523"/>
        </pc:sldMkLst>
      </pc:sldChg>
      <pc:sldChg chg="modNotesTx">
        <pc:chgData name="Mats G Johansson" userId="87d8a795-08f0-48d4-8de1-3683630a1edc" providerId="ADAL" clId="{0BD5B7A3-AA55-714A-8BFA-8C521731B4EB}" dt="2025-02-17T07:56:07.046" v="8" actId="20577"/>
        <pc:sldMkLst>
          <pc:docMk/>
          <pc:sldMk cId="3128260165" sldId="2147474524"/>
        </pc:sldMkLst>
      </pc:sldChg>
      <pc:sldChg chg="modNotesTx">
        <pc:chgData name="Mats G Johansson" userId="87d8a795-08f0-48d4-8de1-3683630a1edc" providerId="ADAL" clId="{0BD5B7A3-AA55-714A-8BFA-8C521731B4EB}" dt="2025-02-17T07:56:09.184" v="9" actId="20577"/>
        <pc:sldMkLst>
          <pc:docMk/>
          <pc:sldMk cId="1681473648" sldId="2147474525"/>
        </pc:sldMkLst>
      </pc:sldChg>
      <pc:sldChg chg="modNotesTx">
        <pc:chgData name="Mats G Johansson" userId="87d8a795-08f0-48d4-8de1-3683630a1edc" providerId="ADAL" clId="{0BD5B7A3-AA55-714A-8BFA-8C521731B4EB}" dt="2025-02-17T07:56:11.148" v="10" actId="20577"/>
        <pc:sldMkLst>
          <pc:docMk/>
          <pc:sldMk cId="3086971550" sldId="2147474526"/>
        </pc:sldMkLst>
      </pc:sldChg>
      <pc:sldChg chg="modNotesTx">
        <pc:chgData name="Mats G Johansson" userId="87d8a795-08f0-48d4-8de1-3683630a1edc" providerId="ADAL" clId="{0BD5B7A3-AA55-714A-8BFA-8C521731B4EB}" dt="2025-02-17T07:56:13.028" v="11" actId="20577"/>
        <pc:sldMkLst>
          <pc:docMk/>
          <pc:sldMk cId="136237042" sldId="214747452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AECAC-653B-48AE-A358-3A697BE33C9F}" type="datetimeFigureOut">
              <a:rPr lang="sv-SE" smtClean="0"/>
              <a:t>2025-02-17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21783-9DFF-4445-BF7A-AB5326FAAB1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208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03068-D66A-40C9-82F9-656160FB7124}" type="datetimeFigureOut">
              <a:rPr lang="sv-SE" smtClean="0"/>
              <a:t>2025-02-17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307B5-53E0-410B-9BE0-8C5E150489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877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i="0" u="none" strike="noStrike">
              <a:solidFill>
                <a:srgbClr val="5B5FC7"/>
              </a:solidFill>
              <a:effectLst/>
              <a:latin typeface="-apple-system"/>
            </a:endParaRPr>
          </a:p>
          <a:p>
            <a:endParaRPr lang="sv-SE" b="0" i="0" u="none" strike="noStrike">
              <a:solidFill>
                <a:srgbClr val="5B5FC7"/>
              </a:solidFill>
              <a:effectLst/>
              <a:latin typeface="-apple-system"/>
            </a:endParaRPr>
          </a:p>
          <a:p>
            <a:endParaRPr lang="sv-SE">
              <a:solidFill>
                <a:srgbClr val="5B5FC7"/>
              </a:solidFill>
              <a:latin typeface="-apple-system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3789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DE8E9-54FD-E2AB-639A-435CB446A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8C244E2-A325-7BFC-7865-0B4D3E3F17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FDF9B8A-BD72-6EAB-DCAF-8AA43EE3C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ea typeface="Calibri"/>
              <a:cs typeface="Calibri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2FDE360-B6A9-5F54-2BA5-A3A3A2145E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6CE4E-E75E-48D9-88FC-8D09A4C446A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292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1AFAA-0607-5375-3C14-4A1E5F9C4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3950D41-88A3-CCA3-34D0-8664744DC4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5EBF9D9-DF26-669E-6A2B-2BF513C83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14C864E-2772-A35F-DDE1-B650DF29D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671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4864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517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6216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61323-06E7-6901-B15C-6B7DFBBF1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6D6AF3E-197D-7E8B-2F78-48BA8B7D1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A0A2D96-8D37-A81D-684C-09389FFD1C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ea typeface="Calibri"/>
              <a:cs typeface="Calibri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441C8A1-0A15-1AFC-9985-405B312C54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6CE4E-E75E-48D9-88FC-8D09A4C446A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566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BA5DE-616F-DDDE-499F-A37A8BE49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7A0ED6D-3FE0-7298-C8BC-FE408808CD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EF5C4CB-177B-2D44-73ED-1DF3C9266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ea typeface="Calibri"/>
              <a:cs typeface="Calibri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E186F49-2F70-8E95-74E4-BD49F19BF2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6CE4E-E75E-48D9-88FC-8D09A4C446A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229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11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CCCF7-A7BD-A89C-BAA3-AF64E3D99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13D0E42-1161-59F8-45DF-223B037A5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D1C4034-213B-9F71-5601-95AAE8808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7C4D073-8BCC-B75C-F3CF-644EA2D6AF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64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9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6CE4E-E75E-48D9-88FC-8D09A4C446A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947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603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B3156-4C23-BBBD-5536-014D60FE5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415EC19-9283-41FF-46C7-6985070D3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17137CC-0AD2-3792-9BE1-C2C228E7F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ea typeface="Calibri"/>
              <a:cs typeface="Calibri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B38A09D-61E7-600C-41F9-F2E37151F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6CE4E-E75E-48D9-88FC-8D09A4C446A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453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8595D-9748-ACF9-E36C-D5B2946B3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22854BC-B537-E124-4382-E5B9BF743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B5A8BB6-2CD7-2D40-43AD-8FC095EF9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ea typeface="Calibri"/>
              <a:cs typeface="Calibri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9911D92-8B4B-A221-BC71-DE70AD463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6CE4E-E75E-48D9-88FC-8D09A4C446A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412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39621-F43D-A4AA-3B9E-9F325D18A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82E0894-EE12-24E2-252E-91C928C051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C62EC3E-7B06-E680-40B0-CB9D859F80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ea typeface="Calibri"/>
              <a:cs typeface="Calibri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F36E2BA-DC76-7546-7D9B-22B49D985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6CE4E-E75E-48D9-88FC-8D09A4C446A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080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6B349-C2A1-D97A-9741-3EC72FDF3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32737FE-8129-0903-7CB2-CE706E025E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69FD00B-239E-F5F7-2B8C-672153918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ea typeface="Calibri"/>
              <a:cs typeface="Calibri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54F8BFE-2D61-C4A5-E3EA-3B8C42A41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6CE4E-E75E-48D9-88FC-8D09A4C446A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361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E89AA-7F35-1147-B318-08874DD47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6EAFBB6-7254-5608-A99E-B8FDB36385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86F186E-9A4F-EDCE-CC9F-B95AA192D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ea typeface="Calibri"/>
              <a:cs typeface="Calibri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2E63536-BEA5-F85D-CDFD-79E8ABC31F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6CE4E-E75E-48D9-88FC-8D09A4C446A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78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v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09818D8-7716-4778-AF23-239EFFDC7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00416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1200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004165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411371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4401F7D-3A9E-4FA5-B7B0-D6349C76E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6910846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90117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55901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4216647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528001" y="331201"/>
            <a:ext cx="10751716" cy="2149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15421" y="765175"/>
            <a:ext cx="10272185" cy="779992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1015420" y="1773239"/>
            <a:ext cx="10264297" cy="3479964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990575" indent="-380990">
              <a:buClr>
                <a:srgbClr val="0050A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523962" indent="-304792">
              <a:buClr>
                <a:srgbClr val="0050A0"/>
              </a:buClr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2133547" indent="-304792">
              <a:buClr>
                <a:srgbClr val="0050A0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743131" indent="-304792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0608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56659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E33592A-563E-B5E2-0C64-0A05BAE8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434" y="765175"/>
            <a:ext cx="5088467" cy="779991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3" y="1773481"/>
            <a:ext cx="5088467" cy="3816108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6479717" y="765176"/>
            <a:ext cx="4800000" cy="4824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812963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657"/>
            <a:ext cx="10752667" cy="2134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D6B0A5D-7274-6709-D894-F8BF460C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740702"/>
            <a:ext cx="10272184" cy="779991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1007534" y="1772819"/>
            <a:ext cx="10272185" cy="34807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341233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3"/>
            <a:ext cx="12196893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2" y="327416"/>
            <a:ext cx="10752569" cy="2186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CE0E0DC-9817-AE9B-7D67-D534AAF1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740702"/>
            <a:ext cx="10272184" cy="779991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67417"/>
            <a:ext cx="10272087" cy="3485787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838840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5F20590-8830-07DE-5152-999BFB511DB9}"/>
              </a:ext>
            </a:extLst>
          </p:cNvPr>
          <p:cNvSpPr/>
          <p:nvPr userDrawn="1"/>
        </p:nvSpPr>
        <p:spPr>
          <a:xfrm>
            <a:off x="0" y="1"/>
            <a:ext cx="12192000" cy="5594351"/>
          </a:xfrm>
          <a:prstGeom prst="rect">
            <a:avLst/>
          </a:prstGeom>
          <a:solidFill>
            <a:srgbClr val="005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solidFill>
                <a:srgbClr val="0050A0"/>
              </a:solidFill>
              <a:highlight>
                <a:srgbClr val="0050A0"/>
              </a:highlight>
            </a:endParaRP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2" y="327416"/>
            <a:ext cx="10752569" cy="2186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CE0E0DC-9817-AE9B-7D67-D534AAF1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740702"/>
            <a:ext cx="10272184" cy="779991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67417"/>
            <a:ext cx="10272087" cy="3485787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040305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8"/>
          <a:stretch/>
        </p:blipFill>
        <p:spPr bwMode="auto">
          <a:xfrm>
            <a:off x="-8350" y="-3"/>
            <a:ext cx="12200351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58F2B7-2F9B-9438-6DF8-1F495AD2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740702"/>
            <a:ext cx="10272184" cy="779991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258075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E08A02-F581-7345-BCB7-2EB45552A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023"/>
            <a:ext cx="12192000" cy="55943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8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64334C4-A613-BCFB-1139-D374B529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5" y="740702"/>
            <a:ext cx="10272184" cy="792057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213440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8"/>
          <a:stretch/>
        </p:blipFill>
        <p:spPr bwMode="auto">
          <a:xfrm>
            <a:off x="0" y="-3"/>
            <a:ext cx="12196800" cy="55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CC13DEE-A758-DBEA-99AB-8F8293E6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740702"/>
            <a:ext cx="10272184" cy="787213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758132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ACED7FC-43C7-894A-A901-859E163D6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55943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45513DC-645E-5E31-D8F6-CCDCDB9A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740702"/>
            <a:ext cx="10272184" cy="787401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6466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8769900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7" y="765179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1007537" y="1772820"/>
            <a:ext cx="10272185" cy="34807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3" y="332658"/>
            <a:ext cx="10752667" cy="2134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35456466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3" y="765178"/>
            <a:ext cx="5088467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3" y="1773482"/>
            <a:ext cx="5088467" cy="3816108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6479717" y="765176"/>
            <a:ext cx="4800000" cy="4824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2" y="332112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91521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7" y="765179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1007537" y="1772820"/>
            <a:ext cx="10272185" cy="34807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3" y="332658"/>
            <a:ext cx="10752667" cy="2134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6296207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3"/>
            <a:ext cx="12196893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6" y="765178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5" y="1767417"/>
            <a:ext cx="10272087" cy="3485787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3" y="327416"/>
            <a:ext cx="10752569" cy="2186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6700878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och punktlista + kapitelmärkning">
  <p:cSld name="2_Rubrik och punktlista + kapitelmärkning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1015420" y="765175"/>
            <a:ext cx="10272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4000"/>
              <a:buFont typeface="Calibri"/>
              <a:buNone/>
              <a:defRPr sz="4000">
                <a:solidFill>
                  <a:srgbClr val="0050A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1015419" y="1773239"/>
            <a:ext cx="10264500" cy="3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167" lvl="0" indent="-400021" algn="l" rtl="0">
              <a:spcBef>
                <a:spcPts val="500"/>
              </a:spcBef>
              <a:spcAft>
                <a:spcPts val="0"/>
              </a:spcAft>
              <a:buClr>
                <a:srgbClr val="0050A0"/>
              </a:buClr>
              <a:buSzPts val="2700"/>
              <a:buChar char="•"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32" lvl="1" indent="-380972" algn="l" rtl="0">
              <a:spcBef>
                <a:spcPts val="500"/>
              </a:spcBef>
              <a:spcAft>
                <a:spcPts val="0"/>
              </a:spcAft>
              <a:buClr>
                <a:srgbClr val="0050A0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498" lvl="2" indent="-361926" algn="l" rtl="0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2100"/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664" lvl="3" indent="-349226" algn="l" rtl="0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1900"/>
              <a:buFont typeface="Arial"/>
              <a:buChar char="•"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830" lvl="4" indent="-330176" algn="l" rtl="0">
              <a:spcBef>
                <a:spcPts val="300"/>
              </a:spcBef>
              <a:spcAft>
                <a:spcPts val="0"/>
              </a:spcAft>
              <a:buClr>
                <a:srgbClr val="0050A0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2994" lvl="5" indent="-38097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160" lvl="6" indent="-38097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327" lvl="7" indent="-38097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492" lvl="8" indent="-38097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2"/>
          </p:nvPr>
        </p:nvSpPr>
        <p:spPr>
          <a:xfrm>
            <a:off x="528003" y="331200"/>
            <a:ext cx="107517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L="457167" lvl="0" indent="-228584" algn="l" rtl="0">
              <a:spcBef>
                <a:spcPts val="300"/>
              </a:spcBef>
              <a:spcAft>
                <a:spcPts val="0"/>
              </a:spcAft>
              <a:buSzPts val="1300"/>
              <a:buFont typeface="Calibri"/>
              <a:buNone/>
              <a:defRPr sz="13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32" lvl="1" indent="-380972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498" lvl="2" indent="-380972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marL="1828664" lvl="3" indent="-380972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marL="2285830" lvl="4" indent="-380972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marL="2742994" lvl="5" indent="-38097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160" lvl="6" indent="-38097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327" lvl="7" indent="-38097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492" lvl="8" indent="-38097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24116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8"/>
          <a:stretch/>
        </p:blipFill>
        <p:spPr bwMode="auto">
          <a:xfrm>
            <a:off x="0" y="-3"/>
            <a:ext cx="12196800" cy="55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05" y="757768"/>
            <a:ext cx="10272185" cy="78740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344212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123055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254203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9DD0FFD-B927-4E37-AB77-870D7BD3F0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Klicka på ikonen för att lägga till en bild</a:t>
            </a:r>
          </a:p>
          <a:p>
            <a:endParaRPr lang="sv-SE"/>
          </a:p>
        </p:txBody>
      </p:sp>
      <p:sp>
        <p:nvSpPr>
          <p:cNvPr id="3" name="Rubrik">
            <a:extLst>
              <a:ext uri="{FF2B5EF4-FFF2-40B4-BE49-F238E27FC236}">
                <a16:creationId xmlns:a16="http://schemas.microsoft.com/office/drawing/2014/main" id="{51B6598D-1A35-48A8-A6AF-409BC5B19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3080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bildrubrik. Dölj denna textbehållare om du inte vill att rubriken ska synas.</a:t>
            </a:r>
          </a:p>
        </p:txBody>
      </p:sp>
    </p:spTree>
    <p:extLst>
      <p:ext uri="{BB962C8B-B14F-4D97-AF65-F5344CB8AC3E}">
        <p14:creationId xmlns:p14="http://schemas.microsoft.com/office/powerpoint/2010/main" val="94764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68677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071C513-C6EF-441A-8A36-C09BB4B2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751058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358CBB4-950A-441E-B639-45D587636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562267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77199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192977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39420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78194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aska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2776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468690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55974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DF8871B-D1E0-4796-8288-D3756DE7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150326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B27D262-E41D-4C88-9059-0B4710DCE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136926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43516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611017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095726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825422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sida, skog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1200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4110998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EF9F053-DD82-4533-8A8B-F8BA238E3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777170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A070A1E-78D0-4324-A251-15AAB397F0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62560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skog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1200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3510397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624356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052785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27" y="4574880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83772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132791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B3FB94D-3161-46C4-8B95-A74D8FB50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4B4B4B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437329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F01B3B4-B64D-4652-A117-98B5664CF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4B4B4B"/>
                </a:solidFill>
              </a:defRPr>
            </a:lvl1pPr>
            <a:lvl2pPr>
              <a:defRPr>
                <a:solidFill>
                  <a:srgbClr val="4B4B4B"/>
                </a:solidFill>
              </a:defRPr>
            </a:lvl2pPr>
            <a:lvl3pPr>
              <a:defRPr>
                <a:solidFill>
                  <a:srgbClr val="4B4B4B"/>
                </a:solidFill>
              </a:defRPr>
            </a:lvl3pPr>
            <a:lvl4pPr>
              <a:defRPr>
                <a:solidFill>
                  <a:srgbClr val="4B4B4B"/>
                </a:solidFill>
              </a:defRPr>
            </a:lvl4pPr>
            <a:lvl5pPr>
              <a:defRPr>
                <a:solidFill>
                  <a:srgbClr val="4B4B4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4B4B4B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763861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457F0F3-4FDF-44D6-9AC1-780AA577F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4B4B4B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509110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4B4B4B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29833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4B4B4B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655133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4B4B4B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20989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vinternatt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1200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26641378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3C55D96-6339-46F4-84C4-A68C08F3D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0546" y="571794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400865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52887C3-708B-4EA3-89EB-45BF6146B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114408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2125556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066018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581379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177272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835CCAC8-F363-4D4F-899A-46903E45A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782046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4996803-5280-4BB2-BDDF-EDDC88E9A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7221386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520707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44670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fjäll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656F4171-77C6-4DBA-9FFD-9AFE65E1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2776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4B4B4B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2525784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5322759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6596114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 på bakgrundsplatts">
  <p:cSld name="Rubrikbild på bakgrundsplat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t="1" b="41032"/>
          <a:stretch/>
        </p:blipFill>
        <p:spPr>
          <a:xfrm>
            <a:off x="1" y="-3"/>
            <a:ext cx="12196889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07533" y="1557339"/>
            <a:ext cx="10272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846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rödtext, ljus bakgrund, Kapitelmärkning">
  <p:cSld name="Rubrik + Brödtext, ljus bakgrund, Kapitelmärkning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41548"/>
          <a:stretch/>
        </p:blipFill>
        <p:spPr>
          <a:xfrm>
            <a:off x="-8351" y="-3"/>
            <a:ext cx="12200355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014104" y="765176"/>
            <a:ext cx="10272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1007533" y="1782359"/>
            <a:ext cx="10272000" cy="34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25859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ubrik + Brödtext, ljus bakgrund, Kapitelmärkning">
  <p:cSld name="2_Rubrik + Brödtext, ljus bakgrund, Kapitelmärkning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12192000" cy="559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014104" y="765176"/>
            <a:ext cx="10272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1007533" y="1782359"/>
            <a:ext cx="10272000" cy="34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91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+ Brödtext, ljus bakgrund, Kapitelmärkning">
  <p:cSld name="1_Rubrik + Brödtext, ljus bakgrund, Kapitelmärkning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40957"/>
          <a:stretch/>
        </p:blipFill>
        <p:spPr>
          <a:xfrm>
            <a:off x="0" y="-4"/>
            <a:ext cx="12196800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014104" y="757767"/>
            <a:ext cx="10272000" cy="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1007533" y="1782359"/>
            <a:ext cx="10272000" cy="34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8288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ubrik + Brödtext, ljus bakgrund, Kapitelmärkning">
  <p:cSld name="3_Rubrik + Brödtext, ljus bakgrund, Kapitelmärkning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0" y="0"/>
            <a:ext cx="12192000" cy="559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014104" y="757767"/>
            <a:ext cx="10272000" cy="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007533" y="1782359"/>
            <a:ext cx="10272000" cy="34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3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7268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och punktlista + kapitelmärkning">
  <p:cSld name="1_Rubrik och punktlista + kapitelmärknin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015420" y="765175"/>
            <a:ext cx="10272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3000"/>
              <a:buFont typeface="Calibri"/>
              <a:buNone/>
              <a:defRPr sz="4000">
                <a:solidFill>
                  <a:srgbClr val="0050A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015419" y="1773239"/>
            <a:ext cx="10264400" cy="3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74121" algn="l">
              <a:spcBef>
                <a:spcPts val="533"/>
              </a:spcBef>
              <a:spcAft>
                <a:spcPts val="0"/>
              </a:spcAft>
              <a:buClr>
                <a:srgbClr val="0050A0"/>
              </a:buClr>
              <a:buSzPts val="2000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rgbClr val="0050A0"/>
              </a:buClr>
              <a:buSzPts val="18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40256" algn="l">
              <a:spcBef>
                <a:spcPts val="427"/>
              </a:spcBef>
              <a:spcAft>
                <a:spcPts val="0"/>
              </a:spcAft>
              <a:buClr>
                <a:srgbClr val="0050A0"/>
              </a:buClr>
              <a:buSzPts val="1600"/>
              <a:buFont typeface="Arial"/>
              <a:buChar char="•"/>
              <a:def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23323" algn="l">
              <a:spcBef>
                <a:spcPts val="373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Arial"/>
              <a:buChar char="•"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06390" algn="l">
              <a:spcBef>
                <a:spcPts val="320"/>
              </a:spcBef>
              <a:spcAft>
                <a:spcPts val="0"/>
              </a:spcAft>
              <a:buClr>
                <a:srgbClr val="0050A0"/>
              </a:buClr>
              <a:buSzPts val="1200"/>
              <a:buFont typeface="Arial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528000" y="331200"/>
            <a:ext cx="107516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7229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på Bild">
  <p:cSld name="Rubrik på Bild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59011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55900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8"/>
          <p:cNvSpPr txBox="1">
            <a:spLocks noGrp="1"/>
          </p:cNvSpPr>
          <p:nvPr>
            <p:ph type="ctrTitle"/>
          </p:nvPr>
        </p:nvSpPr>
        <p:spPr>
          <a:xfrm>
            <a:off x="1016732" y="1557339"/>
            <a:ext cx="10272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58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42518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, Brödtext, Bild, Kapitelmärkning">
  <p:cSld name="Rubrik, Brödtext, Bild, Kapitelmärknin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007533" y="765176"/>
            <a:ext cx="50884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1007533" y="1773480"/>
            <a:ext cx="5088400" cy="3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>
            <a:spLocks noGrp="1"/>
          </p:cNvSpPr>
          <p:nvPr>
            <p:ph type="pic" idx="3"/>
          </p:nvPr>
        </p:nvSpPr>
        <p:spPr>
          <a:xfrm>
            <a:off x="6479717" y="765176"/>
            <a:ext cx="4800000" cy="48244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494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plommon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2776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59049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ild, Kapitelmärkning">
  <p:cSld name="Rubrik + Bild, Kapitelmärkning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1007533" y="765176"/>
            <a:ext cx="10272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>
            <a:spLocks noGrp="1"/>
          </p:cNvSpPr>
          <p:nvPr>
            <p:ph type="pic" idx="2"/>
          </p:nvPr>
        </p:nvSpPr>
        <p:spPr>
          <a:xfrm>
            <a:off x="1007533" y="1772819"/>
            <a:ext cx="10272000" cy="3480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0"/>
          <p:cNvSpPr txBox="1">
            <a:spLocks noGrp="1"/>
          </p:cNvSpPr>
          <p:nvPr>
            <p:ph type="body" idx="3"/>
          </p:nvPr>
        </p:nvSpPr>
        <p:spPr>
          <a:xfrm>
            <a:off x="527051" y="332656"/>
            <a:ext cx="10752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56069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rödtext, mörk bakgrund, Kapitelmärkning">
  <p:cSld name="Rubrik + Brödtext, mörk bakgrund, Kapitelmärkning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 t="1" b="41032"/>
          <a:stretch/>
        </p:blipFill>
        <p:spPr>
          <a:xfrm>
            <a:off x="1" y="-3"/>
            <a:ext cx="12196889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1007533" y="765176"/>
            <a:ext cx="10272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1007533" y="1767417"/>
            <a:ext cx="10272000" cy="34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3"/>
          </p:nvPr>
        </p:nvSpPr>
        <p:spPr>
          <a:xfrm>
            <a:off x="527051" y="327416"/>
            <a:ext cx="10752400" cy="2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54819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+ Brödtext, mörk bakgrund, Kapitelmärkning">
  <p:cSld name="1_Rubrik + Brödtext, mörk bakgrund, Kapitelmärkning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 t="1" b="40931"/>
          <a:stretch/>
        </p:blipFill>
        <p:spPr>
          <a:xfrm>
            <a:off x="0" y="-4"/>
            <a:ext cx="12196800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1007533" y="757767"/>
            <a:ext cx="102720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1007435" y="1773239"/>
            <a:ext cx="10272000" cy="3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3"/>
          </p:nvPr>
        </p:nvSpPr>
        <p:spPr>
          <a:xfrm>
            <a:off x="527051" y="327416"/>
            <a:ext cx="10752400" cy="2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68428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+ Title and text">
  <p:cSld name="Photo + Title and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>
            <a:spLocks noGrp="1"/>
          </p:cNvSpPr>
          <p:nvPr>
            <p:ph type="pic" idx="2"/>
          </p:nvPr>
        </p:nvSpPr>
        <p:spPr>
          <a:xfrm>
            <a:off x="-6317" y="-641060"/>
            <a:ext cx="12204400" cy="8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-5577" y="-39575"/>
            <a:ext cx="5991600" cy="6937200"/>
          </a:xfrm>
          <a:prstGeom prst="roundRect">
            <a:avLst>
              <a:gd name="adj" fmla="val 0"/>
            </a:avLst>
          </a:prstGeom>
          <a:solidFill>
            <a:srgbClr val="F4F3F6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628152" y="1019647"/>
            <a:ext cx="44696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628152" y="2802145"/>
            <a:ext cx="4469600" cy="4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marL="1219170" lvl="1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marL="1828754" lvl="2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marL="2438339" lvl="3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marL="3047924" lvl="4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5075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xt columns">
  <p:cSld name="3 text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4463315" y="2230040"/>
            <a:ext cx="306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2133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4463315" y="3072375"/>
            <a:ext cx="30684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3"/>
          </p:nvPr>
        </p:nvSpPr>
        <p:spPr>
          <a:xfrm>
            <a:off x="7978625" y="2230040"/>
            <a:ext cx="306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2133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4"/>
          </p:nvPr>
        </p:nvSpPr>
        <p:spPr>
          <a:xfrm>
            <a:off x="7978625" y="3072375"/>
            <a:ext cx="30684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5"/>
          </p:nvPr>
        </p:nvSpPr>
        <p:spPr>
          <a:xfrm>
            <a:off x="948004" y="2230040"/>
            <a:ext cx="306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2133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6"/>
          </p:nvPr>
        </p:nvSpPr>
        <p:spPr>
          <a:xfrm>
            <a:off x="948004" y="3072375"/>
            <a:ext cx="30684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946923" y="866377"/>
            <a:ext cx="9074000" cy="12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452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columns">
  <p:cSld name="2 text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5669815" y="2230040"/>
            <a:ext cx="4251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3067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5669815" y="3072375"/>
            <a:ext cx="42516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3"/>
          </p:nvPr>
        </p:nvSpPr>
        <p:spPr>
          <a:xfrm>
            <a:off x="948004" y="2230040"/>
            <a:ext cx="4251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3067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4"/>
          </p:nvPr>
        </p:nvSpPr>
        <p:spPr>
          <a:xfrm>
            <a:off x="948004" y="3072375"/>
            <a:ext cx="42516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946923" y="866377"/>
            <a:ext cx="9074000" cy="12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8617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Rubrik och innehåll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191684" y="179919"/>
            <a:ext cx="9810800" cy="17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25" tIns="11125" rIns="11125" bIns="111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1191684" y="2290233"/>
            <a:ext cx="9810800" cy="40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25" tIns="11125" rIns="11125" bIns="11125" anchor="ctr" anchorCtr="0">
            <a:noAutofit/>
          </a:bodyPr>
          <a:lstStyle>
            <a:lvl1pPr marL="609585" lvl="0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•"/>
              <a:defRPr/>
            </a:lvl1pPr>
            <a:lvl2pPr marL="1219170" lvl="1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–"/>
              <a:defRPr/>
            </a:lvl2pPr>
            <a:lvl3pPr marL="1828754" lvl="2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▪"/>
              <a:defRPr/>
            </a:lvl3pPr>
            <a:lvl4pPr marL="2438339" lvl="3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•"/>
              <a:defRPr/>
            </a:lvl4pPr>
            <a:lvl5pPr marL="3047924" lvl="4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–"/>
              <a:defRPr/>
            </a:lvl5pPr>
            <a:lvl6pPr marL="3657509" lvl="5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6pPr>
            <a:lvl7pPr marL="4267093" lvl="6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7pPr>
            <a:lvl8pPr marL="4876678" lvl="7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8pPr>
            <a:lvl9pPr marL="5486263" lvl="8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3057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Turquoise">
  <p:cSld name="Title - Turquoise">
    <p:bg>
      <p:bgPr>
        <a:solidFill>
          <a:srgbClr val="0BAAB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1079235" y="1506140"/>
            <a:ext cx="8575600" cy="2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7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0767" y="6369051"/>
            <a:ext cx="10414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1079235" y="3926085"/>
            <a:ext cx="8898400" cy="17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2702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Blue">
  <p:cSld name="Title - Blue">
    <p:bg>
      <p:bgPr>
        <a:solidFill>
          <a:srgbClr val="11004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1079235" y="1506140"/>
            <a:ext cx="8575600" cy="2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3B3"/>
              </a:buClr>
              <a:buSzPts val="4200"/>
              <a:buNone/>
              <a:defRPr sz="5600" b="1">
                <a:solidFill>
                  <a:srgbClr val="FFB3B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18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9709" y="6369051"/>
            <a:ext cx="1034521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1068836" y="3929991"/>
            <a:ext cx="89192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1pPr>
            <a:lvl2pPr marL="121917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2pPr>
            <a:lvl3pPr marL="1828754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3pPr>
            <a:lvl4pPr marL="2438339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4pPr>
            <a:lvl5pPr marL="3047924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3077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Gray 1">
  <p:cSld name="Title - Gray 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1079235" y="1506140"/>
            <a:ext cx="8575600" cy="2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4200"/>
              <a:buNone/>
              <a:defRPr sz="56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1067181" y="3929991"/>
            <a:ext cx="8599600" cy="1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1pPr>
            <a:lvl2pPr marL="121917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2pPr>
            <a:lvl3pPr marL="1828754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3pPr>
            <a:lvl4pPr marL="2438339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4pPr>
            <a:lvl5pPr marL="3047924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38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tång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typ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2776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33928751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">
  <p:cSld name="BLANK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37539923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">
  <p:cSld name="1_Rubrikbild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1"/>
          <p:cNvGrpSpPr/>
          <p:nvPr/>
        </p:nvGrpSpPr>
        <p:grpSpPr>
          <a:xfrm>
            <a:off x="203201" y="203200"/>
            <a:ext cx="11699900" cy="5630501"/>
            <a:chOff x="152400" y="152400"/>
            <a:chExt cx="8774925" cy="4222876"/>
          </a:xfrm>
        </p:grpSpPr>
        <p:pic>
          <p:nvPicPr>
            <p:cNvPr id="100" name="Google Shape;100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52400" y="152400"/>
              <a:ext cx="8706600" cy="4222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21"/>
            <p:cNvSpPr txBox="1"/>
            <p:nvPr/>
          </p:nvSpPr>
          <p:spPr>
            <a:xfrm>
              <a:off x="283475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2" name="Google Shape;102;p21"/>
            <p:cNvSpPr txBox="1"/>
            <p:nvPr/>
          </p:nvSpPr>
          <p:spPr>
            <a:xfrm>
              <a:off x="3165900" y="485415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3" name="Google Shape;103;p21"/>
            <p:cNvSpPr txBox="1"/>
            <p:nvPr/>
          </p:nvSpPr>
          <p:spPr>
            <a:xfrm>
              <a:off x="6152450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4" name="Google Shape;104;p21"/>
            <p:cNvSpPr txBox="1"/>
            <p:nvPr/>
          </p:nvSpPr>
          <p:spPr>
            <a:xfrm>
              <a:off x="297713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5" name="Google Shape;105;p21"/>
            <p:cNvSpPr txBox="1"/>
            <p:nvPr/>
          </p:nvSpPr>
          <p:spPr>
            <a:xfrm>
              <a:off x="3180138" y="1841523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6" name="Google Shape;106;p21"/>
            <p:cNvSpPr txBox="1"/>
            <p:nvPr/>
          </p:nvSpPr>
          <p:spPr>
            <a:xfrm>
              <a:off x="6166688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7" name="Google Shape;107;p21"/>
            <p:cNvSpPr txBox="1"/>
            <p:nvPr/>
          </p:nvSpPr>
          <p:spPr>
            <a:xfrm>
              <a:off x="327250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8" name="Google Shape;108;p21"/>
            <p:cNvSpPr txBox="1"/>
            <p:nvPr/>
          </p:nvSpPr>
          <p:spPr>
            <a:xfrm>
              <a:off x="3209675" y="3197631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9" name="Google Shape;109;p21"/>
            <p:cNvSpPr txBox="1"/>
            <p:nvPr/>
          </p:nvSpPr>
          <p:spPr>
            <a:xfrm>
              <a:off x="6196225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10" name="Google Shape;110;p21"/>
            <p:cNvSpPr txBox="1"/>
            <p:nvPr/>
          </p:nvSpPr>
          <p:spPr>
            <a:xfrm>
              <a:off x="578650" y="15337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Arbetsflöden och arbetssätt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1"/>
            <p:cNvSpPr txBox="1"/>
            <p:nvPr/>
          </p:nvSpPr>
          <p:spPr>
            <a:xfrm>
              <a:off x="578650" y="295237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Erbjudande &amp; Finansieringssätt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1"/>
            <p:cNvSpPr txBox="1"/>
            <p:nvPr/>
          </p:nvSpPr>
          <p:spPr>
            <a:xfrm>
              <a:off x="593950" y="1776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Normer, Värderingar, Mission, Vision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1"/>
            <p:cNvSpPr txBox="1"/>
            <p:nvPr/>
          </p:nvSpPr>
          <p:spPr>
            <a:xfrm>
              <a:off x="3416975" y="1776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Strategiarbete &amp; Policyarbete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1"/>
            <p:cNvSpPr txBox="1"/>
            <p:nvPr/>
          </p:nvSpPr>
          <p:spPr>
            <a:xfrm>
              <a:off x="6499125" y="177625"/>
              <a:ext cx="2428200" cy="38479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Ledarskap, Kultur, Kompetens, Organisering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1"/>
            <p:cNvSpPr txBox="1"/>
            <p:nvPr/>
          </p:nvSpPr>
          <p:spPr>
            <a:xfrm>
              <a:off x="3465575" y="1565000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IT- Infrastruktur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1"/>
            <p:cNvSpPr txBox="1"/>
            <p:nvPr/>
          </p:nvSpPr>
          <p:spPr>
            <a:xfrm>
              <a:off x="6499125" y="15337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Data &amp; Analys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1"/>
            <p:cNvSpPr txBox="1"/>
            <p:nvPr/>
          </p:nvSpPr>
          <p:spPr>
            <a:xfrm>
              <a:off x="3416975" y="295237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Kontaktytor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1"/>
            <p:cNvSpPr txBox="1"/>
            <p:nvPr/>
          </p:nvSpPr>
          <p:spPr>
            <a:xfrm>
              <a:off x="6447625" y="2952375"/>
              <a:ext cx="23154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Invånare och intressenter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32933" y="631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 idx="2"/>
          </p:nvPr>
        </p:nvSpPr>
        <p:spPr>
          <a:xfrm>
            <a:off x="332933" y="2437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3"/>
          </p:nvPr>
        </p:nvSpPr>
        <p:spPr>
          <a:xfrm>
            <a:off x="332933" y="4243067"/>
            <a:ext cx="3608400" cy="11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 idx="4"/>
          </p:nvPr>
        </p:nvSpPr>
        <p:spPr>
          <a:xfrm>
            <a:off x="4206000" y="6808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5"/>
          </p:nvPr>
        </p:nvSpPr>
        <p:spPr>
          <a:xfrm>
            <a:off x="4206000" y="24868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 idx="6"/>
          </p:nvPr>
        </p:nvSpPr>
        <p:spPr>
          <a:xfrm>
            <a:off x="4206000" y="4292867"/>
            <a:ext cx="3608400" cy="11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 idx="7"/>
          </p:nvPr>
        </p:nvSpPr>
        <p:spPr>
          <a:xfrm>
            <a:off x="8294700" y="629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8"/>
          </p:nvPr>
        </p:nvSpPr>
        <p:spPr>
          <a:xfrm>
            <a:off x="8294700" y="2435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9"/>
          </p:nvPr>
        </p:nvSpPr>
        <p:spPr>
          <a:xfrm>
            <a:off x="8294700" y="4241067"/>
            <a:ext cx="3608400" cy="11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906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 på bakgrundsplatts">
  <p:cSld name="Rubrikbild på bakgrundsplat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t="1" b="41032"/>
          <a:stretch/>
        </p:blipFill>
        <p:spPr>
          <a:xfrm>
            <a:off x="1" y="-3"/>
            <a:ext cx="12196889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07533" y="1557339"/>
            <a:ext cx="10272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1767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+ Brödtext, ljus bakgrund, Kapitelmärkning">
  <p:cSld name="1_Rubrik + Brödtext, ljus bakgrund, Kapitelmärkning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40957"/>
          <a:stretch/>
        </p:blipFill>
        <p:spPr>
          <a:xfrm>
            <a:off x="0" y="-4"/>
            <a:ext cx="12196800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014104" y="757767"/>
            <a:ext cx="10272000" cy="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1007533" y="1782359"/>
            <a:ext cx="10272000" cy="34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7177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ubrik + Brödtext, ljus bakgrund, Kapitelmärkning">
  <p:cSld name="3_Rubrik + Brödtext, ljus bakgrund, Kapitelmärkning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0" y="0"/>
            <a:ext cx="12192000" cy="559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014104" y="757767"/>
            <a:ext cx="10272000" cy="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007533" y="1782359"/>
            <a:ext cx="10272000" cy="34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3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46057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på Bild">
  <p:cSld name="Rubrik på Bild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59011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55900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8"/>
          <p:cNvSpPr txBox="1">
            <a:spLocks noGrp="1"/>
          </p:cNvSpPr>
          <p:nvPr>
            <p:ph type="ctrTitle"/>
          </p:nvPr>
        </p:nvSpPr>
        <p:spPr>
          <a:xfrm>
            <a:off x="1016732" y="1557339"/>
            <a:ext cx="10272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58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91794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, Brödtext, Bild, Kapitelmärkning">
  <p:cSld name="Rubrik, Brödtext, Bild, Kapitelmärknin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007533" y="765176"/>
            <a:ext cx="50884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1007533" y="1773480"/>
            <a:ext cx="5088400" cy="3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>
            <a:spLocks noGrp="1"/>
          </p:cNvSpPr>
          <p:nvPr>
            <p:ph type="pic" idx="3"/>
          </p:nvPr>
        </p:nvSpPr>
        <p:spPr>
          <a:xfrm>
            <a:off x="6479717" y="765176"/>
            <a:ext cx="4800000" cy="48244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61229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rödtext, mörk bakgrund, Kapitelmärkning">
  <p:cSld name="Rubrik + Brödtext, mörk bakgrund, Kapitelmärkning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 t="1" b="41032"/>
          <a:stretch/>
        </p:blipFill>
        <p:spPr>
          <a:xfrm>
            <a:off x="1" y="-3"/>
            <a:ext cx="12196889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1007533" y="765176"/>
            <a:ext cx="10272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1007533" y="1767417"/>
            <a:ext cx="10272000" cy="34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3"/>
          </p:nvPr>
        </p:nvSpPr>
        <p:spPr>
          <a:xfrm>
            <a:off x="527051" y="327416"/>
            <a:ext cx="10752400" cy="2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83332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+ Brödtext, mörk bakgrund, Kapitelmärkning">
  <p:cSld name="1_Rubrik + Brödtext, mörk bakgrund, Kapitelmärkning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 t="1" b="40931"/>
          <a:stretch/>
        </p:blipFill>
        <p:spPr>
          <a:xfrm>
            <a:off x="0" y="-4"/>
            <a:ext cx="12196800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1007533" y="757767"/>
            <a:ext cx="102720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1007435" y="1773239"/>
            <a:ext cx="10272000" cy="3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3"/>
          </p:nvPr>
        </p:nvSpPr>
        <p:spPr>
          <a:xfrm>
            <a:off x="527051" y="327416"/>
            <a:ext cx="10752400" cy="2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1834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+ Title and text">
  <p:cSld name="Photo + Title and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>
            <a:spLocks noGrp="1"/>
          </p:cNvSpPr>
          <p:nvPr>
            <p:ph type="pic" idx="2"/>
          </p:nvPr>
        </p:nvSpPr>
        <p:spPr>
          <a:xfrm>
            <a:off x="-6317" y="-641060"/>
            <a:ext cx="12204400" cy="8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-5577" y="-39575"/>
            <a:ext cx="5991600" cy="6937200"/>
          </a:xfrm>
          <a:prstGeom prst="roundRect">
            <a:avLst>
              <a:gd name="adj" fmla="val 0"/>
            </a:avLst>
          </a:prstGeom>
          <a:solidFill>
            <a:srgbClr val="F4F3F6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628152" y="1019647"/>
            <a:ext cx="44696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628152" y="2802145"/>
            <a:ext cx="4469600" cy="4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marL="1219170" lvl="1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marL="1828754" lvl="2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marL="2438339" lvl="3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marL="3047924" lvl="4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52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E55044F-9732-4A8F-9370-3CDA23630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6758265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xt columns">
  <p:cSld name="3 text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4463315" y="2230040"/>
            <a:ext cx="306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2133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4463315" y="3072375"/>
            <a:ext cx="30684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3"/>
          </p:nvPr>
        </p:nvSpPr>
        <p:spPr>
          <a:xfrm>
            <a:off x="7978625" y="2230040"/>
            <a:ext cx="306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2133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4"/>
          </p:nvPr>
        </p:nvSpPr>
        <p:spPr>
          <a:xfrm>
            <a:off x="7978625" y="3072375"/>
            <a:ext cx="30684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5"/>
          </p:nvPr>
        </p:nvSpPr>
        <p:spPr>
          <a:xfrm>
            <a:off x="948004" y="2230040"/>
            <a:ext cx="306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2133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6"/>
          </p:nvPr>
        </p:nvSpPr>
        <p:spPr>
          <a:xfrm>
            <a:off x="948004" y="3072375"/>
            <a:ext cx="30684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946923" y="866377"/>
            <a:ext cx="9074000" cy="12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80792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columns">
  <p:cSld name="2 text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5669815" y="2230040"/>
            <a:ext cx="4251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3067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5669815" y="3072375"/>
            <a:ext cx="42516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3"/>
          </p:nvPr>
        </p:nvSpPr>
        <p:spPr>
          <a:xfrm>
            <a:off x="948004" y="2230040"/>
            <a:ext cx="4251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3067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4"/>
          </p:nvPr>
        </p:nvSpPr>
        <p:spPr>
          <a:xfrm>
            <a:off x="948004" y="3072375"/>
            <a:ext cx="42516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946923" y="866377"/>
            <a:ext cx="9074000" cy="12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4528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Rubrik och innehåll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191684" y="179919"/>
            <a:ext cx="9810800" cy="17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25" tIns="11125" rIns="11125" bIns="111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1191684" y="2290233"/>
            <a:ext cx="9810800" cy="40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25" tIns="11125" rIns="11125" bIns="11125" anchor="ctr" anchorCtr="0">
            <a:noAutofit/>
          </a:bodyPr>
          <a:lstStyle>
            <a:lvl1pPr marL="609585" lvl="0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•"/>
              <a:defRPr/>
            </a:lvl1pPr>
            <a:lvl2pPr marL="1219170" lvl="1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–"/>
              <a:defRPr/>
            </a:lvl2pPr>
            <a:lvl3pPr marL="1828754" lvl="2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▪"/>
              <a:defRPr/>
            </a:lvl3pPr>
            <a:lvl4pPr marL="2438339" lvl="3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•"/>
              <a:defRPr/>
            </a:lvl4pPr>
            <a:lvl5pPr marL="3047924" lvl="4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–"/>
              <a:defRPr/>
            </a:lvl5pPr>
            <a:lvl6pPr marL="3657509" lvl="5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6pPr>
            <a:lvl7pPr marL="4267093" lvl="6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7pPr>
            <a:lvl8pPr marL="4876678" lvl="7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8pPr>
            <a:lvl9pPr marL="5486263" lvl="8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16771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Turquoise">
  <p:cSld name="Title - Turquoise">
    <p:bg>
      <p:bgPr>
        <a:solidFill>
          <a:srgbClr val="0BAAB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1079235" y="1506140"/>
            <a:ext cx="8575600" cy="2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7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0767" y="6369051"/>
            <a:ext cx="10414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1079235" y="3926085"/>
            <a:ext cx="8898400" cy="17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22903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Blue">
  <p:cSld name="Title - Blue">
    <p:bg>
      <p:bgPr>
        <a:solidFill>
          <a:srgbClr val="11004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1079235" y="1506140"/>
            <a:ext cx="8575600" cy="2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3B3"/>
              </a:buClr>
              <a:buSzPts val="4200"/>
              <a:buNone/>
              <a:defRPr sz="5600" b="1">
                <a:solidFill>
                  <a:srgbClr val="FFB3B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18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9709" y="6369051"/>
            <a:ext cx="1034521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1068836" y="3929991"/>
            <a:ext cx="89192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1pPr>
            <a:lvl2pPr marL="121917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2pPr>
            <a:lvl3pPr marL="1828754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3pPr>
            <a:lvl4pPr marL="2438339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4pPr>
            <a:lvl5pPr marL="3047924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62023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Gray 1">
  <p:cSld name="Title - Gray 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1079235" y="1506140"/>
            <a:ext cx="8575600" cy="2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4200"/>
              <a:buNone/>
              <a:defRPr sz="56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1067181" y="3929991"/>
            <a:ext cx="8599600" cy="1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1pPr>
            <a:lvl2pPr marL="121917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2pPr>
            <a:lvl3pPr marL="1828754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3pPr>
            <a:lvl4pPr marL="2438339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4pPr>
            <a:lvl5pPr marL="3047924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1480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">
  <p:cSld name="BLANK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938134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">
  <p:cSld name="1_Rubrikbild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1"/>
          <p:cNvGrpSpPr/>
          <p:nvPr/>
        </p:nvGrpSpPr>
        <p:grpSpPr>
          <a:xfrm>
            <a:off x="203201" y="203200"/>
            <a:ext cx="11699900" cy="5630501"/>
            <a:chOff x="152400" y="152400"/>
            <a:chExt cx="8774925" cy="4222876"/>
          </a:xfrm>
        </p:grpSpPr>
        <p:pic>
          <p:nvPicPr>
            <p:cNvPr id="100" name="Google Shape;100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52400" y="152400"/>
              <a:ext cx="8706600" cy="4222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21"/>
            <p:cNvSpPr txBox="1"/>
            <p:nvPr/>
          </p:nvSpPr>
          <p:spPr>
            <a:xfrm>
              <a:off x="283475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2" name="Google Shape;102;p21"/>
            <p:cNvSpPr txBox="1"/>
            <p:nvPr/>
          </p:nvSpPr>
          <p:spPr>
            <a:xfrm>
              <a:off x="3165900" y="485415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3" name="Google Shape;103;p21"/>
            <p:cNvSpPr txBox="1"/>
            <p:nvPr/>
          </p:nvSpPr>
          <p:spPr>
            <a:xfrm>
              <a:off x="6152450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4" name="Google Shape;104;p21"/>
            <p:cNvSpPr txBox="1"/>
            <p:nvPr/>
          </p:nvSpPr>
          <p:spPr>
            <a:xfrm>
              <a:off x="297713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5" name="Google Shape;105;p21"/>
            <p:cNvSpPr txBox="1"/>
            <p:nvPr/>
          </p:nvSpPr>
          <p:spPr>
            <a:xfrm>
              <a:off x="3180138" y="1841523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6" name="Google Shape;106;p21"/>
            <p:cNvSpPr txBox="1"/>
            <p:nvPr/>
          </p:nvSpPr>
          <p:spPr>
            <a:xfrm>
              <a:off x="6166688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7" name="Google Shape;107;p21"/>
            <p:cNvSpPr txBox="1"/>
            <p:nvPr/>
          </p:nvSpPr>
          <p:spPr>
            <a:xfrm>
              <a:off x="327250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8" name="Google Shape;108;p21"/>
            <p:cNvSpPr txBox="1"/>
            <p:nvPr/>
          </p:nvSpPr>
          <p:spPr>
            <a:xfrm>
              <a:off x="3209675" y="3197631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9" name="Google Shape;109;p21"/>
            <p:cNvSpPr txBox="1"/>
            <p:nvPr/>
          </p:nvSpPr>
          <p:spPr>
            <a:xfrm>
              <a:off x="6196225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10" name="Google Shape;110;p21"/>
            <p:cNvSpPr txBox="1"/>
            <p:nvPr/>
          </p:nvSpPr>
          <p:spPr>
            <a:xfrm>
              <a:off x="578650" y="15337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Arbetsflöden och arbetssätt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1"/>
            <p:cNvSpPr txBox="1"/>
            <p:nvPr/>
          </p:nvSpPr>
          <p:spPr>
            <a:xfrm>
              <a:off x="578650" y="295237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Erbjudande &amp; Finansieringssätt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1"/>
            <p:cNvSpPr txBox="1"/>
            <p:nvPr/>
          </p:nvSpPr>
          <p:spPr>
            <a:xfrm>
              <a:off x="593950" y="1776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Normer, Värderingar, Mission, Vision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1"/>
            <p:cNvSpPr txBox="1"/>
            <p:nvPr/>
          </p:nvSpPr>
          <p:spPr>
            <a:xfrm>
              <a:off x="3416975" y="1776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Strategiarbete &amp; Policyarbete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1"/>
            <p:cNvSpPr txBox="1"/>
            <p:nvPr/>
          </p:nvSpPr>
          <p:spPr>
            <a:xfrm>
              <a:off x="6499125" y="2236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Ledarskap, Kultur, Kompetens, Organisering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1"/>
            <p:cNvSpPr txBox="1"/>
            <p:nvPr/>
          </p:nvSpPr>
          <p:spPr>
            <a:xfrm>
              <a:off x="3465575" y="1565000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IT- Infrastruktur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1"/>
            <p:cNvSpPr txBox="1"/>
            <p:nvPr/>
          </p:nvSpPr>
          <p:spPr>
            <a:xfrm>
              <a:off x="6499125" y="15337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Data &amp; Analys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1"/>
            <p:cNvSpPr txBox="1"/>
            <p:nvPr/>
          </p:nvSpPr>
          <p:spPr>
            <a:xfrm>
              <a:off x="3416975" y="295237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Kontaktytor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1"/>
            <p:cNvSpPr txBox="1"/>
            <p:nvPr/>
          </p:nvSpPr>
          <p:spPr>
            <a:xfrm>
              <a:off x="6447625" y="2952375"/>
              <a:ext cx="23154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Relationer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32933" y="631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 idx="2"/>
          </p:nvPr>
        </p:nvSpPr>
        <p:spPr>
          <a:xfrm>
            <a:off x="332933" y="2437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3"/>
          </p:nvPr>
        </p:nvSpPr>
        <p:spPr>
          <a:xfrm>
            <a:off x="332933" y="4243067"/>
            <a:ext cx="3608400" cy="11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 idx="4"/>
          </p:nvPr>
        </p:nvSpPr>
        <p:spPr>
          <a:xfrm>
            <a:off x="4206000" y="6808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5"/>
          </p:nvPr>
        </p:nvSpPr>
        <p:spPr>
          <a:xfrm>
            <a:off x="4206000" y="24868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 idx="6"/>
          </p:nvPr>
        </p:nvSpPr>
        <p:spPr>
          <a:xfrm>
            <a:off x="4206000" y="4292867"/>
            <a:ext cx="3608400" cy="11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 idx="7"/>
          </p:nvPr>
        </p:nvSpPr>
        <p:spPr>
          <a:xfrm>
            <a:off x="8294700" y="629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8"/>
          </p:nvPr>
        </p:nvSpPr>
        <p:spPr>
          <a:xfrm>
            <a:off x="8294700" y="2435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9"/>
          </p:nvPr>
        </p:nvSpPr>
        <p:spPr>
          <a:xfrm>
            <a:off x="8294700" y="4241067"/>
            <a:ext cx="3608400" cy="11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27241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1079235" y="623093"/>
            <a:ext cx="78044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1079235" y="2304256"/>
            <a:ext cx="7804400" cy="4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34661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Bullets">
  <p:cSld name="1_Title &amp; Bullets">
    <p:bg>
      <p:bgPr>
        <a:solidFill>
          <a:srgbClr val="F4F3F6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1079235" y="623093"/>
            <a:ext cx="78044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3200"/>
              <a:buFont typeface="Arial"/>
              <a:buNone/>
              <a:defRPr sz="4267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1079235" y="2304256"/>
            <a:ext cx="7804400" cy="4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609585" lvl="0" indent="-48258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48258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8258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8258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8258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6pPr>
            <a:lvl7pPr marL="4267093" lvl="6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7pPr>
            <a:lvl8pPr marL="4876678" lvl="7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8pPr>
            <a:lvl9pPr marL="5486263" lvl="8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pic>
        <p:nvPicPr>
          <p:cNvPr id="135" name="Google Shape;135;p23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0767" y="6369051"/>
            <a:ext cx="10414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1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4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CCFF08B-9390-401A-A4B9-F9D81DED2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756452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 blue">
  <p:cSld name="Title &amp; Bullets blue">
    <p:bg>
      <p:bgPr>
        <a:solidFill>
          <a:srgbClr val="11004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1079235" y="623093"/>
            <a:ext cx="78044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3B3"/>
              </a:buClr>
              <a:buSzPts val="3200"/>
              <a:buFont typeface="Arial"/>
              <a:buNone/>
              <a:defRPr>
                <a:solidFill>
                  <a:srgbClr val="FFB3B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1079235" y="2304256"/>
            <a:ext cx="7804400" cy="4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48258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FFB3B3"/>
              </a:buClr>
              <a:buSzPts val="2100"/>
              <a:buFont typeface="Arial"/>
              <a:buChar char="•"/>
              <a:defRPr>
                <a:solidFill>
                  <a:srgbClr val="FFB3B3"/>
                </a:solidFill>
              </a:defRPr>
            </a:lvl1pPr>
            <a:lvl2pPr marL="1219170" lvl="1" indent="-48258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FFB3B3"/>
              </a:buClr>
              <a:buSzPts val="2100"/>
              <a:buFont typeface="Arial"/>
              <a:buChar char="•"/>
              <a:defRPr>
                <a:solidFill>
                  <a:srgbClr val="FFB3B3"/>
                </a:solidFill>
              </a:defRPr>
            </a:lvl2pPr>
            <a:lvl3pPr marL="1828754" lvl="2" indent="-48258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FFB3B3"/>
              </a:buClr>
              <a:buSzPts val="2100"/>
              <a:buFont typeface="Arial"/>
              <a:buChar char="•"/>
              <a:defRPr>
                <a:solidFill>
                  <a:srgbClr val="FFB3B3"/>
                </a:solidFill>
              </a:defRPr>
            </a:lvl3pPr>
            <a:lvl4pPr marL="2438339" lvl="3" indent="-48258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FFB3B3"/>
              </a:buClr>
              <a:buSzPts val="2100"/>
              <a:buFont typeface="Arial"/>
              <a:buChar char="•"/>
              <a:defRPr>
                <a:solidFill>
                  <a:srgbClr val="FFB3B3"/>
                </a:solidFill>
              </a:defRPr>
            </a:lvl4pPr>
            <a:lvl5pPr marL="3047924" lvl="4" indent="-48258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FFB3B3"/>
              </a:buClr>
              <a:buSzPts val="2100"/>
              <a:buFont typeface="Arial"/>
              <a:buChar char="•"/>
              <a:defRPr>
                <a:solidFill>
                  <a:srgbClr val="FFB3B3"/>
                </a:solidFill>
              </a:defRPr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pic>
        <p:nvPicPr>
          <p:cNvPr id="140" name="Google Shape;140;p24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9709" y="6369051"/>
            <a:ext cx="1034521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0558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Yellow">
  <p:cSld name="Title - Yellow">
    <p:bg>
      <p:bgPr>
        <a:solidFill>
          <a:srgbClr val="FFCB84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1079235" y="1506140"/>
            <a:ext cx="8575600" cy="2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4200"/>
              <a:buFont typeface="Arial"/>
              <a:buNone/>
              <a:defRPr sz="5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144" name="Google Shape;144;p25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0767" y="6369051"/>
            <a:ext cx="10414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1071183" y="3929991"/>
            <a:ext cx="8898400" cy="12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1pPr>
            <a:lvl2pPr marL="121917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2pPr>
            <a:lvl3pPr marL="1828754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3pPr>
            <a:lvl4pPr marL="2438339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4pPr>
            <a:lvl5pPr marL="3047924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1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7399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Y">
  <p:cSld name="DI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1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61585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FB3B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2416968" y="4473773"/>
            <a:ext cx="7358000" cy="300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609585" lvl="0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 i="1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–"/>
              <a:defRPr/>
            </a:lvl2pPr>
            <a:lvl3pPr marL="1828754" lvl="2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▪"/>
              <a:defRPr/>
            </a:lvl3pPr>
            <a:lvl4pPr marL="2438339" lvl="3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•"/>
              <a:defRPr/>
            </a:lvl4pPr>
            <a:lvl5pPr marL="3047924" lvl="4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–"/>
              <a:defRPr/>
            </a:lvl5pPr>
            <a:lvl6pPr marL="3657509" lvl="5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6pPr>
            <a:lvl7pPr marL="4267093" lvl="6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7pPr>
            <a:lvl8pPr marL="4876678" lvl="7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8pPr>
            <a:lvl9pPr marL="5486263" lvl="8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2"/>
          </p:nvPr>
        </p:nvSpPr>
        <p:spPr>
          <a:xfrm>
            <a:off x="2416968" y="2860330"/>
            <a:ext cx="7358000" cy="70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>
            <a:lvl1pPr marL="609585" lvl="0" indent="-304792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900"/>
              <a:buFont typeface="Arial"/>
              <a:buNone/>
              <a:defRPr sz="3867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–"/>
              <a:defRPr/>
            </a:lvl2pPr>
            <a:lvl3pPr marL="1828754" lvl="2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▪"/>
              <a:defRPr/>
            </a:lvl3pPr>
            <a:lvl4pPr marL="2438339" lvl="3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•"/>
              <a:defRPr/>
            </a:lvl4pPr>
            <a:lvl5pPr marL="3047924" lvl="4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–"/>
              <a:defRPr/>
            </a:lvl5pPr>
            <a:lvl6pPr marL="3657509" lvl="5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6pPr>
            <a:lvl7pPr marL="4267093" lvl="6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7pPr>
            <a:lvl8pPr marL="4876678" lvl="7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8pPr>
            <a:lvl9pPr marL="5486263" lvl="8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pic>
        <p:nvPicPr>
          <p:cNvPr id="158" name="Google Shape;158;p28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0767" y="6369051"/>
            <a:ext cx="10414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1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33625683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6673577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Rubrikbild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ctrTitle"/>
          </p:nvPr>
        </p:nvSpPr>
        <p:spPr>
          <a:xfrm>
            <a:off x="914400" y="2130028"/>
            <a:ext cx="10363200" cy="1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1pPr>
            <a:lvl2pPr lvl="1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2pPr>
            <a:lvl3pPr lvl="2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3pPr>
            <a:lvl4pPr lvl="3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4pPr>
            <a:lvl5pPr lvl="4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5pPr>
            <a:lvl6pPr lvl="5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6pPr>
            <a:lvl7pPr lvl="6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7pPr>
            <a:lvl8pPr lvl="7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8pPr>
            <a:lvl9pPr lvl="8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29908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Thank you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body" idx="1"/>
          </p:nvPr>
        </p:nvSpPr>
        <p:spPr>
          <a:xfrm>
            <a:off x="1129719" y="5645252"/>
            <a:ext cx="28092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body" idx="2"/>
          </p:nvPr>
        </p:nvSpPr>
        <p:spPr>
          <a:xfrm>
            <a:off x="1129719" y="5296607"/>
            <a:ext cx="2809200" cy="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3"/>
          </p:nvPr>
        </p:nvSpPr>
        <p:spPr>
          <a:xfrm>
            <a:off x="1129719" y="2901703"/>
            <a:ext cx="7358000" cy="9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4200"/>
              <a:buFont typeface="Arial"/>
              <a:buNone/>
              <a:defRPr sz="5600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pic>
        <p:nvPicPr>
          <p:cNvPr id="169" name="Google Shape;169;p31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4067" y="822097"/>
            <a:ext cx="1246379" cy="25839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1"/>
          <p:cNvSpPr txBox="1">
            <a:spLocks noGrp="1"/>
          </p:cNvSpPr>
          <p:nvPr>
            <p:ph type="body" idx="4"/>
          </p:nvPr>
        </p:nvSpPr>
        <p:spPr>
          <a:xfrm>
            <a:off x="4867988" y="5645252"/>
            <a:ext cx="28092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5"/>
          </p:nvPr>
        </p:nvSpPr>
        <p:spPr>
          <a:xfrm>
            <a:off x="4867988" y="5296607"/>
            <a:ext cx="2809200" cy="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1"/>
          <p:cNvSpPr/>
          <p:nvPr/>
        </p:nvSpPr>
        <p:spPr>
          <a:xfrm>
            <a:off x="7793816" y="-30865"/>
            <a:ext cx="4508389" cy="5787216"/>
          </a:xfrm>
          <a:custGeom>
            <a:avLst/>
            <a:gdLst/>
            <a:ahLst/>
            <a:cxnLst/>
            <a:rect l="l" t="t" r="r" b="b"/>
            <a:pathLst>
              <a:path w="20791" h="21600" extrusionOk="0">
                <a:moveTo>
                  <a:pt x="260" y="95"/>
                </a:moveTo>
                <a:cubicBezTo>
                  <a:pt x="-809" y="5842"/>
                  <a:pt x="1455" y="11668"/>
                  <a:pt x="6396" y="15886"/>
                </a:cubicBezTo>
                <a:cubicBezTo>
                  <a:pt x="10192" y="19126"/>
                  <a:pt x="15301" y="21154"/>
                  <a:pt x="20791" y="21600"/>
                </a:cubicBezTo>
                <a:lnTo>
                  <a:pt x="20234" y="0"/>
                </a:lnTo>
                <a:lnTo>
                  <a:pt x="260" y="9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1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06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102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Bildobjekt 5" descr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506" y="6007591"/>
            <a:ext cx="1920215" cy="434663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iteltext"/>
          <p:cNvSpPr txBox="1">
            <a:spLocks noGrp="1"/>
          </p:cNvSpPr>
          <p:nvPr>
            <p:ph type="title"/>
          </p:nvPr>
        </p:nvSpPr>
        <p:spPr>
          <a:xfrm>
            <a:off x="1015420" y="765176"/>
            <a:ext cx="10272187" cy="78355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206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000957" y="1773240"/>
            <a:ext cx="10272185" cy="3479965"/>
          </a:xfrm>
          <a:prstGeom prst="rect">
            <a:avLst/>
          </a:prstGeom>
        </p:spPr>
        <p:txBody>
          <a:bodyPr>
            <a:normAutofit/>
          </a:bodyPr>
          <a:lstStyle>
            <a:lvl1pPr marL="411470" indent="-411470">
              <a:defRPr sz="2400"/>
            </a:lvl1pPr>
            <a:lvl2pPr marL="609585" indent="-380990">
              <a:defRPr sz="2400"/>
            </a:lvl2pPr>
            <a:lvl3pPr marL="800080" indent="-342891">
              <a:defRPr sz="2400"/>
            </a:lvl3pPr>
            <a:lvl4pPr marL="1077660" indent="-391877">
              <a:defRPr sz="2400"/>
            </a:lvl4pPr>
            <a:lvl5pPr marL="1371566" indent="-457189">
              <a:defRPr sz="2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207" name="EU_flagga_EurSocfond_cmyk arial_700.jpeg" descr="EU_flagga_EurSocfond_cmyk arial_70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659" y="5958117"/>
            <a:ext cx="745351" cy="695319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3448543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3"/>
            <a:ext cx="12196893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7534" y="1557339"/>
            <a:ext cx="10272185" cy="1008112"/>
          </a:xfrm>
        </p:spPr>
        <p:txBody>
          <a:bodyPr>
            <a:noAutofit/>
          </a:bodyPr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915471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1FC3B80-5DFB-3EE0-C787-97CA65EB3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31"/>
          <a:stretch/>
        </p:blipFill>
        <p:spPr bwMode="auto">
          <a:xfrm>
            <a:off x="0" y="-3"/>
            <a:ext cx="12196800" cy="55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7534" y="1557339"/>
            <a:ext cx="10272185" cy="1008112"/>
          </a:xfrm>
        </p:spPr>
        <p:txBody>
          <a:bodyPr>
            <a:noAutofit/>
          </a:bodyPr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0894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2025-02-17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32448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5" r:id="rId2"/>
    <p:sldLayoutId id="2147483899" r:id="rId3"/>
    <p:sldLayoutId id="2147483924" r:id="rId4"/>
    <p:sldLayoutId id="2147483926" r:id="rId5"/>
    <p:sldLayoutId id="2147483922" r:id="rId6"/>
    <p:sldLayoutId id="214748392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7535" y="274639"/>
            <a:ext cx="10272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07535" y="1600201"/>
            <a:ext cx="10272000" cy="3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50A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0050A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0050A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9359506" y="6007591"/>
            <a:ext cx="1920215" cy="43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8304246" y="5925278"/>
            <a:ext cx="750857" cy="700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162400" y="5967867"/>
            <a:ext cx="4000000" cy="57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67">
                <a:solidFill>
                  <a:srgbClr val="110046"/>
                </a:solidFill>
              </a:rPr>
              <a:t>Copyright DigJourney. </a:t>
            </a:r>
            <a:endParaRPr sz="1067">
              <a:solidFill>
                <a:srgbClr val="11004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67">
                <a:solidFill>
                  <a:srgbClr val="110046"/>
                </a:solidFill>
              </a:rPr>
              <a:t>Licencierat av Region Västerbotten</a:t>
            </a:r>
            <a:endParaRPr sz="1067">
              <a:solidFill>
                <a:srgbClr val="110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156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  <p:sldLayoutId id="2147483977" r:id="rId19"/>
    <p:sldLayoutId id="2147483978" r:id="rId20"/>
    <p:sldLayoutId id="2147483979" r:id="rId21"/>
    <p:sldLayoutId id="2147483980" r:id="rId22"/>
    <p:sldLayoutId id="2147483981" r:id="rId23"/>
    <p:sldLayoutId id="2147483982" r:id="rId24"/>
    <p:sldLayoutId id="2147483983" r:id="rId25"/>
    <p:sldLayoutId id="2147483984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>
          <p15:clr>
            <a:srgbClr val="F26B43"/>
          </p15:clr>
        </p15:guide>
        <p15:guide id="2" pos="476">
          <p15:clr>
            <a:srgbClr val="F26B43"/>
          </p15:clr>
        </p15:guide>
        <p15:guide id="3" orient="horz" pos="158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835">
          <p15:clr>
            <a:srgbClr val="F26B43"/>
          </p15:clr>
        </p15:guide>
        <p15:guide id="6" orient="horz" pos="730">
          <p15:clr>
            <a:srgbClr val="F26B43"/>
          </p15:clr>
        </p15:guide>
        <p15:guide id="7" pos="5329">
          <p15:clr>
            <a:srgbClr val="F26B43"/>
          </p15:clr>
        </p15:guide>
        <p15:guide id="8" pos="249">
          <p15:clr>
            <a:srgbClr val="F26B43"/>
          </p15:clr>
        </p15:guide>
        <p15:guide id="9" orient="horz" pos="2482">
          <p15:clr>
            <a:srgbClr val="F26B43"/>
          </p15:clr>
        </p15:guide>
        <p15:guide id="10" orient="horz" pos="358">
          <p15:clr>
            <a:srgbClr val="F26B43"/>
          </p15:clr>
        </p15:guide>
        <p15:guide id="11" orient="horz" pos="2835">
          <p15:clr>
            <a:srgbClr val="F26B43"/>
          </p15:clr>
        </p15:guide>
        <p15:guide id="12" orient="horz" pos="3044">
          <p15:clr>
            <a:srgbClr val="F26B43"/>
          </p15:clr>
        </p15:guide>
        <p15:guide id="13" pos="2880">
          <p15:clr>
            <a:srgbClr val="F26B43"/>
          </p15:clr>
        </p15:guide>
        <p15:guide id="14" pos="306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07535" y="274639"/>
            <a:ext cx="102721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07535" y="1600202"/>
            <a:ext cx="10272184" cy="3556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69B1E0-10C2-AE47-AB55-7809D5305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506" y="6007591"/>
            <a:ext cx="1920213" cy="4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9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0050A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9994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700782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83968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845554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311142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>
          <p15:clr>
            <a:srgbClr val="F26B43"/>
          </p15:clr>
        </p15:guide>
        <p15:guide id="2" pos="476">
          <p15:clr>
            <a:srgbClr val="F26B43"/>
          </p15:clr>
        </p15:guide>
        <p15:guide id="3" orient="horz" pos="158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835">
          <p15:clr>
            <a:srgbClr val="F26B43"/>
          </p15:clr>
        </p15:guide>
        <p15:guide id="6" orient="horz" pos="730">
          <p15:clr>
            <a:srgbClr val="F26B43"/>
          </p15:clr>
        </p15:guide>
        <p15:guide id="7" pos="5329">
          <p15:clr>
            <a:srgbClr val="F26B43"/>
          </p15:clr>
        </p15:guide>
        <p15:guide id="8" pos="249">
          <p15:clr>
            <a:srgbClr val="F26B43"/>
          </p15:clr>
        </p15:guide>
        <p15:guide id="9" orient="horz" pos="2482">
          <p15:clr>
            <a:srgbClr val="F26B43"/>
          </p15:clr>
        </p15:guide>
        <p15:guide id="10" orient="horz" pos="358">
          <p15:clr>
            <a:srgbClr val="F26B43"/>
          </p15:clr>
        </p15:guide>
        <p15:guide id="12" orient="horz" pos="2835">
          <p15:clr>
            <a:srgbClr val="F26B43"/>
          </p15:clr>
        </p15:guide>
        <p15:guide id="13" orient="horz" pos="3044">
          <p15:clr>
            <a:srgbClr val="F26B43"/>
          </p15:clr>
        </p15:guide>
        <p15:guide id="14" pos="2880">
          <p15:clr>
            <a:srgbClr val="F26B43"/>
          </p15:clr>
        </p15:guide>
        <p15:guide id="15" pos="306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2025-02-17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75194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928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2025-02-17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0738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2025-02-17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374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92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2025-02-17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11307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2025-02-17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38357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4B4B4B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4B4B4B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4B4B4B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4B4B4B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4B4B4B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4B4B4B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4B4B4B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4B4B4B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4B4B4B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4B4B4B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2025-02-17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16347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774" r:id="rId3"/>
    <p:sldLayoutId id="2147483809" r:id="rId4"/>
    <p:sldLayoutId id="2147483810" r:id="rId5"/>
    <p:sldLayoutId id="214748381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2025-02-17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84307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7535" y="274639"/>
            <a:ext cx="10272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07535" y="1600201"/>
            <a:ext cx="10272000" cy="3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50A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0050A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0050A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359506" y="6007591"/>
            <a:ext cx="1920215" cy="43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8304246" y="5925278"/>
            <a:ext cx="750857" cy="700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162400" y="5967867"/>
            <a:ext cx="4000000" cy="57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67">
                <a:solidFill>
                  <a:srgbClr val="110046"/>
                </a:solidFill>
              </a:rPr>
              <a:t>Copyright DigJourney </a:t>
            </a:r>
            <a:endParaRPr sz="1067">
              <a:solidFill>
                <a:srgbClr val="11004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67">
                <a:solidFill>
                  <a:srgbClr val="110046"/>
                </a:solidFill>
              </a:rPr>
              <a:t>Licencierat av Region Västerbotten</a:t>
            </a:r>
            <a:endParaRPr sz="1067">
              <a:solidFill>
                <a:srgbClr val="110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049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>
          <p15:clr>
            <a:srgbClr val="F26B43"/>
          </p15:clr>
        </p15:guide>
        <p15:guide id="2" pos="476">
          <p15:clr>
            <a:srgbClr val="F26B43"/>
          </p15:clr>
        </p15:guide>
        <p15:guide id="3" orient="horz" pos="158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835">
          <p15:clr>
            <a:srgbClr val="F26B43"/>
          </p15:clr>
        </p15:guide>
        <p15:guide id="6" orient="horz" pos="730">
          <p15:clr>
            <a:srgbClr val="F26B43"/>
          </p15:clr>
        </p15:guide>
        <p15:guide id="7" pos="5329">
          <p15:clr>
            <a:srgbClr val="F26B43"/>
          </p15:clr>
        </p15:guide>
        <p15:guide id="8" pos="249">
          <p15:clr>
            <a:srgbClr val="F26B43"/>
          </p15:clr>
        </p15:guide>
        <p15:guide id="9" orient="horz" pos="2482">
          <p15:clr>
            <a:srgbClr val="F26B43"/>
          </p15:clr>
        </p15:guide>
        <p15:guide id="10" orient="horz" pos="358">
          <p15:clr>
            <a:srgbClr val="F26B43"/>
          </p15:clr>
        </p15:guide>
        <p15:guide id="11" orient="horz" pos="2835">
          <p15:clr>
            <a:srgbClr val="F26B43"/>
          </p15:clr>
        </p15:guide>
        <p15:guide id="12" orient="horz" pos="3044">
          <p15:clr>
            <a:srgbClr val="F26B43"/>
          </p15:clr>
        </p15:guide>
        <p15:guide id="13" pos="2880">
          <p15:clr>
            <a:srgbClr val="F26B43"/>
          </p15:clr>
        </p15:guide>
        <p15:guide id="14" pos="30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09CB3A-334C-4A61-9F52-BBFD696EA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5400" dirty="0"/>
              <a:t>AI i din arbetsvardag 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B0F5D3-AF57-4503-A306-89EB78336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63352" y="476672"/>
            <a:ext cx="10271125" cy="787400"/>
          </a:xfrm>
        </p:spPr>
        <p:txBody>
          <a:bodyPr/>
          <a:lstStyle/>
          <a:p>
            <a:pPr algn="ctr"/>
            <a:r>
              <a:rPr lang="sv-SE" sz="3600" dirty="0" err="1">
                <a:solidFill>
                  <a:schemeClr val="bg1"/>
                </a:solidFill>
              </a:rPr>
              <a:t>Lärlabb</a:t>
            </a:r>
            <a:r>
              <a:rPr lang="sv-SE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BD76A89-4E5D-291D-A2B5-97F14A9CA7D8}"/>
              </a:ext>
            </a:extLst>
          </p:cNvPr>
          <p:cNvSpPr txBox="1"/>
          <p:nvPr/>
        </p:nvSpPr>
        <p:spPr>
          <a:xfrm>
            <a:off x="1127448" y="4100332"/>
            <a:ext cx="10624840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sv-SE" sz="1800" b="0" i="0" u="none" strike="noStrike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Syfte:  Skapa nyfikenhet och testa på ett kravlöst sätt</a:t>
            </a:r>
          </a:p>
          <a:p>
            <a:r>
              <a:rPr lang="sv-SE" sz="1800" b="0" i="0" u="none" strike="noStrike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Ambition: </a:t>
            </a:r>
            <a:r>
              <a:rPr lang="sv-SE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Grundläggande förståelse vad AI är, vad det kan tillföra för värden i arbetet och t</a:t>
            </a:r>
            <a:r>
              <a:rPr lang="sv-SE" sz="1800" b="0" i="0" u="none" strike="noStrike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räna på </a:t>
            </a:r>
            <a:r>
              <a:rPr lang="sv-SE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arbetssätt baserade på AI du som ledare och dina medarbetare kan ha nytta av i din vardag </a:t>
            </a:r>
            <a:endParaRPr lang="sv-SE" dirty="0">
              <a:cs typeface="Arial"/>
            </a:endParaRP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D1857A59-C282-3D51-88AC-21A0D6CA022F}"/>
              </a:ext>
            </a:extLst>
          </p:cNvPr>
          <p:cNvSpPr/>
          <p:nvPr/>
        </p:nvSpPr>
        <p:spPr>
          <a:xfrm>
            <a:off x="145676" y="5961529"/>
            <a:ext cx="2431676" cy="582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3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E59EC1EB-DFCB-5A86-80B2-20D1F46DA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891" y="5920489"/>
            <a:ext cx="934478" cy="9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0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2555B-4CB8-7760-95DB-84F3DD4A3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566783D-A96A-8BC3-4493-0850F818A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ea typeface="Calibri"/>
                <a:cs typeface="Arial"/>
              </a:rPr>
              <a:t>Promptning av generativ AI</a:t>
            </a:r>
            <a:endParaRPr lang="sv-SE" b="1" dirty="0">
              <a:ea typeface="Calibri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DB9039-1479-A4D1-7D1B-56D36752AE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421" y="1592758"/>
            <a:ext cx="10751716" cy="44751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39395" indent="-239395">
              <a:lnSpc>
                <a:spcPct val="150000"/>
              </a:lnSpc>
            </a:pPr>
            <a:r>
              <a:rPr lang="sv-SE" sz="2000" dirty="0">
                <a:ea typeface="Calibri"/>
                <a:cs typeface="Calibri"/>
              </a:rPr>
              <a:t>Prompta = ge instruktioner</a:t>
            </a:r>
          </a:p>
          <a:p>
            <a:pPr marL="239395" indent="-239395">
              <a:lnSpc>
                <a:spcPct val="150000"/>
              </a:lnSpc>
            </a:pPr>
            <a:r>
              <a:rPr lang="sv-SE" sz="2000" dirty="0">
                <a:ea typeface="Calibri"/>
                <a:cs typeface="Calibri"/>
              </a:rPr>
              <a:t>Dialogformat</a:t>
            </a:r>
            <a:endParaRPr lang="sv-SE" sz="2650" dirty="0">
              <a:ea typeface="Calibri"/>
            </a:endParaRPr>
          </a:p>
          <a:p>
            <a:pPr marL="239395" indent="-239395">
              <a:lnSpc>
                <a:spcPct val="150000"/>
              </a:lnSpc>
            </a:pPr>
            <a:r>
              <a:rPr lang="sv-SE" sz="2000" dirty="0">
                <a:ea typeface="Calibri"/>
                <a:cs typeface="Calibri"/>
              </a:rPr>
              <a:t>Formulera dig tydligt</a:t>
            </a:r>
            <a:endParaRPr lang="sv-SE" dirty="0">
              <a:ea typeface="Calibri"/>
            </a:endParaRPr>
          </a:p>
          <a:p>
            <a:pPr marL="989965" lvl="1" indent="-38036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sv-SE" sz="1750" b="1" dirty="0">
                <a:ea typeface="Calibri"/>
                <a:cs typeface="Calibri"/>
              </a:rPr>
              <a:t>Mål - </a:t>
            </a:r>
            <a:r>
              <a:rPr lang="sv-SE" sz="1600" i="1" dirty="0">
                <a:ea typeface="Calibri"/>
                <a:cs typeface="Calibri"/>
              </a:rPr>
              <a:t>"Generera en lista med 3-5 punkter..."</a:t>
            </a:r>
          </a:p>
          <a:p>
            <a:pPr marL="989965" lvl="1" indent="-38036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sv-SE" sz="1750" b="1" dirty="0">
                <a:ea typeface="Calibri"/>
                <a:cs typeface="Calibri"/>
              </a:rPr>
              <a:t>Sammanhang - </a:t>
            </a:r>
            <a:r>
              <a:rPr lang="sv-SE" sz="1600" i="1" dirty="0">
                <a:ea typeface="Calibri"/>
                <a:cs typeface="Calibri"/>
              </a:rPr>
              <a:t>"För att förbereda mig för ett möte om...."</a:t>
            </a:r>
          </a:p>
          <a:p>
            <a:pPr marL="989965" lvl="1" indent="-380365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sv-SE" sz="1800" b="1" dirty="0">
                <a:ea typeface="Calibri"/>
                <a:cs typeface="Calibri"/>
              </a:rPr>
              <a:t>Förväntningar - </a:t>
            </a:r>
            <a:r>
              <a:rPr lang="sv-SE" sz="1600" i="1" dirty="0">
                <a:ea typeface="Calibri"/>
                <a:cs typeface="Calibri"/>
              </a:rPr>
              <a:t>"Använd enkelt språk..."</a:t>
            </a:r>
          </a:p>
          <a:p>
            <a:pPr marL="239395" indent="-239395">
              <a:lnSpc>
                <a:spcPct val="150000"/>
              </a:lnSpc>
            </a:pPr>
            <a:r>
              <a:rPr lang="sv-SE" sz="2000" dirty="0">
                <a:ea typeface="Calibri"/>
                <a:cs typeface="Calibri"/>
              </a:rPr>
              <a:t>Testa och justera</a:t>
            </a:r>
            <a:endParaRPr lang="sv-SE" dirty="0">
              <a:ea typeface="Calibri"/>
            </a:endParaRPr>
          </a:p>
          <a:p>
            <a:pPr marL="239395" indent="-239395">
              <a:lnSpc>
                <a:spcPct val="150000"/>
              </a:lnSpc>
            </a:pPr>
            <a:r>
              <a:rPr lang="sv-SE" sz="2000" dirty="0">
                <a:ea typeface="Calibri"/>
                <a:cs typeface="Calibri"/>
              </a:rPr>
              <a:t>Fråga tillbaka</a:t>
            </a:r>
            <a:endParaRPr lang="sv-SE" dirty="0">
              <a:ea typeface="Calibri"/>
            </a:endParaRPr>
          </a:p>
          <a:p>
            <a:pPr marL="239395" indent="-239395">
              <a:lnSpc>
                <a:spcPct val="150000"/>
              </a:lnSpc>
            </a:pPr>
            <a:r>
              <a:rPr lang="sv-SE" sz="2000" dirty="0">
                <a:ea typeface="Calibri"/>
                <a:cs typeface="Calibri"/>
              </a:rPr>
              <a:t>Övning ger färdighet</a:t>
            </a:r>
            <a:endParaRPr lang="sv-SE" dirty="0">
              <a:ea typeface="Calibri"/>
            </a:endParaRPr>
          </a:p>
          <a:p>
            <a:pPr marL="0" indent="0">
              <a:lnSpc>
                <a:spcPct val="150000"/>
              </a:lnSpc>
              <a:buNone/>
            </a:pPr>
            <a:endParaRPr lang="sv-SE" sz="2650" dirty="0">
              <a:ea typeface="Calibri"/>
            </a:endParaRPr>
          </a:p>
        </p:txBody>
      </p:sp>
      <p:pic>
        <p:nvPicPr>
          <p:cNvPr id="5" name="Bildobjekt 4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F9FD6027-CF70-107F-EC2B-AD4166E00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343" y="5903613"/>
            <a:ext cx="9271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F5EE5-CD46-AF38-3787-7C2A30150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EA6252A-025A-4B5C-F58C-ADAE4C699C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5850" dirty="0"/>
              <a:t>Frågor eller tankar?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3C6F0F8C-05DA-F56E-9D74-CABCA082C568}"/>
              </a:ext>
            </a:extLst>
          </p:cNvPr>
          <p:cNvSpPr/>
          <p:nvPr/>
        </p:nvSpPr>
        <p:spPr>
          <a:xfrm>
            <a:off x="145676" y="5961529"/>
            <a:ext cx="2431676" cy="582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3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76E3E0EF-8A81-9E8B-574A-292A281B4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891" y="5920489"/>
            <a:ext cx="934478" cy="921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D97799-51EB-D0E9-B198-89046A66DE45}"/>
              </a:ext>
            </a:extLst>
          </p:cNvPr>
          <p:cNvSpPr txBox="1"/>
          <p:nvPr/>
        </p:nvSpPr>
        <p:spPr>
          <a:xfrm>
            <a:off x="1003421" y="2908920"/>
            <a:ext cx="757205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Nu </a:t>
            </a:r>
            <a:r>
              <a:rPr lang="en-US" sz="2800" dirty="0" err="1">
                <a:solidFill>
                  <a:schemeClr val="bg1"/>
                </a:solidFill>
                <a:latin typeface="Calibri"/>
                <a:ea typeface="Calibri"/>
                <a:cs typeface="Arial"/>
              </a:rPr>
              <a:t>är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 det </a:t>
            </a:r>
            <a:r>
              <a:rPr lang="en-US" sz="2800" dirty="0" err="1">
                <a:solidFill>
                  <a:schemeClr val="bg1"/>
                </a:solidFill>
                <a:latin typeface="Calibri"/>
                <a:ea typeface="Calibri"/>
                <a:cs typeface="Arial"/>
              </a:rPr>
              <a:t>dags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 för </a:t>
            </a:r>
            <a:r>
              <a:rPr lang="en-US" sz="2800" dirty="0" err="1">
                <a:solidFill>
                  <a:schemeClr val="bg1"/>
                </a:solidFill>
                <a:latin typeface="Calibri"/>
                <a:ea typeface="Calibri"/>
                <a:cs typeface="Arial"/>
              </a:rPr>
              <a:t>två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/>
                <a:ea typeface="Calibri"/>
                <a:cs typeface="Arial"/>
              </a:rPr>
              <a:t>övningar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6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439F32-F30D-F5F8-8C15-0D6AA82CE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318" y="1496786"/>
            <a:ext cx="7403170" cy="386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73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4B22B-F8EA-1E8B-A35A-1BFEB95CD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90FB98-92BC-61BA-8091-73B6B232F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461" y="314960"/>
            <a:ext cx="7067958" cy="6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7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94D99B-0BE9-DCC8-CAEB-2972ED559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088" y="548640"/>
            <a:ext cx="5007024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7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FC9C3-CA23-ECF4-9234-FFE0125B2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7B4C6A6-C23F-899B-E11E-04CC651A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ea typeface="Calibri"/>
                <a:cs typeface="Arial"/>
              </a:rPr>
              <a:t>Övning</a:t>
            </a: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259BD6-C9C2-E867-A27D-DABBF18354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421" y="1592758"/>
            <a:ext cx="10751716" cy="44751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39395" indent="-239395"/>
            <a:endParaRPr lang="sv-SE" sz="2000" dirty="0">
              <a:ea typeface="Calibri"/>
              <a:cs typeface="Calibri"/>
            </a:endParaRPr>
          </a:p>
          <a:p>
            <a:pPr marL="239395" indent="-239395"/>
            <a:endParaRPr lang="sv-SE" sz="2000" dirty="0">
              <a:ea typeface="Calibri"/>
              <a:cs typeface="Calibri"/>
            </a:endParaRPr>
          </a:p>
        </p:txBody>
      </p:sp>
      <p:pic>
        <p:nvPicPr>
          <p:cNvPr id="5" name="Bildobjekt 4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B7C6EB38-11EB-75FD-51DE-C25B834FC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343" y="5903613"/>
            <a:ext cx="9271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CEB12D-E33C-992B-B8D6-CD0766DA2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994" y="1204536"/>
            <a:ext cx="1296363" cy="785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2A45DB-2DF0-11E8-6AD7-7F79B623B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2211" y="1830304"/>
            <a:ext cx="776768" cy="768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42A36B-A4EE-08D7-9181-C30795BBDEB7}"/>
              </a:ext>
            </a:extLst>
          </p:cNvPr>
          <p:cNvSpPr txBox="1"/>
          <p:nvPr/>
        </p:nvSpPr>
        <p:spPr>
          <a:xfrm>
            <a:off x="1107558" y="1878418"/>
            <a:ext cx="10256874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sv-SE" sz="1600" dirty="0">
                <a:ea typeface="Calibri"/>
                <a:cs typeface="Calibri"/>
              </a:rPr>
              <a:t>Gå till din webbläsare och sök efter antingen </a:t>
            </a:r>
            <a:r>
              <a:rPr lang="sv-SE" sz="1600" dirty="0" err="1">
                <a:ea typeface="Calibri"/>
                <a:cs typeface="Calibri"/>
              </a:rPr>
              <a:t>ChatGPT</a:t>
            </a:r>
            <a:r>
              <a:rPr lang="sv-SE" sz="1600" dirty="0">
                <a:ea typeface="Calibri"/>
                <a:cs typeface="Calibri"/>
              </a:rPr>
              <a:t> eller </a:t>
            </a:r>
            <a:r>
              <a:rPr lang="sv-SE" sz="1600" dirty="0" err="1">
                <a:ea typeface="Calibri"/>
                <a:cs typeface="Calibri"/>
              </a:rPr>
              <a:t>Copilot</a:t>
            </a:r>
            <a:r>
              <a:rPr lang="sv-SE" sz="1600" dirty="0">
                <a:ea typeface="Calibri"/>
                <a:cs typeface="Calibri"/>
              </a:rPr>
              <a:t>.</a:t>
            </a:r>
            <a:endParaRPr lang="sv-SE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sv-SE" sz="1600" dirty="0">
                <a:ea typeface="Calibri"/>
                <a:cs typeface="Calibri"/>
              </a:rPr>
              <a:t>Skapa ett konto eller logga in.</a:t>
            </a:r>
          </a:p>
          <a:p>
            <a:pPr marL="342900" indent="-342900">
              <a:buAutoNum type="arabicPeriod"/>
            </a:pPr>
            <a:r>
              <a:rPr lang="sv-SE" sz="1600" dirty="0">
                <a:ea typeface="Calibri"/>
                <a:cs typeface="Calibri"/>
              </a:rPr>
              <a:t>Använd exempeltexten</a:t>
            </a:r>
          </a:p>
          <a:p>
            <a:pPr marL="285750" indent="-285750">
              <a:lnSpc>
                <a:spcPct val="150000"/>
              </a:lnSpc>
              <a:buAutoNum type="arabicPeriod"/>
            </a:pPr>
            <a:endParaRPr lang="sv-SE" sz="1600" dirty="0"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AutoNum type="arabicPeriod"/>
            </a:pPr>
            <a:r>
              <a:rPr lang="sv-SE" sz="1600" b="1" dirty="0">
                <a:ea typeface="Calibri"/>
                <a:cs typeface="Calibri"/>
              </a:rPr>
              <a:t>Starta en ny chatt och ställ en fråga - förslag på frågor: </a:t>
            </a:r>
            <a:endParaRPr lang="sv-SE" dirty="0"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AutoNum type="arabicPeriod"/>
            </a:pPr>
            <a:r>
              <a:rPr lang="sv-SE" sz="1600" dirty="0">
                <a:ea typeface="Calibri"/>
                <a:cs typeface="Calibri"/>
              </a:rPr>
              <a:t>Skriv om texten så den blir lättare att förstå: [infoga text] </a:t>
            </a:r>
            <a:endParaRPr lang="sv-SE" dirty="0"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AutoNum type="arabicPeriod"/>
            </a:pPr>
            <a:r>
              <a:rPr lang="sv-SE" sz="1600" dirty="0">
                <a:ea typeface="Calibri"/>
                <a:cs typeface="Calibri"/>
              </a:rPr>
              <a:t>Sammanfatta det viktigaste i texten: [infoga text] </a:t>
            </a:r>
            <a:endParaRPr lang="sv-SE" dirty="0"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AutoNum type="arabicPeriod"/>
            </a:pPr>
            <a:r>
              <a:rPr lang="sv-SE" sz="1600" dirty="0">
                <a:ea typeface="Calibri"/>
                <a:cs typeface="Calibri"/>
              </a:rPr>
              <a:t>Sammanfatta denna text till ett mail: [infoga text] </a:t>
            </a:r>
            <a:endParaRPr lang="sv-SE" dirty="0">
              <a:ea typeface="Calibri"/>
              <a:cs typeface="Calibri"/>
            </a:endParaRPr>
          </a:p>
          <a:p>
            <a:pPr marL="285750" indent="-285750">
              <a:buAutoNum type="arabicPeriod"/>
            </a:pPr>
            <a:endParaRPr lang="sv-SE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9382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AE4BE-01CD-D4E5-80A5-0694BE525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B985F63-E7EC-10A5-914A-AC32979A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ea typeface="Calibri"/>
                <a:cs typeface="Arial"/>
              </a:rPr>
              <a:t>Övning</a:t>
            </a: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CFE70F-F030-708F-4B67-D6767DF64B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421" y="1592758"/>
            <a:ext cx="10751716" cy="44751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39395" indent="-239395"/>
            <a:endParaRPr lang="sv-SE" sz="2000" dirty="0">
              <a:ea typeface="Calibri"/>
              <a:cs typeface="Calibri"/>
            </a:endParaRPr>
          </a:p>
          <a:p>
            <a:pPr marL="239395" indent="-239395"/>
            <a:endParaRPr lang="sv-SE" sz="2000" dirty="0">
              <a:ea typeface="Calibri"/>
              <a:cs typeface="Calibri"/>
            </a:endParaRPr>
          </a:p>
        </p:txBody>
      </p:sp>
      <p:pic>
        <p:nvPicPr>
          <p:cNvPr id="5" name="Bildobjekt 4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401D79A8-F4E6-F31A-0383-919FF27E7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343" y="5903613"/>
            <a:ext cx="9271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E887E0-C535-FC7F-2696-F493B74F361C}"/>
              </a:ext>
            </a:extLst>
          </p:cNvPr>
          <p:cNvSpPr txBox="1"/>
          <p:nvPr/>
        </p:nvSpPr>
        <p:spPr>
          <a:xfrm>
            <a:off x="1107558" y="1714624"/>
            <a:ext cx="10256874" cy="4001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ea typeface="Calibri"/>
                <a:cs typeface="Calibri"/>
              </a:rPr>
              <a:t>Använd antingen </a:t>
            </a:r>
            <a:r>
              <a:rPr lang="sv-SE" sz="1600" dirty="0" err="1">
                <a:ea typeface="Calibri"/>
                <a:cs typeface="Calibri"/>
              </a:rPr>
              <a:t>ChatGPT</a:t>
            </a:r>
            <a:r>
              <a:rPr lang="sv-SE" sz="1600" dirty="0">
                <a:ea typeface="Calibri"/>
                <a:cs typeface="Calibri"/>
              </a:rPr>
              <a:t> eller </a:t>
            </a:r>
            <a:r>
              <a:rPr lang="sv-SE" sz="1600" dirty="0" err="1">
                <a:ea typeface="Calibri"/>
                <a:cs typeface="Calibri"/>
              </a:rPr>
              <a:t>Copilot</a:t>
            </a:r>
            <a:r>
              <a:rPr lang="sv-SE" sz="1600" dirty="0">
                <a:ea typeface="Calibri"/>
                <a:cs typeface="Calibri"/>
              </a:rPr>
              <a:t>.</a:t>
            </a:r>
          </a:p>
          <a:p>
            <a:endParaRPr lang="sv-SE" sz="1600" b="1" dirty="0">
              <a:ea typeface="Calibri"/>
              <a:cs typeface="Calibri"/>
            </a:endParaRPr>
          </a:p>
          <a:p>
            <a:r>
              <a:rPr lang="sv-SE" sz="1600" b="1" dirty="0">
                <a:ea typeface="Calibri"/>
                <a:cs typeface="Calibri"/>
              </a:rPr>
              <a:t>Steg 1: Starta en ny chatt och berätta för AI-verktyget vad du arbetar med och att du ska hålla en 10-minuters presentation om framtiden för personalfester inom region och kommuner.</a:t>
            </a:r>
            <a:endParaRPr lang="sv-SE" dirty="0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sv-SE" sz="1400" i="1" dirty="0">
                <a:ea typeface="Calibri"/>
                <a:cs typeface="Calibri"/>
              </a:rPr>
              <a:t>Exempel: "Jag arbetar som [infoga yrkesroll] och jag ska hålla en 10-minuters presentation om framtidens personalfester inom region och kommuner."</a:t>
            </a:r>
            <a:endParaRPr lang="sv-SE" dirty="0">
              <a:ea typeface="Calibri"/>
              <a:cs typeface="Calibri"/>
            </a:endParaRPr>
          </a:p>
          <a:p>
            <a:pPr lvl="1"/>
            <a:endParaRPr lang="sv-SE" sz="1400" i="1" dirty="0">
              <a:ea typeface="Calibri"/>
              <a:cs typeface="Calibri"/>
            </a:endParaRPr>
          </a:p>
          <a:p>
            <a:r>
              <a:rPr lang="sv-SE" sz="1600" b="1" dirty="0">
                <a:ea typeface="Calibri"/>
                <a:cs typeface="Calibri"/>
              </a:rPr>
              <a:t>Steg 2: Be AI-verktyget komma med relevant information om personalfester som passar med målet för ditt arbete.</a:t>
            </a:r>
            <a:endParaRPr lang="sv-SE" dirty="0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sv-SE" sz="1400" i="1" dirty="0">
                <a:ea typeface="Calibri"/>
                <a:cs typeface="Calibri"/>
              </a:rPr>
              <a:t>Exempel: "Kan du ge mig relevant information om personalfester som passar målet med mitt arbete kring detta?"</a:t>
            </a:r>
            <a:endParaRPr lang="sv-SE" dirty="0">
              <a:ea typeface="Calibri"/>
              <a:cs typeface="Calibri"/>
            </a:endParaRPr>
          </a:p>
          <a:p>
            <a:pPr lvl="1"/>
            <a:endParaRPr lang="sv-SE" sz="1400" i="1" dirty="0">
              <a:ea typeface="Calibri"/>
              <a:cs typeface="Calibri"/>
            </a:endParaRPr>
          </a:p>
          <a:p>
            <a:r>
              <a:rPr lang="sv-SE" sz="1600" b="1" dirty="0">
                <a:ea typeface="Calibri"/>
                <a:cs typeface="Calibri"/>
              </a:rPr>
              <a:t>Steg 3: Be AI-verktyget komma med ett upplägg för en PowerPoint-presentation som kan användas i projektet.</a:t>
            </a:r>
            <a:endParaRPr lang="sv-SE" dirty="0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sv-SE" sz="1400" i="1" dirty="0">
                <a:ea typeface="Calibri"/>
                <a:cs typeface="Calibri"/>
              </a:rPr>
              <a:t>Exempel: "Kan du ge mig ett upplägg för en PowerPoint-presentation om framtiden för personalfester som jag kan använda i mitt arbete?”</a:t>
            </a:r>
            <a:endParaRPr lang="sv-SE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sv-SE" sz="1400" dirty="0">
              <a:ea typeface="Calibri"/>
              <a:cs typeface="Calibri"/>
            </a:endParaRPr>
          </a:p>
          <a:p>
            <a:endParaRPr lang="sv-SE" sz="1400" dirty="0">
              <a:ea typeface="Calibri"/>
              <a:cs typeface="Calibri"/>
            </a:endParaRPr>
          </a:p>
          <a:p>
            <a:r>
              <a:rPr lang="sv-SE" sz="1400" dirty="0">
                <a:ea typeface="Calibri"/>
                <a:cs typeface="Calibri"/>
              </a:rPr>
              <a:t>Ps – om din organisation/du har licens för </a:t>
            </a:r>
            <a:r>
              <a:rPr lang="sv-SE" sz="1400" dirty="0" err="1">
                <a:ea typeface="Calibri"/>
                <a:cs typeface="Calibri"/>
              </a:rPr>
              <a:t>Copilot</a:t>
            </a:r>
            <a:r>
              <a:rPr lang="sv-SE" sz="1400" dirty="0">
                <a:ea typeface="Calibri"/>
                <a:cs typeface="Calibri"/>
              </a:rPr>
              <a:t>/</a:t>
            </a:r>
            <a:r>
              <a:rPr lang="sv-SE" sz="1400" dirty="0" err="1">
                <a:ea typeface="Calibri"/>
                <a:cs typeface="Calibri"/>
              </a:rPr>
              <a:t>ChatGPT</a:t>
            </a:r>
            <a:r>
              <a:rPr lang="sv-SE" sz="1400" dirty="0">
                <a:ea typeface="Calibri"/>
                <a:cs typeface="Calibri"/>
              </a:rPr>
              <a:t> kan du be verktyget skapa en Powerpoint åt dig också.</a:t>
            </a:r>
            <a:endParaRPr lang="sv-SE" dirty="0">
              <a:ea typeface="Calibri"/>
              <a:cs typeface="Calibri"/>
            </a:endParaRPr>
          </a:p>
          <a:p>
            <a:pPr algn="l"/>
            <a:endParaRPr lang="sv-SE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145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09CB3A-334C-4A61-9F52-BBFD696EA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5850" dirty="0"/>
              <a:t>Reflektioner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EF598D8B-4E3F-5218-557C-124592645231}"/>
              </a:ext>
            </a:extLst>
          </p:cNvPr>
          <p:cNvSpPr/>
          <p:nvPr/>
        </p:nvSpPr>
        <p:spPr>
          <a:xfrm>
            <a:off x="145676" y="5961529"/>
            <a:ext cx="2431676" cy="582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3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4383C0D8-064A-2C6E-4A84-CDF52C9CD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891" y="5920489"/>
            <a:ext cx="934478" cy="921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1F2F96-F427-088F-4D55-0004F04AAF57}"/>
              </a:ext>
            </a:extLst>
          </p:cNvPr>
          <p:cNvSpPr txBox="1"/>
          <p:nvPr/>
        </p:nvSpPr>
        <p:spPr>
          <a:xfrm>
            <a:off x="1003421" y="2908920"/>
            <a:ext cx="757205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Har </a:t>
            </a:r>
            <a:r>
              <a:rPr lang="en-US" sz="2800" dirty="0" err="1">
                <a:solidFill>
                  <a:schemeClr val="bg1"/>
                </a:solidFill>
                <a:latin typeface="Calibri"/>
                <a:ea typeface="Calibri"/>
                <a:cs typeface="Arial"/>
              </a:rPr>
              <a:t>ni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/>
                <a:ea typeface="Calibri"/>
                <a:cs typeface="Arial"/>
              </a:rPr>
              <a:t>några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/>
                <a:ea typeface="Calibri"/>
                <a:cs typeface="Arial"/>
              </a:rPr>
              <a:t>tankar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/>
                <a:ea typeface="Calibri"/>
                <a:cs typeface="Arial"/>
              </a:rPr>
              <a:t>eller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/>
                <a:ea typeface="Calibri"/>
                <a:cs typeface="Arial"/>
              </a:rPr>
              <a:t>funderingar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Arial"/>
              </a:rPr>
              <a:t>?</a:t>
            </a:r>
            <a:endParaRPr lang="en-US" sz="28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0823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636AA-F127-A71E-CD16-5F10216F0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64D29C9-8D11-BB53-D70E-941991213B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5850" dirty="0"/>
              <a:t>Tack för mig!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9974817F-0490-66C2-3FD1-1CA3ACE9AF5C}"/>
              </a:ext>
            </a:extLst>
          </p:cNvPr>
          <p:cNvSpPr/>
          <p:nvPr/>
        </p:nvSpPr>
        <p:spPr>
          <a:xfrm>
            <a:off x="145676" y="5961529"/>
            <a:ext cx="2431676" cy="582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3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97808EDD-8351-7561-2BA6-B0722466E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891" y="5920489"/>
            <a:ext cx="934478" cy="9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1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09CB3A-334C-4A61-9F52-BBFD696EA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Välkommen!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036E9A13-A63B-01B6-6F67-262AEBEB326C}"/>
              </a:ext>
            </a:extLst>
          </p:cNvPr>
          <p:cNvSpPr/>
          <p:nvPr/>
        </p:nvSpPr>
        <p:spPr>
          <a:xfrm>
            <a:off x="145676" y="5961529"/>
            <a:ext cx="2431676" cy="582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3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6FADE530-CFE3-4E2B-E536-DEEA89FFC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891" y="5920489"/>
            <a:ext cx="934478" cy="9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3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C6BA5EE-9D11-BF37-968F-B949D23B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263" y="684965"/>
            <a:ext cx="10272185" cy="779992"/>
          </a:xfrm>
        </p:spPr>
        <p:txBody>
          <a:bodyPr/>
          <a:lstStyle/>
          <a:p>
            <a:r>
              <a:rPr lang="sv-SE" b="1" dirty="0"/>
              <a:t>Agenda för de kommande 55 minuterna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988F83-60F6-F4E8-1005-6A47ABA90B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421" y="1592758"/>
            <a:ext cx="10751716" cy="44751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39395" indent="-239395" defTabSz="457200">
              <a:buNone/>
              <a:defRPr/>
            </a:pPr>
            <a:r>
              <a:rPr lang="sv-SE" sz="2200" b="1" dirty="0">
                <a:solidFill>
                  <a:srgbClr val="0050A0"/>
                </a:solidFill>
                <a:latin typeface="Calibri"/>
                <a:ea typeface="Calibri"/>
                <a:cs typeface="Calibri"/>
              </a:rPr>
              <a:t>Introduktion</a:t>
            </a:r>
            <a:endParaRPr lang="en-US" dirty="0">
              <a:ea typeface="Calibri"/>
            </a:endParaRPr>
          </a:p>
          <a:p>
            <a:pPr marL="239395" indent="-239395" defTabSz="457200">
              <a:buNone/>
              <a:defRPr/>
            </a:pPr>
            <a:r>
              <a:rPr lang="sv-SE" sz="2200" b="1" dirty="0">
                <a:solidFill>
                  <a:srgbClr val="0050A0"/>
                </a:solidFill>
                <a:latin typeface="Calibri"/>
                <a:ea typeface="Calibri"/>
                <a:cs typeface="Calibri"/>
              </a:rPr>
              <a:t>Vad är AI?</a:t>
            </a:r>
            <a:endParaRPr lang="sv-SE" dirty="0">
              <a:ea typeface="Calibri"/>
            </a:endParaRPr>
          </a:p>
          <a:p>
            <a:pPr marL="342900" indent="-342900" defTabSz="457200">
              <a:defRPr/>
            </a:pPr>
            <a:r>
              <a:rPr lang="sv-SE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Fokus på generativ AI (</a:t>
            </a:r>
            <a:r>
              <a:rPr lang="sv-SE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ChatGPT</a:t>
            </a:r>
            <a:r>
              <a:rPr lang="sv-SE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sv-SE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Copilot</a:t>
            </a:r>
            <a:r>
              <a:rPr lang="sv-SE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sv-SE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etc</a:t>
            </a:r>
            <a:r>
              <a:rPr lang="sv-SE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</a:t>
            </a:r>
            <a:endParaRPr lang="sv-SE" dirty="0">
              <a:ea typeface="Calibri"/>
            </a:endParaRPr>
          </a:p>
          <a:p>
            <a:pPr marL="239395" indent="-239395" defTabSz="457200">
              <a:buNone/>
              <a:defRPr/>
            </a:pPr>
            <a:r>
              <a:rPr lang="sv-SE" sz="2200" b="1" dirty="0">
                <a:solidFill>
                  <a:srgbClr val="0050A0"/>
                </a:solidFill>
                <a:latin typeface="Calibri"/>
                <a:ea typeface="Calibri"/>
                <a:cs typeface="Calibri"/>
              </a:rPr>
              <a:t>Exempel på olika verktyg</a:t>
            </a:r>
            <a:endParaRPr lang="sv-SE" dirty="0">
              <a:ea typeface="Calibri"/>
            </a:endParaRPr>
          </a:p>
          <a:p>
            <a:pPr marL="239395" indent="-239395" defTabSz="457200">
              <a:buNone/>
              <a:defRPr/>
            </a:pPr>
            <a:r>
              <a:rPr lang="sv-SE" sz="2200" b="1" dirty="0">
                <a:solidFill>
                  <a:srgbClr val="0050A0"/>
                </a:solidFill>
                <a:latin typeface="Calibri"/>
                <a:ea typeface="Calibri"/>
                <a:cs typeface="Calibri"/>
              </a:rPr>
              <a:t>Exempel när </a:t>
            </a:r>
            <a:r>
              <a:rPr lang="sv-SE" sz="2200" b="1" dirty="0">
                <a:solidFill>
                  <a:srgbClr val="0050A0"/>
                </a:solidFill>
                <a:latin typeface="Calibri"/>
                <a:cs typeface="+mn-cs"/>
              </a:rPr>
              <a:t>generativ AI är "bra/dåligt" </a:t>
            </a:r>
            <a:r>
              <a:rPr kumimoji="0" lang="sv-SE" sz="2200" b="1" i="0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att </a:t>
            </a:r>
            <a:r>
              <a:rPr lang="sv-SE" sz="2200" b="1" dirty="0">
                <a:solidFill>
                  <a:srgbClr val="0050A0"/>
                </a:solidFill>
                <a:latin typeface="Calibri"/>
                <a:ea typeface="Calibri"/>
                <a:cs typeface="Calibri"/>
              </a:rPr>
              <a:t>använda i </a:t>
            </a:r>
            <a:r>
              <a:rPr lang="sv-SE" sz="2200" b="1" dirty="0">
                <a:solidFill>
                  <a:srgbClr val="0050A0"/>
                </a:solidFill>
                <a:latin typeface="Calibri"/>
                <a:cs typeface="+mn-cs"/>
              </a:rPr>
              <a:t>arbetet</a:t>
            </a:r>
            <a:endParaRPr lang="sv-SE" dirty="0">
              <a:ea typeface="Calibri"/>
            </a:endParaRPr>
          </a:p>
          <a:p>
            <a:pPr marL="239395" indent="-239395" defTabSz="457200">
              <a:buNone/>
              <a:defRPr/>
            </a:pPr>
            <a:r>
              <a:rPr lang="sv-SE" sz="2200" b="1" dirty="0">
                <a:solidFill>
                  <a:srgbClr val="0050A0"/>
                </a:solidFill>
                <a:latin typeface="Calibri"/>
                <a:cs typeface="+mn-cs"/>
              </a:rPr>
              <a:t>När ska du inte använda AI?</a:t>
            </a:r>
            <a:endParaRPr lang="sv-SE" dirty="0">
              <a:ea typeface="Calibri"/>
            </a:endParaRPr>
          </a:p>
          <a:p>
            <a:pPr marL="239395" indent="-239395" defTabSz="457200">
              <a:buNone/>
              <a:defRPr/>
            </a:pPr>
            <a:r>
              <a:rPr lang="sv-SE" sz="2200" b="1" dirty="0">
                <a:solidFill>
                  <a:srgbClr val="0050A0"/>
                </a:solidFill>
                <a:latin typeface="Calibri"/>
                <a:cs typeface="+mn-cs"/>
              </a:rPr>
              <a:t>Vad är </a:t>
            </a:r>
            <a:r>
              <a:rPr lang="sv-SE" sz="2200" b="1" dirty="0" err="1">
                <a:solidFill>
                  <a:srgbClr val="0050A0"/>
                </a:solidFill>
                <a:latin typeface="Calibri"/>
                <a:cs typeface="+mn-cs"/>
              </a:rPr>
              <a:t>promptning</a:t>
            </a:r>
            <a:r>
              <a:rPr lang="sv-SE" sz="2200" b="1" dirty="0">
                <a:solidFill>
                  <a:srgbClr val="0050A0"/>
                </a:solidFill>
                <a:latin typeface="Calibri"/>
                <a:cs typeface="+mn-cs"/>
              </a:rPr>
              <a:t> samt tips</a:t>
            </a:r>
            <a:endParaRPr lang="sv-SE" sz="2200" b="1" dirty="0">
              <a:solidFill>
                <a:srgbClr val="0050A0"/>
              </a:solidFill>
              <a:ea typeface="Calibri"/>
              <a:cs typeface="Calibri"/>
            </a:endParaRPr>
          </a:p>
          <a:p>
            <a:pPr marL="239395" lvl="0" indent="-239395" algn="l" defTabSz="457200">
              <a:lnSpc>
                <a:spcPct val="100000"/>
              </a:lnSpc>
              <a:spcAft>
                <a:spcPts val="0"/>
              </a:spcAft>
              <a:buNone/>
              <a:tabLst/>
              <a:defRPr/>
            </a:pPr>
            <a:endParaRPr lang="sv-SE" sz="900" dirty="0">
              <a:solidFill>
                <a:srgbClr val="110046"/>
              </a:solidFill>
              <a:latin typeface="Arial"/>
              <a:ea typeface="Calibri"/>
              <a:cs typeface="Arial"/>
            </a:endParaRPr>
          </a:p>
          <a:p>
            <a:pPr marL="239395" indent="-239395" defTabSz="457200">
              <a:buNone/>
              <a:defRPr/>
            </a:pPr>
            <a:r>
              <a:rPr kumimoji="0" lang="sv-SE" sz="2200" b="1" i="0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Labba med </a:t>
            </a:r>
            <a:r>
              <a:rPr lang="sv-SE" sz="2200" b="1" dirty="0">
                <a:solidFill>
                  <a:srgbClr val="0050A0"/>
                </a:solidFill>
                <a:latin typeface="Calibri"/>
                <a:cs typeface="+mn-cs"/>
              </a:rPr>
              <a:t>AI-verktyg för ditt arbete</a:t>
            </a:r>
            <a:r>
              <a:rPr kumimoji="0" lang="sv-SE" sz="2200" b="1" i="0" u="none" strike="noStrike" kern="1200" cap="none" spc="0" normalizeH="0" baseline="0" noProof="0" dirty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endParaRPr lang="sv-SE" dirty="0">
              <a:solidFill>
                <a:srgbClr val="0050A0"/>
              </a:solidFill>
              <a:ea typeface="Calibri"/>
              <a:cs typeface="Calibri"/>
            </a:endParaRPr>
          </a:p>
          <a:p>
            <a:pPr marL="342900" indent="-342900" defTabSz="457200">
              <a:defRPr/>
            </a:pPr>
            <a:r>
              <a:rPr lang="sv-SE" sz="2000" dirty="0">
                <a:solidFill>
                  <a:srgbClr val="000000"/>
                </a:solidFill>
                <a:latin typeface="Calibri"/>
                <a:cs typeface="+mn-cs"/>
              </a:rPr>
              <a:t>Övning för att förbättra text och sammanfatta information  </a:t>
            </a:r>
            <a:endParaRPr lang="sv-SE" dirty="0">
              <a:ea typeface="Calibri"/>
              <a:cs typeface="Calibri"/>
            </a:endParaRPr>
          </a:p>
          <a:p>
            <a:pPr marL="342900" indent="-342900" defTabSz="457200">
              <a:defRPr/>
            </a:pPr>
            <a:r>
              <a:rPr lang="sv-SE" sz="2000" dirty="0">
                <a:solidFill>
                  <a:srgbClr val="000000"/>
                </a:solidFill>
                <a:latin typeface="Calibri"/>
                <a:cs typeface="+mn-cs"/>
              </a:rPr>
              <a:t>Övning för att skapa en AI-driven presentation</a:t>
            </a:r>
            <a:endParaRPr lang="sv-SE" dirty="0">
              <a:ea typeface="Calibri"/>
              <a:cs typeface="Calibri"/>
            </a:endParaRPr>
          </a:p>
          <a:p>
            <a:pPr marL="0" indent="0" defTabSz="457200">
              <a:buNone/>
              <a:defRPr/>
            </a:pPr>
            <a:endParaRPr lang="sv-SE" sz="265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5" name="Bildobjekt 4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370A8027-8E12-188C-E628-EC08CC294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343" y="5903613"/>
            <a:ext cx="9271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0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C08019-3C7B-6D8B-D1AC-8F6957479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Calibri"/>
                <a:cs typeface="Arial"/>
              </a:rPr>
              <a:t>Check-in</a:t>
            </a:r>
            <a:endParaRPr lang="en-US" b="1" dirty="0">
              <a:ea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EE20F-745B-C6D5-1D8A-E1F23C698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424" y="1041400"/>
            <a:ext cx="6800215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8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97B94-834A-D04B-C535-E160E0A5A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9D708E5-651D-AE83-61E0-A90B9764B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cs typeface="Arial"/>
              </a:rPr>
              <a:t>Vad menar vi när vi pratar om AI?</a:t>
            </a: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32E0C2-E1CC-FA8F-3055-0E0BA1F4DA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421" y="1541389"/>
            <a:ext cx="10751716" cy="9048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39395" indent="-239395"/>
            <a:r>
              <a:rPr lang="sv-SE" sz="2000" dirty="0">
                <a:ea typeface="Calibri"/>
                <a:cs typeface="Calibri"/>
              </a:rPr>
              <a:t>Artificiell intelligens i stort</a:t>
            </a:r>
            <a:endParaRPr lang="en-US" dirty="0">
              <a:ea typeface="Calibri"/>
            </a:endParaRPr>
          </a:p>
          <a:p>
            <a:pPr marL="239395" indent="-239395"/>
            <a:r>
              <a:rPr lang="sv-SE" sz="2000" dirty="0">
                <a:ea typeface="Calibri"/>
                <a:cs typeface="Calibri"/>
              </a:rPr>
              <a:t>Datorsystem som efterliknar mänsklig intelligens</a:t>
            </a:r>
            <a:endParaRPr lang="sv-SE" dirty="0">
              <a:ea typeface="Calibri"/>
            </a:endParaRPr>
          </a:p>
          <a:p>
            <a:pPr marL="239395" indent="-239395"/>
            <a:endParaRPr lang="sv-SE" sz="2650" dirty="0">
              <a:ea typeface="Calibri"/>
            </a:endParaRPr>
          </a:p>
        </p:txBody>
      </p:sp>
      <p:pic>
        <p:nvPicPr>
          <p:cNvPr id="5" name="Bildobjekt 4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7E7FAAAF-E474-34D5-BDBB-47EDBD5C7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343" y="5903613"/>
            <a:ext cx="927100" cy="9144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CA2B6A1A-7E5C-6285-6ED6-08415659E38D}"/>
              </a:ext>
            </a:extLst>
          </p:cNvPr>
          <p:cNvSpPr txBox="1">
            <a:spLocks/>
          </p:cNvSpPr>
          <p:nvPr/>
        </p:nvSpPr>
        <p:spPr>
          <a:xfrm>
            <a:off x="1013709" y="2647058"/>
            <a:ext cx="10272185" cy="779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0A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b="1" dirty="0">
                <a:cs typeface="Arial"/>
              </a:rPr>
              <a:t>Generativ AI</a:t>
            </a:r>
            <a:endParaRPr lang="en-US" dirty="0"/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C9C218B1-D40A-9426-A36D-08CED6BA6558}"/>
              </a:ext>
            </a:extLst>
          </p:cNvPr>
          <p:cNvSpPr txBox="1">
            <a:spLocks/>
          </p:cNvSpPr>
          <p:nvPr/>
        </p:nvSpPr>
        <p:spPr>
          <a:xfrm>
            <a:off x="1013709" y="3431834"/>
            <a:ext cx="10743155" cy="17610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39994" indent="-239994" algn="l" defTabSz="121917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395" indent="-239395"/>
            <a:r>
              <a:rPr lang="sv-SE" sz="2000" dirty="0">
                <a:ea typeface="Calibri"/>
                <a:cs typeface="Calibri"/>
              </a:rPr>
              <a:t>Kapabel att skapa nytt innehåll genom att generera det (text, ljud, bilder)</a:t>
            </a:r>
            <a:endParaRPr lang="en-US" dirty="0">
              <a:ea typeface="Calibri"/>
            </a:endParaRPr>
          </a:p>
          <a:p>
            <a:pPr marL="239395" indent="-239395"/>
            <a:r>
              <a:rPr lang="sv-SE" sz="2000" dirty="0">
                <a:ea typeface="Calibri"/>
                <a:cs typeface="Calibri"/>
              </a:rPr>
              <a:t>Stora språk modeller är en form av generativ AI. Dessa AI modeller är sådana som exempelvis </a:t>
            </a:r>
            <a:r>
              <a:rPr lang="sv-SE" sz="2000" dirty="0" err="1">
                <a:ea typeface="Calibri"/>
                <a:cs typeface="Calibri"/>
              </a:rPr>
              <a:t>ChatGPT</a:t>
            </a:r>
            <a:r>
              <a:rPr lang="sv-SE" sz="2000" dirty="0">
                <a:ea typeface="Calibri"/>
                <a:cs typeface="Calibri"/>
              </a:rPr>
              <a:t>, </a:t>
            </a:r>
            <a:r>
              <a:rPr lang="sv-SE" sz="2000" dirty="0" err="1">
                <a:ea typeface="Calibri"/>
                <a:cs typeface="Calibri"/>
              </a:rPr>
              <a:t>Copilot</a:t>
            </a:r>
            <a:r>
              <a:rPr lang="sv-SE" sz="2000" dirty="0">
                <a:ea typeface="Calibri"/>
                <a:cs typeface="Calibri"/>
              </a:rPr>
              <a:t>, Gemini</a:t>
            </a:r>
            <a:endParaRPr lang="sv-SE" dirty="0">
              <a:ea typeface="Calibri"/>
            </a:endParaRPr>
          </a:p>
          <a:p>
            <a:pPr marL="239395" indent="-239395"/>
            <a:r>
              <a:rPr lang="sv-SE" sz="2000" dirty="0">
                <a:ea typeface="Calibri"/>
                <a:cs typeface="Calibri"/>
              </a:rPr>
              <a:t>Utgår alltid från störst sannolikhet</a:t>
            </a:r>
          </a:p>
          <a:p>
            <a:pPr marL="239395" indent="-239395">
              <a:buFont typeface="Arial" panose="020B0604020202020204" pitchFamily="34" charset="0"/>
              <a:buNone/>
            </a:pPr>
            <a:endParaRPr lang="sv-SE" sz="2000" dirty="0">
              <a:ea typeface="Calibri"/>
              <a:cs typeface="Calibri"/>
            </a:endParaRPr>
          </a:p>
          <a:p>
            <a:pPr marL="0" indent="0">
              <a:buNone/>
            </a:pPr>
            <a:endParaRPr lang="sv-SE" sz="2650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18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C1A94-81BB-14FD-3174-38B63BBAE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EF44BD2-77B1-5181-FC39-AD9C0635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ea typeface="Calibri"/>
                <a:cs typeface="Arial"/>
              </a:rPr>
              <a:t>Exempel på verktyg</a:t>
            </a:r>
            <a:endParaRPr lang="sv-SE" b="1" dirty="0">
              <a:ea typeface="Calibri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6CD33A-98C6-34A3-4051-A78E4BE3F2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421" y="1592758"/>
            <a:ext cx="10751716" cy="44751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39395" indent="-239395">
              <a:lnSpc>
                <a:spcPct val="150000"/>
              </a:lnSpc>
            </a:pPr>
            <a:r>
              <a:rPr lang="sv-SE" sz="2000" dirty="0" err="1">
                <a:ea typeface="Calibri"/>
                <a:cs typeface="Calibri"/>
              </a:rPr>
              <a:t>ChatGPT</a:t>
            </a:r>
            <a:r>
              <a:rPr lang="sv-SE" sz="2000" dirty="0">
                <a:ea typeface="Calibri"/>
                <a:cs typeface="Calibri"/>
              </a:rPr>
              <a:t> (AI-assistent), </a:t>
            </a:r>
            <a:endParaRPr lang="en-US" dirty="0">
              <a:ea typeface="Calibri"/>
            </a:endParaRPr>
          </a:p>
          <a:p>
            <a:pPr marL="239395" indent="-239395">
              <a:lnSpc>
                <a:spcPct val="150000"/>
              </a:lnSpc>
            </a:pPr>
            <a:r>
              <a:rPr lang="sv-SE" sz="2000" dirty="0" err="1">
                <a:ea typeface="Calibri"/>
                <a:cs typeface="Calibri"/>
              </a:rPr>
              <a:t>Copilot</a:t>
            </a:r>
            <a:r>
              <a:rPr lang="sv-SE" sz="2000" dirty="0">
                <a:ea typeface="Calibri"/>
                <a:cs typeface="Calibri"/>
              </a:rPr>
              <a:t> (AI-assistent), </a:t>
            </a:r>
            <a:endParaRPr lang="sv-SE" dirty="0">
              <a:ea typeface="Calibri"/>
            </a:endParaRPr>
          </a:p>
          <a:p>
            <a:pPr marL="239395" indent="-239395">
              <a:lnSpc>
                <a:spcPct val="150000"/>
              </a:lnSpc>
            </a:pPr>
            <a:r>
              <a:rPr lang="sv-SE" sz="2000" dirty="0">
                <a:ea typeface="Calibri"/>
                <a:cs typeface="Calibri"/>
              </a:rPr>
              <a:t>Gemini (AI-assistent),</a:t>
            </a:r>
            <a:endParaRPr lang="sv-SE" dirty="0">
              <a:ea typeface="Calibri"/>
            </a:endParaRPr>
          </a:p>
          <a:p>
            <a:pPr marL="239395" indent="-239395">
              <a:lnSpc>
                <a:spcPct val="150000"/>
              </a:lnSpc>
            </a:pPr>
            <a:r>
              <a:rPr lang="sv-SE" sz="2000" dirty="0">
                <a:ea typeface="Calibri"/>
                <a:cs typeface="Calibri"/>
              </a:rPr>
              <a:t>Google Notebook LM (Skapa podcast)</a:t>
            </a:r>
          </a:p>
          <a:p>
            <a:pPr marL="0" indent="0">
              <a:buNone/>
            </a:pPr>
            <a:endParaRPr lang="sv-SE" sz="2650" dirty="0">
              <a:ea typeface="Calibri"/>
            </a:endParaRPr>
          </a:p>
        </p:txBody>
      </p:sp>
      <p:pic>
        <p:nvPicPr>
          <p:cNvPr id="5" name="Bildobjekt 4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55C1C7E8-2F97-3232-5808-A9F813EC5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343" y="5903613"/>
            <a:ext cx="9271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7A16A-3A57-22F2-C742-03A95B796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C222CB04-E9D1-B343-43D9-5B98A4B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cs typeface="Arial"/>
              </a:rPr>
              <a:t>Exempel när generativ AI är bra att använda</a:t>
            </a: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B3CD1D-8B3E-2C7B-20CF-324F7144E7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421" y="1712623"/>
            <a:ext cx="10751716" cy="4475161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239395" indent="-239395">
              <a:lnSpc>
                <a:spcPct val="150000"/>
              </a:lnSpc>
            </a:pPr>
            <a:r>
              <a:rPr lang="sv-SE" sz="2000" dirty="0">
                <a:ea typeface="Calibri"/>
                <a:cs typeface="Calibri"/>
              </a:rPr>
              <a:t>Skapa innehåll (ex workshops, mötesagendor, brainstorming)</a:t>
            </a:r>
            <a:endParaRPr lang="en-US" dirty="0">
              <a:ea typeface="Calibri"/>
            </a:endParaRPr>
          </a:p>
          <a:p>
            <a:pPr marL="239395" indent="-239395">
              <a:lnSpc>
                <a:spcPct val="150000"/>
              </a:lnSpc>
            </a:pPr>
            <a:r>
              <a:rPr lang="sv-SE" sz="2000" dirty="0">
                <a:ea typeface="Calibri"/>
                <a:cs typeface="Calibri"/>
              </a:rPr>
              <a:t>Översättning av texter</a:t>
            </a:r>
            <a:endParaRPr lang="sv-SE" dirty="0">
              <a:ea typeface="Calibri"/>
            </a:endParaRPr>
          </a:p>
          <a:p>
            <a:pPr marL="239395" indent="-239395">
              <a:lnSpc>
                <a:spcPct val="150000"/>
              </a:lnSpc>
            </a:pPr>
            <a:r>
              <a:rPr lang="sv-SE" sz="2000" dirty="0">
                <a:ea typeface="Calibri"/>
                <a:cs typeface="Calibri"/>
              </a:rPr>
              <a:t>Formuleringar/konkretisera</a:t>
            </a:r>
            <a:endParaRPr lang="sv-SE" dirty="0">
              <a:ea typeface="Calibri"/>
            </a:endParaRPr>
          </a:p>
          <a:p>
            <a:pPr marL="239395" indent="-239395">
              <a:lnSpc>
                <a:spcPct val="150000"/>
              </a:lnSpc>
            </a:pPr>
            <a:r>
              <a:rPr lang="sv-SE" sz="2000" dirty="0">
                <a:ea typeface="Calibri"/>
                <a:cs typeface="Calibri"/>
              </a:rPr>
              <a:t>Sammanfattningar av stora textmängder</a:t>
            </a:r>
            <a:endParaRPr lang="sv-SE" dirty="0">
              <a:ea typeface="Calibri"/>
            </a:endParaRPr>
          </a:p>
          <a:p>
            <a:pPr marL="239395" indent="-239395">
              <a:lnSpc>
                <a:spcPct val="150000"/>
              </a:lnSpc>
            </a:pPr>
            <a:r>
              <a:rPr lang="sv-SE" sz="2000" dirty="0">
                <a:ea typeface="Calibri"/>
                <a:cs typeface="Calibri"/>
              </a:rPr>
              <a:t>Dataanalyser</a:t>
            </a:r>
            <a:endParaRPr lang="sv-SE" dirty="0">
              <a:ea typeface="Calibri"/>
            </a:endParaRPr>
          </a:p>
          <a:p>
            <a:pPr marL="239395" indent="-239395">
              <a:lnSpc>
                <a:spcPct val="150000"/>
              </a:lnSpc>
            </a:pPr>
            <a:r>
              <a:rPr lang="sv-SE" sz="2000" dirty="0">
                <a:ea typeface="Calibri"/>
                <a:cs typeface="Calibri"/>
              </a:rPr>
              <a:t>Förklara hur man gör saker</a:t>
            </a:r>
          </a:p>
          <a:p>
            <a:pPr marL="239395" indent="-239395">
              <a:lnSpc>
                <a:spcPct val="150000"/>
              </a:lnSpc>
            </a:pPr>
            <a:r>
              <a:rPr lang="sv-SE" sz="2000" dirty="0">
                <a:ea typeface="Calibri"/>
                <a:cs typeface="Calibri"/>
              </a:rPr>
              <a:t>Skapa Powerpoints/tabeller</a:t>
            </a:r>
            <a:endParaRPr lang="sv-SE" dirty="0">
              <a:ea typeface="Calibri"/>
            </a:endParaRPr>
          </a:p>
        </p:txBody>
      </p:sp>
      <p:pic>
        <p:nvPicPr>
          <p:cNvPr id="5" name="Bildobjekt 4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C190F5E6-5176-0E25-2355-0B25F475C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343" y="5903613"/>
            <a:ext cx="9271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1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61BA0-C6AF-E39C-ACEB-867904CA4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82A7D3C-D868-94BE-7E88-32969E4A5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cs typeface="Arial"/>
              </a:rPr>
              <a:t>Exempel när generativ AI är "dålig" att använda</a:t>
            </a:r>
            <a:endParaRPr lang="sv-SE" b="1" dirty="0">
              <a:ea typeface="Calibri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3060CB-4C9D-6E3D-386A-1C19E6CDAF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421" y="1592758"/>
            <a:ext cx="10751716" cy="44751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39395" indent="-239395">
              <a:lnSpc>
                <a:spcPct val="150000"/>
              </a:lnSpc>
            </a:pPr>
            <a:r>
              <a:rPr lang="sv-SE" sz="2000" dirty="0">
                <a:ea typeface="Calibri"/>
                <a:cs typeface="Calibri"/>
              </a:rPr>
              <a:t>Komplexa beslut</a:t>
            </a:r>
            <a:endParaRPr lang="en-US" dirty="0">
              <a:ea typeface="Calibri"/>
            </a:endParaRPr>
          </a:p>
          <a:p>
            <a:pPr marL="239395" indent="-239395">
              <a:lnSpc>
                <a:spcPct val="150000"/>
              </a:lnSpc>
            </a:pPr>
            <a:r>
              <a:rPr lang="sv-SE" sz="2000" dirty="0">
                <a:ea typeface="Calibri"/>
                <a:cs typeface="Calibri"/>
              </a:rPr>
              <a:t>Hantering av säkerhetsklassad/sekretessbelagd information</a:t>
            </a:r>
            <a:endParaRPr lang="sv-SE" dirty="0">
              <a:ea typeface="Calibri"/>
            </a:endParaRPr>
          </a:p>
          <a:p>
            <a:pPr marL="239395" indent="-239395">
              <a:lnSpc>
                <a:spcPct val="150000"/>
              </a:lnSpc>
            </a:pPr>
            <a:r>
              <a:rPr lang="sv-SE" sz="2000" dirty="0">
                <a:ea typeface="Calibri"/>
                <a:cs typeface="Calibri"/>
              </a:rPr>
              <a:t>Etiska överväganden</a:t>
            </a:r>
            <a:endParaRPr lang="sv-SE" dirty="0">
              <a:ea typeface="Calibri"/>
            </a:endParaRPr>
          </a:p>
          <a:p>
            <a:pPr marL="0" indent="0">
              <a:buNone/>
            </a:pPr>
            <a:endParaRPr lang="sv-SE" sz="2650" dirty="0">
              <a:ea typeface="Calibri"/>
            </a:endParaRPr>
          </a:p>
        </p:txBody>
      </p:sp>
      <p:pic>
        <p:nvPicPr>
          <p:cNvPr id="5" name="Bildobjekt 4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030A7786-536A-D76C-3BF8-901B7C07E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343" y="5903613"/>
            <a:ext cx="9271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61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E2424-AC18-C097-4210-12F84FF19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ED96856-5021-CD32-0F03-68BDB1F53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44" y="552524"/>
            <a:ext cx="10272185" cy="779992"/>
          </a:xfrm>
        </p:spPr>
        <p:txBody>
          <a:bodyPr/>
          <a:lstStyle/>
          <a:p>
            <a:r>
              <a:rPr lang="sv-SE" b="1" dirty="0">
                <a:ea typeface="Calibri"/>
                <a:cs typeface="Arial"/>
              </a:rPr>
              <a:t>När ska jag inte använda AI?</a:t>
            </a:r>
            <a:endParaRPr lang="sv-SE" b="1" dirty="0">
              <a:ea typeface="Calibri"/>
            </a:endParaRPr>
          </a:p>
        </p:txBody>
      </p:sp>
      <p:pic>
        <p:nvPicPr>
          <p:cNvPr id="5" name="Bildobjekt 4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9FA3D911-0D57-DDC6-D585-31BDC8358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343" y="5903613"/>
            <a:ext cx="927100" cy="914400"/>
          </a:xfrm>
          <a:prstGeom prst="rect">
            <a:avLst/>
          </a:prstGeom>
        </p:spPr>
      </p:pic>
      <p:sp>
        <p:nvSpPr>
          <p:cNvPr id="4" name="Shape 382">
            <a:extLst>
              <a:ext uri="{FF2B5EF4-FFF2-40B4-BE49-F238E27FC236}">
                <a16:creationId xmlns:a16="http://schemas.microsoft.com/office/drawing/2014/main" id="{D14B18CB-69D0-B9F2-9F55-5A6EABD85EA7}"/>
              </a:ext>
            </a:extLst>
          </p:cNvPr>
          <p:cNvSpPr txBox="1"/>
          <p:nvPr/>
        </p:nvSpPr>
        <p:spPr>
          <a:xfrm>
            <a:off x="1588025" y="4733261"/>
            <a:ext cx="687046" cy="45896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896" tIns="121896" rIns="121896" bIns="121896" anchor="t" anchorCtr="0">
            <a:noAutofit/>
          </a:bodyPr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312"/>
            <a:r>
              <a:rPr lang="sv-SE" sz="105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orbel"/>
              </a:rPr>
              <a:t>Nej</a:t>
            </a:r>
          </a:p>
        </p:txBody>
      </p:sp>
      <p:sp>
        <p:nvSpPr>
          <p:cNvPr id="6" name="Shape 367">
            <a:extLst>
              <a:ext uri="{FF2B5EF4-FFF2-40B4-BE49-F238E27FC236}">
                <a16:creationId xmlns:a16="http://schemas.microsoft.com/office/drawing/2014/main" id="{1DEA0D56-42BB-275B-D9C5-EE9C399FC8FC}"/>
              </a:ext>
            </a:extLst>
          </p:cNvPr>
          <p:cNvSpPr/>
          <p:nvPr/>
        </p:nvSpPr>
        <p:spPr>
          <a:xfrm>
            <a:off x="377905" y="3307357"/>
            <a:ext cx="2376000" cy="1548000"/>
          </a:xfrm>
          <a:prstGeom prst="diamond">
            <a:avLst/>
          </a:prstGeom>
          <a:solidFill>
            <a:schemeClr val="bg2">
              <a:lumMod val="25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121896" rIns="0" bIns="121896" anchor="ctr" anchorCtr="0">
            <a:noAutofit/>
          </a:bodyPr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312"/>
            <a:r>
              <a:rPr lang="sv-SE" sz="105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orbel"/>
              </a:rPr>
              <a:t>Spelar det någon roll om svaret AI:n genererar är sant?</a:t>
            </a:r>
          </a:p>
        </p:txBody>
      </p:sp>
      <p:sp>
        <p:nvSpPr>
          <p:cNvPr id="7" name="Shape 371">
            <a:extLst>
              <a:ext uri="{FF2B5EF4-FFF2-40B4-BE49-F238E27FC236}">
                <a16:creationId xmlns:a16="http://schemas.microsoft.com/office/drawing/2014/main" id="{C81A3878-6023-978E-5660-C053EDBBC41A}"/>
              </a:ext>
            </a:extLst>
          </p:cNvPr>
          <p:cNvSpPr/>
          <p:nvPr/>
        </p:nvSpPr>
        <p:spPr>
          <a:xfrm>
            <a:off x="9985393" y="3786447"/>
            <a:ext cx="1762470" cy="570725"/>
          </a:xfrm>
          <a:prstGeom prst="flowChartTerminator">
            <a:avLst/>
          </a:prstGeom>
          <a:solidFill>
            <a:srgbClr val="60805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21896" tIns="121896" rIns="121896" bIns="121896" anchor="ctr" anchorCtr="0">
            <a:noAutofit/>
          </a:bodyPr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312"/>
            <a:r>
              <a:rPr lang="sv-SE" sz="10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orbel"/>
              </a:rPr>
              <a:t>Använd AI</a:t>
            </a:r>
          </a:p>
        </p:txBody>
      </p:sp>
      <p:cxnSp>
        <p:nvCxnSpPr>
          <p:cNvPr id="8" name="Shape 374">
            <a:extLst>
              <a:ext uri="{FF2B5EF4-FFF2-40B4-BE49-F238E27FC236}">
                <a16:creationId xmlns:a16="http://schemas.microsoft.com/office/drawing/2014/main" id="{24A32B9A-5883-58BC-4EFA-312732680565}"/>
              </a:ext>
            </a:extLst>
          </p:cNvPr>
          <p:cNvCxnSpPr>
            <a:cxnSpLocks/>
            <a:stCxn id="17" idx="2"/>
            <a:endCxn id="18" idx="1"/>
          </p:cNvCxnSpPr>
          <p:nvPr/>
        </p:nvCxnSpPr>
        <p:spPr>
          <a:xfrm rot="5400000" flipH="1" flipV="1">
            <a:off x="5389828" y="247887"/>
            <a:ext cx="771641" cy="8419488"/>
          </a:xfrm>
          <a:prstGeom prst="bentConnector4">
            <a:avLst>
              <a:gd name="adj1" fmla="val -65740"/>
              <a:gd name="adj2" fmla="val 95119"/>
            </a:avLst>
          </a:prstGeom>
          <a:noFill/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" name="Shape 367">
            <a:extLst>
              <a:ext uri="{FF2B5EF4-FFF2-40B4-BE49-F238E27FC236}">
                <a16:creationId xmlns:a16="http://schemas.microsoft.com/office/drawing/2014/main" id="{53422706-A8DE-A2E2-953A-F5CB6460E1C1}"/>
              </a:ext>
            </a:extLst>
          </p:cNvPr>
          <p:cNvSpPr/>
          <p:nvPr/>
        </p:nvSpPr>
        <p:spPr>
          <a:xfrm>
            <a:off x="3328374" y="3297810"/>
            <a:ext cx="2376000" cy="1548000"/>
          </a:xfrm>
          <a:prstGeom prst="diamond">
            <a:avLst/>
          </a:prstGeom>
          <a:solidFill>
            <a:schemeClr val="bg2">
              <a:lumMod val="25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121896" rIns="0" bIns="121896" anchor="ctr" anchorCtr="0">
            <a:noAutofit/>
          </a:bodyPr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312"/>
            <a:r>
              <a:rPr lang="sv-SE" sz="105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orbel"/>
              </a:rPr>
              <a:t>Har du kunskapen att verifiera om svaret är sant?</a:t>
            </a:r>
          </a:p>
        </p:txBody>
      </p:sp>
      <p:sp>
        <p:nvSpPr>
          <p:cNvPr id="10" name="Shape 382">
            <a:extLst>
              <a:ext uri="{FF2B5EF4-FFF2-40B4-BE49-F238E27FC236}">
                <a16:creationId xmlns:a16="http://schemas.microsoft.com/office/drawing/2014/main" id="{93C3037A-4257-6DE3-8C36-1CE807C92C0F}"/>
              </a:ext>
            </a:extLst>
          </p:cNvPr>
          <p:cNvSpPr txBox="1"/>
          <p:nvPr/>
        </p:nvSpPr>
        <p:spPr>
          <a:xfrm>
            <a:off x="4514646" y="3018838"/>
            <a:ext cx="687046" cy="45896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896" tIns="121896" rIns="121896" bIns="121896" anchor="t" anchorCtr="0">
            <a:noAutofit/>
          </a:bodyPr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312"/>
            <a:r>
              <a:rPr lang="sv-SE" sz="105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orbel"/>
              </a:rPr>
              <a:t>Nej</a:t>
            </a:r>
          </a:p>
        </p:txBody>
      </p:sp>
      <p:cxnSp>
        <p:nvCxnSpPr>
          <p:cNvPr id="11" name="Shape 374">
            <a:extLst>
              <a:ext uri="{FF2B5EF4-FFF2-40B4-BE49-F238E27FC236}">
                <a16:creationId xmlns:a16="http://schemas.microsoft.com/office/drawing/2014/main" id="{374E7689-A1FD-3C00-33EC-7C91322F0DB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863581" y="175999"/>
            <a:ext cx="774604" cy="5469018"/>
          </a:xfrm>
          <a:prstGeom prst="bentConnector2">
            <a:avLst/>
          </a:prstGeom>
          <a:noFill/>
          <a:ln w="190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" name="Shape 367">
            <a:extLst>
              <a:ext uri="{FF2B5EF4-FFF2-40B4-BE49-F238E27FC236}">
                <a16:creationId xmlns:a16="http://schemas.microsoft.com/office/drawing/2014/main" id="{2B3F878E-EF24-B54E-963A-6B97DAACF339}"/>
              </a:ext>
            </a:extLst>
          </p:cNvPr>
          <p:cNvSpPr/>
          <p:nvPr/>
        </p:nvSpPr>
        <p:spPr>
          <a:xfrm>
            <a:off x="6387963" y="3302541"/>
            <a:ext cx="2376000" cy="1548000"/>
          </a:xfrm>
          <a:prstGeom prst="diamond">
            <a:avLst/>
          </a:prstGeom>
          <a:solidFill>
            <a:schemeClr val="bg2">
              <a:lumMod val="25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121896" rIns="0" bIns="121896" anchor="ctr" anchorCtr="0">
            <a:noAutofit/>
          </a:bodyPr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312"/>
            <a:r>
              <a:rPr lang="sv-SE" sz="105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orbel"/>
              </a:rPr>
              <a:t>Är du beredd att </a:t>
            </a:r>
            <a:br>
              <a:rPr lang="sv-SE" sz="105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orbel"/>
              </a:rPr>
            </a:br>
            <a:r>
              <a:rPr lang="sv-SE" sz="105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orbel"/>
              </a:rPr>
              <a:t>ta fullt ansvar </a:t>
            </a:r>
            <a:br>
              <a:rPr lang="sv-SE" sz="105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orbel"/>
              </a:rPr>
            </a:br>
            <a:r>
              <a:rPr lang="sv-SE" sz="105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orbel"/>
              </a:rPr>
              <a:t>(moraliskt, juridiskt) </a:t>
            </a:r>
            <a:br>
              <a:rPr lang="sv-SE" sz="105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orbel"/>
              </a:rPr>
            </a:br>
            <a:r>
              <a:rPr lang="sv-SE" sz="105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orbel"/>
              </a:rPr>
              <a:t>om du använder dig av </a:t>
            </a:r>
            <a:br>
              <a:rPr lang="sv-SE" sz="105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orbel"/>
              </a:rPr>
            </a:br>
            <a:r>
              <a:rPr lang="sv-SE" sz="105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orbel"/>
              </a:rPr>
              <a:t>svaret från en AI? </a:t>
            </a:r>
          </a:p>
        </p:txBody>
      </p:sp>
      <p:sp>
        <p:nvSpPr>
          <p:cNvPr id="13" name="Shape 371">
            <a:extLst>
              <a:ext uri="{FF2B5EF4-FFF2-40B4-BE49-F238E27FC236}">
                <a16:creationId xmlns:a16="http://schemas.microsoft.com/office/drawing/2014/main" id="{427D6DEC-3570-76D9-83D1-9085F50ECBAA}"/>
              </a:ext>
            </a:extLst>
          </p:cNvPr>
          <p:cNvSpPr/>
          <p:nvPr/>
        </p:nvSpPr>
        <p:spPr>
          <a:xfrm>
            <a:off x="9985393" y="2231493"/>
            <a:ext cx="1762470" cy="570725"/>
          </a:xfrm>
          <a:prstGeom prst="flowChartTerminator">
            <a:avLst/>
          </a:prstGeom>
          <a:solidFill>
            <a:srgbClr val="92291E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21896" tIns="121896" rIns="121896" bIns="121896" anchor="ctr" anchorCtr="0">
            <a:noAutofit/>
          </a:bodyPr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312"/>
            <a:r>
              <a:rPr lang="sv-SE" sz="100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orbel"/>
              </a:rPr>
              <a:t>Använd inte AI</a:t>
            </a:r>
          </a:p>
        </p:txBody>
      </p:sp>
      <p:sp>
        <p:nvSpPr>
          <p:cNvPr id="14" name="Shape 382">
            <a:extLst>
              <a:ext uri="{FF2B5EF4-FFF2-40B4-BE49-F238E27FC236}">
                <a16:creationId xmlns:a16="http://schemas.microsoft.com/office/drawing/2014/main" id="{E1D2D79F-F8FC-9AC7-E96E-8240C86C7596}"/>
              </a:ext>
            </a:extLst>
          </p:cNvPr>
          <p:cNvSpPr txBox="1"/>
          <p:nvPr/>
        </p:nvSpPr>
        <p:spPr>
          <a:xfrm>
            <a:off x="7575962" y="3012546"/>
            <a:ext cx="687046" cy="45896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896" tIns="121896" rIns="121896" bIns="121896" anchor="t" anchorCtr="0">
            <a:noAutofit/>
          </a:bodyPr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312"/>
            <a:r>
              <a:rPr lang="sv-SE" sz="105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orbel"/>
              </a:rPr>
              <a:t>Nej</a:t>
            </a:r>
          </a:p>
        </p:txBody>
      </p:sp>
      <p:sp>
        <p:nvSpPr>
          <p:cNvPr id="15" name="Shape 381">
            <a:extLst>
              <a:ext uri="{FF2B5EF4-FFF2-40B4-BE49-F238E27FC236}">
                <a16:creationId xmlns:a16="http://schemas.microsoft.com/office/drawing/2014/main" id="{15389BA6-191B-C925-5740-D663A2022FD8}"/>
              </a:ext>
            </a:extLst>
          </p:cNvPr>
          <p:cNvSpPr txBox="1"/>
          <p:nvPr/>
        </p:nvSpPr>
        <p:spPr>
          <a:xfrm>
            <a:off x="8704347" y="3718605"/>
            <a:ext cx="687046" cy="45896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896" tIns="121896" rIns="121896" bIns="121896" anchor="t" anchorCtr="0">
            <a:noAutofit/>
          </a:bodyPr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312"/>
            <a:r>
              <a:rPr lang="sv-SE" sz="105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orbel"/>
              </a:rPr>
              <a:t>Ja</a:t>
            </a:r>
          </a:p>
        </p:txBody>
      </p:sp>
      <p:pic>
        <p:nvPicPr>
          <p:cNvPr id="16" name="Bild 90" descr="Tummen upp kontur">
            <a:extLst>
              <a:ext uri="{FF2B5EF4-FFF2-40B4-BE49-F238E27FC236}">
                <a16:creationId xmlns:a16="http://schemas.microsoft.com/office/drawing/2014/main" id="{573A3CC1-560F-ACC4-4DEC-1E46EB089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161346">
            <a:off x="9745817" y="3219972"/>
            <a:ext cx="624896" cy="624896"/>
          </a:xfrm>
          <a:prstGeom prst="rect">
            <a:avLst/>
          </a:prstGeom>
          <a:effectLst/>
        </p:spPr>
      </p:pic>
      <p:pic>
        <p:nvPicPr>
          <p:cNvPr id="17" name="Bild 92" descr="Tummen ned kontur">
            <a:extLst>
              <a:ext uri="{FF2B5EF4-FFF2-40B4-BE49-F238E27FC236}">
                <a16:creationId xmlns:a16="http://schemas.microsoft.com/office/drawing/2014/main" id="{597D9F7B-91C9-0B08-F72F-D65C845BE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55969">
            <a:off x="11246383" y="1697374"/>
            <a:ext cx="672036" cy="672036"/>
          </a:xfrm>
          <a:prstGeom prst="rect">
            <a:avLst/>
          </a:prstGeom>
          <a:effectLst/>
        </p:spPr>
      </p:pic>
      <p:cxnSp>
        <p:nvCxnSpPr>
          <p:cNvPr id="18" name="Rak pilkoppling 4">
            <a:extLst>
              <a:ext uri="{FF2B5EF4-FFF2-40B4-BE49-F238E27FC236}">
                <a16:creationId xmlns:a16="http://schemas.microsoft.com/office/drawing/2014/main" id="{D63EA08D-02CB-C51D-069F-07C1D34C7307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5628044" y="4076541"/>
            <a:ext cx="759919" cy="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4">
            <a:extLst>
              <a:ext uri="{FF2B5EF4-FFF2-40B4-BE49-F238E27FC236}">
                <a16:creationId xmlns:a16="http://schemas.microsoft.com/office/drawing/2014/main" id="{BDD6970A-2181-966D-4A76-D52087DC3F10}"/>
              </a:ext>
            </a:extLst>
          </p:cNvPr>
          <p:cNvCxnSpPr>
            <a:cxnSpLocks/>
          </p:cNvCxnSpPr>
          <p:nvPr/>
        </p:nvCxnSpPr>
        <p:spPr>
          <a:xfrm>
            <a:off x="2755216" y="4076541"/>
            <a:ext cx="575988" cy="8758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hape 381">
            <a:extLst>
              <a:ext uri="{FF2B5EF4-FFF2-40B4-BE49-F238E27FC236}">
                <a16:creationId xmlns:a16="http://schemas.microsoft.com/office/drawing/2014/main" id="{01E71567-B52C-7122-B15F-EF05B075234F}"/>
              </a:ext>
            </a:extLst>
          </p:cNvPr>
          <p:cNvSpPr txBox="1"/>
          <p:nvPr/>
        </p:nvSpPr>
        <p:spPr>
          <a:xfrm>
            <a:off x="5661051" y="3718605"/>
            <a:ext cx="687046" cy="45896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896" tIns="121896" rIns="121896" bIns="121896" anchor="t" anchorCtr="0">
            <a:noAutofit/>
          </a:bodyPr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312"/>
            <a:r>
              <a:rPr lang="sv-SE" sz="105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orbel"/>
              </a:rPr>
              <a:t>Ja</a:t>
            </a:r>
          </a:p>
        </p:txBody>
      </p:sp>
      <p:sp>
        <p:nvSpPr>
          <p:cNvPr id="24" name="Shape 381">
            <a:extLst>
              <a:ext uri="{FF2B5EF4-FFF2-40B4-BE49-F238E27FC236}">
                <a16:creationId xmlns:a16="http://schemas.microsoft.com/office/drawing/2014/main" id="{45FE9CEB-CC6E-75A4-8588-E4CCDB4CEFBA}"/>
              </a:ext>
            </a:extLst>
          </p:cNvPr>
          <p:cNvSpPr txBox="1"/>
          <p:nvPr/>
        </p:nvSpPr>
        <p:spPr>
          <a:xfrm>
            <a:off x="2697718" y="3718605"/>
            <a:ext cx="687046" cy="45896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896" tIns="121896" rIns="121896" bIns="121896" anchor="t" anchorCtr="0">
            <a:noAutofit/>
          </a:bodyPr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312"/>
            <a:r>
              <a:rPr lang="sv-SE" sz="105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Corbel"/>
              </a:rPr>
              <a:t>Ja</a:t>
            </a:r>
          </a:p>
        </p:txBody>
      </p:sp>
      <p:cxnSp>
        <p:nvCxnSpPr>
          <p:cNvPr id="26" name="Rak pilkoppling 8">
            <a:extLst>
              <a:ext uri="{FF2B5EF4-FFF2-40B4-BE49-F238E27FC236}">
                <a16:creationId xmlns:a16="http://schemas.microsoft.com/office/drawing/2014/main" id="{26F2F3AE-E89B-0D89-FA59-0060E0BB82B6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8749124" y="4071810"/>
            <a:ext cx="1236269" cy="709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ak pilkoppling 8">
            <a:extLst>
              <a:ext uri="{FF2B5EF4-FFF2-40B4-BE49-F238E27FC236}">
                <a16:creationId xmlns:a16="http://schemas.microsoft.com/office/drawing/2014/main" id="{76F7C896-EFE2-2B3B-3C08-340318C965CC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8749124" y="4071810"/>
            <a:ext cx="1236269" cy="709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k pilkoppling 8">
            <a:extLst>
              <a:ext uri="{FF2B5EF4-FFF2-40B4-BE49-F238E27FC236}">
                <a16:creationId xmlns:a16="http://schemas.microsoft.com/office/drawing/2014/main" id="{AF092ED8-915C-1C6B-9F22-80A8B5A372C3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8749124" y="4071810"/>
            <a:ext cx="1236269" cy="709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ak pilkoppling 8">
            <a:extLst>
              <a:ext uri="{FF2B5EF4-FFF2-40B4-BE49-F238E27FC236}">
                <a16:creationId xmlns:a16="http://schemas.microsoft.com/office/drawing/2014/main" id="{09C5B2B4-3D2C-F135-8E0D-BB784D0C5DAB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8749124" y="4071810"/>
            <a:ext cx="1236269" cy="709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ak pilkoppling 8">
            <a:extLst>
              <a:ext uri="{FF2B5EF4-FFF2-40B4-BE49-F238E27FC236}">
                <a16:creationId xmlns:a16="http://schemas.microsoft.com/office/drawing/2014/main" id="{167DAA3C-313E-7BF6-5EB2-01E1CC9A3EF8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8749124" y="4071810"/>
            <a:ext cx="1236269" cy="709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pilkoppling 8">
            <a:extLst>
              <a:ext uri="{FF2B5EF4-FFF2-40B4-BE49-F238E27FC236}">
                <a16:creationId xmlns:a16="http://schemas.microsoft.com/office/drawing/2014/main" id="{9E5B82A0-B9C5-1683-7EA5-B94F0B95711B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8749124" y="4071810"/>
            <a:ext cx="1236269" cy="709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ak pilkoppling 8">
            <a:extLst>
              <a:ext uri="{FF2B5EF4-FFF2-40B4-BE49-F238E27FC236}">
                <a16:creationId xmlns:a16="http://schemas.microsoft.com/office/drawing/2014/main" id="{308F2ED7-C0E1-DAB0-1F12-9262C9069B85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8749124" y="4071810"/>
            <a:ext cx="1236269" cy="709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ak pilkoppling 8">
            <a:extLst>
              <a:ext uri="{FF2B5EF4-FFF2-40B4-BE49-F238E27FC236}">
                <a16:creationId xmlns:a16="http://schemas.microsoft.com/office/drawing/2014/main" id="{CA9355D6-3C20-A95A-2C4E-F9AA0ADB5D2F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8749124" y="4071810"/>
            <a:ext cx="1236269" cy="709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Rak pilkoppling 8">
            <a:extLst>
              <a:ext uri="{FF2B5EF4-FFF2-40B4-BE49-F238E27FC236}">
                <a16:creationId xmlns:a16="http://schemas.microsoft.com/office/drawing/2014/main" id="{899A1D15-BD5F-082F-F441-3A03C5BAC4A2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8749124" y="4071810"/>
            <a:ext cx="1236269" cy="709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7329"/>
      </p:ext>
    </p:extLst>
  </p:cSld>
  <p:clrMapOvr>
    <a:masterClrMapping/>
  </p:clrMapOvr>
</p:sld>
</file>

<file path=ppt/theme/theme1.xml><?xml version="1.0" encoding="utf-8"?>
<a:theme xmlns:a="http://schemas.openxmlformats.org/drawingml/2006/main" name="Rubriksida">
  <a:themeElements>
    <a:clrScheme name="Rubriksida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623D5A"/>
      </a:accent1>
      <a:accent2>
        <a:srgbClr val="FFC01D"/>
      </a:accent2>
      <a:accent3>
        <a:srgbClr val="8F2970"/>
      </a:accent3>
      <a:accent4>
        <a:srgbClr val="72AE9F"/>
      </a:accent4>
      <a:accent5>
        <a:srgbClr val="143C1E"/>
      </a:accent5>
      <a:accent6>
        <a:srgbClr val="81786B"/>
      </a:accent6>
      <a:hlink>
        <a:srgbClr val="000000"/>
      </a:hlink>
      <a:folHlink>
        <a:srgbClr val="000000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EAF7D979-78E7-47B7-8B3A-ABCDC9A48EEF}"/>
    </a:ext>
  </a:extLst>
</a:theme>
</file>

<file path=ppt/theme/theme10.xml><?xml version="1.0" encoding="utf-8"?>
<a:theme xmlns:a="http://schemas.openxmlformats.org/drawingml/2006/main" name="1_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juni Mall powerpoint Region Vasterbotten" id="{853625D1-4B58-634A-9A12-12D4D560A416}" vid="{0F37C4DB-FC74-954E-991C-21CD2C981FC7}"/>
    </a:ext>
  </a:extLst>
</a:theme>
</file>

<file path=ppt/theme/theme1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dersida, Vit">
  <a:themeElements>
    <a:clrScheme name="Skellefteå kommun">
      <a:dk1>
        <a:srgbClr val="000000"/>
      </a:dk1>
      <a:lt1>
        <a:srgbClr val="FFFFFF"/>
      </a:lt1>
      <a:dk2>
        <a:srgbClr val="ECECEC"/>
      </a:dk2>
      <a:lt2>
        <a:srgbClr val="ECECEC"/>
      </a:lt2>
      <a:accent1>
        <a:srgbClr val="004165"/>
      </a:accent1>
      <a:accent2>
        <a:srgbClr val="CB511C"/>
      </a:accent2>
      <a:accent3>
        <a:srgbClr val="8F2970"/>
      </a:accent3>
      <a:accent4>
        <a:srgbClr val="4D7579"/>
      </a:accent4>
      <a:accent5>
        <a:srgbClr val="0070C0"/>
      </a:accent5>
      <a:accent6>
        <a:srgbClr val="623D65"/>
      </a:accent6>
      <a:hlink>
        <a:srgbClr val="0070C0"/>
      </a:hlink>
      <a:folHlink>
        <a:srgbClr val="000000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A514793F-2AAA-4A75-8AD1-10B83CBA6935}"/>
    </a:ext>
  </a:extLst>
</a:theme>
</file>

<file path=ppt/theme/theme3.xml><?xml version="1.0" encoding="utf-8"?>
<a:theme xmlns:a="http://schemas.openxmlformats.org/drawingml/2006/main" name="Undersida, Aska">
  <a:themeElements>
    <a:clrScheme name="Aska">
      <a:dk1>
        <a:srgbClr val="FFFFFF"/>
      </a:dk1>
      <a:lt1>
        <a:srgbClr val="FFFFFF"/>
      </a:lt1>
      <a:dk2>
        <a:srgbClr val="4B4A49"/>
      </a:dk2>
      <a:lt2>
        <a:srgbClr val="4B4A49"/>
      </a:lt2>
      <a:accent1>
        <a:srgbClr val="CB501B"/>
      </a:accent1>
      <a:accent2>
        <a:srgbClr val="EFC924"/>
      </a:accent2>
      <a:accent3>
        <a:srgbClr val="72AD9F"/>
      </a:accent3>
      <a:accent4>
        <a:srgbClr val="ECECEC"/>
      </a:accent4>
      <a:accent5>
        <a:srgbClr val="8F286F"/>
      </a:accent5>
      <a:accent6>
        <a:srgbClr val="000000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5CFF5CC8-F651-4ABF-86D8-A47D3800E648}"/>
    </a:ext>
  </a:extLst>
</a:theme>
</file>

<file path=ppt/theme/theme4.xml><?xml version="1.0" encoding="utf-8"?>
<a:theme xmlns:a="http://schemas.openxmlformats.org/drawingml/2006/main" name="Undersida, Skog">
  <a:themeElements>
    <a:clrScheme name="Skog">
      <a:dk1>
        <a:srgbClr val="FFFFFF"/>
      </a:dk1>
      <a:lt1>
        <a:srgbClr val="FEFFFF"/>
      </a:lt1>
      <a:dk2>
        <a:srgbClr val="143C1E"/>
      </a:dk2>
      <a:lt2>
        <a:srgbClr val="143C1E"/>
      </a:lt2>
      <a:accent1>
        <a:srgbClr val="72AD9F"/>
      </a:accent1>
      <a:accent2>
        <a:srgbClr val="CB501B"/>
      </a:accent2>
      <a:accent3>
        <a:srgbClr val="EFC924"/>
      </a:accent3>
      <a:accent4>
        <a:srgbClr val="8F2970"/>
      </a:accent4>
      <a:accent5>
        <a:srgbClr val="FFFFFF"/>
      </a:accent5>
      <a:accent6>
        <a:srgbClr val="000000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912B3E53-1E20-4FB6-9020-48B83DC82473}"/>
    </a:ext>
  </a:extLst>
</a:theme>
</file>

<file path=ppt/theme/theme5.xml><?xml version="1.0" encoding="utf-8"?>
<a:theme xmlns:a="http://schemas.openxmlformats.org/drawingml/2006/main" name="Undersida, Vinternatt">
  <a:themeElements>
    <a:clrScheme name="Vinternatt">
      <a:dk1>
        <a:srgbClr val="FFFFFF"/>
      </a:dk1>
      <a:lt1>
        <a:srgbClr val="FEFFFF"/>
      </a:lt1>
      <a:dk2>
        <a:srgbClr val="13557C"/>
      </a:dk2>
      <a:lt2>
        <a:srgbClr val="13557C"/>
      </a:lt2>
      <a:accent1>
        <a:srgbClr val="64A0C8"/>
      </a:accent1>
      <a:accent2>
        <a:srgbClr val="EFC924"/>
      </a:accent2>
      <a:accent3>
        <a:srgbClr val="72AD9F"/>
      </a:accent3>
      <a:accent4>
        <a:srgbClr val="FFFFFF"/>
      </a:accent4>
      <a:accent5>
        <a:srgbClr val="8F286F"/>
      </a:accent5>
      <a:accent6>
        <a:srgbClr val="000000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01F36C7A-C4EC-4F36-B9DB-4774F622F6CB}"/>
    </a:ext>
  </a:extLst>
</a:theme>
</file>

<file path=ppt/theme/theme6.xml><?xml version="1.0" encoding="utf-8"?>
<a:theme xmlns:a="http://schemas.openxmlformats.org/drawingml/2006/main" name="Undersida, Fjäll">
  <a:themeElements>
    <a:clrScheme name="Fjäll">
      <a:dk1>
        <a:srgbClr val="000000"/>
      </a:dk1>
      <a:lt1>
        <a:srgbClr val="000000"/>
      </a:lt1>
      <a:dk2>
        <a:srgbClr val="FFFFFF"/>
      </a:dk2>
      <a:lt2>
        <a:srgbClr val="FFFFFF"/>
      </a:lt2>
      <a:accent1>
        <a:srgbClr val="004165"/>
      </a:accent1>
      <a:accent2>
        <a:srgbClr val="8F2970"/>
      </a:accent2>
      <a:accent3>
        <a:srgbClr val="64A0C8"/>
      </a:accent3>
      <a:accent4>
        <a:srgbClr val="143C1E"/>
      </a:accent4>
      <a:accent5>
        <a:srgbClr val="72AE9F"/>
      </a:accent5>
      <a:accent6>
        <a:srgbClr val="DD4814"/>
      </a:accent6>
      <a:hlink>
        <a:srgbClr val="000000"/>
      </a:hlink>
      <a:folHlink>
        <a:srgbClr val="000000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24AA3C8D-A5D5-42B6-8F50-99859C34E1E5}"/>
    </a:ext>
  </a:extLst>
</a:theme>
</file>

<file path=ppt/theme/theme7.xml><?xml version="1.0" encoding="utf-8"?>
<a:theme xmlns:a="http://schemas.openxmlformats.org/drawingml/2006/main" name="Undersida, Plommon">
  <a:themeElements>
    <a:clrScheme name="Plommon">
      <a:dk1>
        <a:srgbClr val="FFFFFF"/>
      </a:dk1>
      <a:lt1>
        <a:srgbClr val="FEFFFF"/>
      </a:lt1>
      <a:dk2>
        <a:srgbClr val="613C59"/>
      </a:dk2>
      <a:lt2>
        <a:srgbClr val="613C59"/>
      </a:lt2>
      <a:accent1>
        <a:srgbClr val="FFC1D3"/>
      </a:accent1>
      <a:accent2>
        <a:srgbClr val="72AD9F"/>
      </a:accent2>
      <a:accent3>
        <a:srgbClr val="EFC924"/>
      </a:accent3>
      <a:accent4>
        <a:srgbClr val="CB501B"/>
      </a:accent4>
      <a:accent5>
        <a:srgbClr val="FFFFFF"/>
      </a:accent5>
      <a:accent6>
        <a:srgbClr val="000000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E7B1EE59-8500-4708-83C7-EF14F2793836}"/>
    </a:ext>
  </a:extLst>
</a:theme>
</file>

<file path=ppt/theme/theme8.xml><?xml version="1.0" encoding="utf-8"?>
<a:theme xmlns:a="http://schemas.openxmlformats.org/drawingml/2006/main" name="Undersida, Tång">
  <a:themeElements>
    <a:clrScheme name="Tång">
      <a:dk1>
        <a:srgbClr val="FFFFFF"/>
      </a:dk1>
      <a:lt1>
        <a:srgbClr val="FEFFFF"/>
      </a:lt1>
      <a:dk2>
        <a:srgbClr val="4D7478"/>
      </a:dk2>
      <a:lt2>
        <a:srgbClr val="4D7478"/>
      </a:lt2>
      <a:accent1>
        <a:srgbClr val="EFC924"/>
      </a:accent1>
      <a:accent2>
        <a:srgbClr val="623D5A"/>
      </a:accent2>
      <a:accent3>
        <a:srgbClr val="143C1E"/>
      </a:accent3>
      <a:accent4>
        <a:srgbClr val="ECECEC"/>
      </a:accent4>
      <a:accent5>
        <a:srgbClr val="000000"/>
      </a:accent5>
      <a:accent6>
        <a:srgbClr val="FFC1D3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BABEDAEC-9D8B-4461-A844-80AE76338C91}"/>
    </a:ext>
  </a:extLst>
</a:theme>
</file>

<file path=ppt/theme/theme9.xml><?xml version="1.0" encoding="utf-8"?>
<a:theme xmlns:a="http://schemas.openxmlformats.org/drawingml/2006/main" name="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dokument Region Västerbotten" ma:contentTypeID="0x01010036F999449BE542DAA8A32B6CA622072200ED519413E3D61D4CB46389CBDAFB303F" ma:contentTypeVersion="26" ma:contentTypeDescription="Innehållstyp för basdokument för Region Västerbotten" ma:contentTypeScope="" ma:versionID="19d14bc98238cb4f36ada87113e529ef">
  <xsd:schema xmlns:xsd="http://www.w3.org/2001/XMLSchema" xmlns:xs="http://www.w3.org/2001/XMLSchema" xmlns:p="http://schemas.microsoft.com/office/2006/metadata/properties" xmlns:ns2="fe0251b5-18ca-4cca-957e-4e8d6623cbda" xmlns:ns3="deaad6fb-f8b9-4adf-843c-de495c9f02ef" xmlns:ns4="fe0251b5-18ca-4cca-957e-4e8d6623cbda" xmlns:ns5="420b75d0-8429-47aa-a39d-cfa209076d13" targetNamespace="http://schemas.microsoft.com/office/2006/metadata/properties" ma:root="true" ma:fieldsID="1c768652a91a25459e4b3314a6230c72" ns4:_="" ns3:_="" ns5:_="">
    <xsd:import namespace="fe0251b5-18ca-4cca-957e-4e8d6623cbda"/>
    <xsd:import namespace="deaad6fb-f8b9-4adf-843c-de495c9f02ef"/>
    <xsd:import namespace="fe0251b5-18ca-4cca-957e-4e8d6623cbda"/>
    <xsd:import namespace="420b75d0-8429-47aa-a39d-cfa209076d13"/>
    <xsd:element name="properties">
      <xsd:complexType>
        <xsd:sequence>
          <xsd:element name="documentManagement">
            <xsd:complexType>
              <xsd:all>
                <xsd:element ref="ns3:lf0596c7ee5a47018c43c34c33526af9" minOccurs="0"/>
                <xsd:element ref="ns3:lebff28af96841218f87aa57015526a3" minOccurs="0"/>
                <xsd:element ref="ns3:e6bb563068ec40c6a3cac3c001bd9e53" minOccurs="0"/>
                <xsd:element ref="ns4:DocumentOwner" minOccurs="0"/>
                <xsd:element ref="ns2:TaxCatchAll" minOccurs="0"/>
                <xsd:element ref="ns2:TaxCatchAllLabel" minOccurs="0"/>
                <xsd:element ref="ns5:lcf76f155ced4ddcb4097134ff3c332f" minOccurs="0"/>
                <xsd:element ref="ns5:MediaServiceMetadata" minOccurs="0"/>
                <xsd:element ref="ns5:MediaServiceFastMetadata" minOccurs="0"/>
                <xsd:element ref="ns5:MediaServiceSearchProperties" minOccurs="0"/>
                <xsd:element ref="ns5:MediaServiceObjectDetectorVersion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251b5-18ca-4cca-957e-4e8d6623cbd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1c69eca-e2a8-4b3c-ba62-65e6c1b9b17a}" ma:internalName="TaxCatchAll" ma:showField="CatchAllData" ma:web="fe0251b5-18ca-4cca-957e-4e8d6623c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41c69eca-e2a8-4b3c-ba62-65e6c1b9b17a}" ma:internalName="TaxCatchAllLabel" ma:readOnly="true" ma:showField="CatchAllDataLabel" ma:web="fe0251b5-18ca-4cca-957e-4e8d6623c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ad6fb-f8b9-4adf-843c-de495c9f02ef" elementFormDefault="qualified">
    <xsd:import namespace="http://schemas.microsoft.com/office/2006/documentManagement/types"/>
    <xsd:import namespace="http://schemas.microsoft.com/office/infopath/2007/PartnerControls"/>
    <xsd:element name="lf0596c7ee5a47018c43c34c33526af9" ma:index="8" nillable="true" ma:taxonomy="true" ma:internalName="lf0596c7ee5a47018c43c34c33526af9" ma:taxonomyFieldName="HsaUnit" ma:displayName="Enhet (HSA)" ma:default="" ma:fieldId="{5f0596c7-ee5a-4701-8c43-c34c33526af9}" ma:taxonomyMulti="true" ma:sspId="76f01679-147b-433d-bdef-1970141a7dae" ma:termSetId="d215a4a6-82eb-4191-85de-eeb3007e29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bff28af96841218f87aa57015526a3" ma:index="10" nillable="true" ma:taxonomy="true" ma:internalName="lebff28af96841218f87aa57015526a3" ma:taxonomyFieldName="EconomyUnit" ma:displayName="Enhet (ekonomi)" ma:default="" ma:fieldId="{5ebff28a-f968-4121-8f87-aa57015526a3}" ma:taxonomyMulti="true" ma:sspId="76f01679-147b-433d-bdef-1970141a7dae" ma:termSetId="c743c3ce-41c9-4361-b9ff-d1e54475aa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6bb563068ec40c6a3cac3c001bd9e53" ma:index="12" nillable="true" ma:taxonomy="true" ma:internalName="e6bb563068ec40c6a3cac3c001bd9e53" ma:taxonomyFieldName="DocumentCategory" ma:displayName="Dokumentkategori" ma:fieldId="{e6bb5630-68ec-40c6-a3ca-c3c001bd9e53}" ma:taxonomyMulti="true" ma:sspId="76f01679-147b-433d-bdef-1970141a7dae" ma:termSetId="6b6d138c-9fe4-4c7e-8453-7591c88063a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251b5-18ca-4cca-957e-4e8d6623cbda" elementFormDefault="qualified">
    <xsd:import namespace="http://schemas.microsoft.com/office/2006/documentManagement/types"/>
    <xsd:import namespace="http://schemas.microsoft.com/office/infopath/2007/PartnerControls"/>
    <xsd:element name="DocumentOwner" ma:index="14" nillable="true" ma:displayName="Dokumentägare" ma:list="UserInfo" ma:SharePointGroup="0" ma:internalName="DocumentOwn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b75d0-8429-47aa-a39d-cfa209076d1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8" nillable="true" ma:taxonomy="true" ma:internalName="lcf76f155ced4ddcb4097134ff3c332f" ma:taxonomyFieldName="MediaServiceImageTags" ma:displayName="Bildmarkeringar" ma:readOnly="false" ma:fieldId="{5cf76f15-5ced-4ddc-b409-7134ff3c332f}" ma:taxonomyMulti="true" ma:sspId="76f01679-147b-433d-bdef-1970141a7d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ehållstyp"/>
        <xsd:element ref="dc:title" minOccurs="0" maxOccurs="1" ma:index="0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6bb563068ec40c6a3cac3c001bd9e53 xmlns="deaad6fb-f8b9-4adf-843c-de495c9f02ef">
      <Terms xmlns="http://schemas.microsoft.com/office/infopath/2007/PartnerControls"/>
    </e6bb563068ec40c6a3cac3c001bd9e53>
    <lf0596c7ee5a47018c43c34c33526af9 xmlns="deaad6fb-f8b9-4adf-843c-de495c9f02ef">
      <Terms xmlns="http://schemas.microsoft.com/office/infopath/2007/PartnerControls"/>
    </lf0596c7ee5a47018c43c34c33526af9>
    <lebff28af96841218f87aa57015526a3 xmlns="deaad6fb-f8b9-4adf-843c-de495c9f02ef">
      <Terms xmlns="http://schemas.microsoft.com/office/infopath/2007/PartnerControls"/>
    </lebff28af96841218f87aa57015526a3>
    <TaxCatchAll xmlns="fe0251b5-18ca-4cca-957e-4e8d6623cbda" xsi:nil="true"/>
    <DocumentOwner xmlns="fe0251b5-18ca-4cca-957e-4e8d6623cbda">
      <UserInfo>
        <DisplayName/>
        <AccountId xsi:nil="true"/>
        <AccountType/>
      </UserInfo>
    </DocumentOwner>
    <SharedWithUsers xmlns="fe0251b5-18ca-4cca-957e-4e8d6623cbda">
      <UserInfo>
        <DisplayName/>
        <AccountId xsi:nil="true"/>
        <AccountType/>
      </UserInfo>
    </SharedWithUsers>
    <lcf76f155ced4ddcb4097134ff3c332f xmlns="420b75d0-8429-47aa-a39d-cfa209076d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1FD862-E0E3-44A2-9A2F-684D4D7F6672}">
  <ds:schemaRefs>
    <ds:schemaRef ds:uri="420b75d0-8429-47aa-a39d-cfa209076d13"/>
    <ds:schemaRef ds:uri="deaad6fb-f8b9-4adf-843c-de495c9f02ef"/>
    <ds:schemaRef ds:uri="fe0251b5-18ca-4cca-957e-4e8d6623cb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FEBD8A6-6E0E-4554-A595-0D7138F63C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9E1089-9D0D-43EB-9770-CFAABCFEEA5B}">
  <ds:schemaRefs>
    <ds:schemaRef ds:uri="http://schemas.microsoft.com/office/2006/documentManagement/types"/>
    <ds:schemaRef ds:uri="420b75d0-8429-47aa-a39d-cfa209076d13"/>
    <ds:schemaRef ds:uri="http://schemas.microsoft.com/office/2006/metadata/properties"/>
    <ds:schemaRef ds:uri="fe0251b5-18ca-4cca-957e-4e8d6623cbda"/>
    <ds:schemaRef ds:uri="http://www.w3.org/XML/1998/namespace"/>
    <ds:schemaRef ds:uri="http://purl.org/dc/terms/"/>
    <ds:schemaRef ds:uri="deaad6fb-f8b9-4adf-843c-de495c9f02e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Skellefteå kommun_mall</Template>
  <TotalTime>2</TotalTime>
  <Words>667</Words>
  <Application>Microsoft Macintosh PowerPoint</Application>
  <PresentationFormat>Bredbild</PresentationFormat>
  <Paragraphs>111</Paragraphs>
  <Slides>18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11</vt:i4>
      </vt:variant>
      <vt:variant>
        <vt:lpstr>Bildrubriker</vt:lpstr>
      </vt:variant>
      <vt:variant>
        <vt:i4>18</vt:i4>
      </vt:variant>
    </vt:vector>
  </HeadingPairs>
  <TitlesOfParts>
    <vt:vector size="39" baseType="lpstr">
      <vt:lpstr>Calibri</vt:lpstr>
      <vt:lpstr>Open Sans Light</vt:lpstr>
      <vt:lpstr>Open Sans Semibold</vt:lpstr>
      <vt:lpstr>Courier New</vt:lpstr>
      <vt:lpstr>Open Sans Extrabold</vt:lpstr>
      <vt:lpstr>Arial</vt:lpstr>
      <vt:lpstr>Helvetica Neue</vt:lpstr>
      <vt:lpstr>Open Sans</vt:lpstr>
      <vt:lpstr>-apple-system</vt:lpstr>
      <vt:lpstr>Helvetica Neue Light</vt:lpstr>
      <vt:lpstr>Rubriksida</vt:lpstr>
      <vt:lpstr>Undersida, Vit</vt:lpstr>
      <vt:lpstr>Undersida, Aska</vt:lpstr>
      <vt:lpstr>Undersida, Skog</vt:lpstr>
      <vt:lpstr>Undersida, Vinternatt</vt:lpstr>
      <vt:lpstr>Undersida, Fjäll</vt:lpstr>
      <vt:lpstr>Undersida, Plommon</vt:lpstr>
      <vt:lpstr>Undersida, Tång</vt:lpstr>
      <vt:lpstr>Office-tema</vt:lpstr>
      <vt:lpstr>1_Office-tema</vt:lpstr>
      <vt:lpstr>4_Office-tema</vt:lpstr>
      <vt:lpstr>AI i din arbetsvardag </vt:lpstr>
      <vt:lpstr>Välkommen!</vt:lpstr>
      <vt:lpstr>Agenda för de kommande 55 minuterna</vt:lpstr>
      <vt:lpstr>Check-in</vt:lpstr>
      <vt:lpstr>Vad menar vi när vi pratar om AI?</vt:lpstr>
      <vt:lpstr>Exempel på verktyg</vt:lpstr>
      <vt:lpstr>Exempel när generativ AI är bra att använda</vt:lpstr>
      <vt:lpstr>Exempel när generativ AI är "dålig" att använda</vt:lpstr>
      <vt:lpstr>När ska jag inte använda AI?</vt:lpstr>
      <vt:lpstr>Promptning av generativ AI</vt:lpstr>
      <vt:lpstr>Frågor eller tankar?</vt:lpstr>
      <vt:lpstr>PowerPoint-presentation</vt:lpstr>
      <vt:lpstr>PowerPoint-presentation</vt:lpstr>
      <vt:lpstr>PowerPoint-presentation</vt:lpstr>
      <vt:lpstr>Övning</vt:lpstr>
      <vt:lpstr>Övning</vt:lpstr>
      <vt:lpstr>Reflektioner</vt:lpstr>
      <vt:lpstr>Tack för mig!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Hällgren</dc:creator>
  <dc:description>Powerpointmall i kommunens grafiska profil. Format 16.9.</dc:description>
  <cp:lastModifiedBy>Mats G Johansson</cp:lastModifiedBy>
  <cp:revision>457</cp:revision>
  <dcterms:created xsi:type="dcterms:W3CDTF">2022-05-03T07:25:00Z</dcterms:created>
  <dcterms:modified xsi:type="dcterms:W3CDTF">2025-02-17T07:56:25Z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0x01010036F999449BE542DAA8A32B6CA622072200ED519413E3D61D4CB46389CBDAFB303F</vt:lpwstr>
  </property>
  <property fmtid="{D5CDD505-2E9C-101B-9397-08002B2CF9AE}" pid="3" name="_dlc_DocIdItemGuid">
    <vt:lpwstr>2dbba960-665b-4aa3-a619-42876208dae3</vt:lpwstr>
  </property>
  <property fmtid="{D5CDD505-2E9C-101B-9397-08002B2CF9AE}" pid="4" name="CSUnit">
    <vt:lpwstr/>
  </property>
  <property fmtid="{D5CDD505-2E9C-101B-9397-08002B2CF9AE}" pid="5" name="CSDepartment">
    <vt:lpwstr>534;#Kommunikation|8238e43c-edc5-45f3-91a1-e3bf4dd39e77</vt:lpwstr>
  </property>
  <property fmtid="{D5CDD505-2E9C-101B-9397-08002B2CF9AE}" pid="6" name="CSCommittee">
    <vt:lpwstr/>
  </property>
  <property fmtid="{D5CDD505-2E9C-101B-9397-08002B2CF9AE}" pid="7" name="CSService">
    <vt:lpwstr>76;#Support ＆ lokaler|6a1b364b-33e4-4c43-a1c3-ecfade71ec84</vt:lpwstr>
  </property>
  <property fmtid="{D5CDD505-2E9C-101B-9397-08002B2CF9AE}" pid="8" name="CSKeyword">
    <vt:lpwstr>74;#mall|2336cf18-e73b-45e0-bae1-9e65c4e4080d;#4995;#power point|18fb125d-c9fe-4e73-8c81-2f63eb289051;#3751;#Powerpoint|8555a278-3401-492c-b56f-7d6e59d2d0f4;#5398;#grafiska profilen|806a8a7a-43d6-4ad6-a9ec-0a266827820f;#5399;#ny grafisk profil|00cacebd-83</vt:lpwstr>
  </property>
  <property fmtid="{D5CDD505-2E9C-101B-9397-08002B2CF9AE}" pid="9" name="CSProcess">
    <vt:lpwstr/>
  </property>
  <property fmtid="{D5CDD505-2E9C-101B-9397-08002B2CF9AE}" pid="10" name="DocumentCategory">
    <vt:lpwstr/>
  </property>
  <property fmtid="{D5CDD505-2E9C-101B-9397-08002B2CF9AE}" pid="11" name="HsaUnit">
    <vt:lpwstr/>
  </property>
  <property fmtid="{D5CDD505-2E9C-101B-9397-08002B2CF9AE}" pid="12" name="EconomyUnit">
    <vt:lpwstr/>
  </property>
  <property fmtid="{D5CDD505-2E9C-101B-9397-08002B2CF9AE}" pid="13" name="MediaServiceImageTags">
    <vt:lpwstr/>
  </property>
  <property fmtid="{D5CDD505-2E9C-101B-9397-08002B2CF9AE}" pid="14" name="MSIP_Label_2ee48c1a-9c85-492d-b0f4-fe329f166b5a_Enabled">
    <vt:lpwstr>true</vt:lpwstr>
  </property>
  <property fmtid="{D5CDD505-2E9C-101B-9397-08002B2CF9AE}" pid="15" name="MSIP_Label_2ee48c1a-9c85-492d-b0f4-fe329f166b5a_SetDate">
    <vt:lpwstr>2023-09-28T16:44:34Z</vt:lpwstr>
  </property>
  <property fmtid="{D5CDD505-2E9C-101B-9397-08002B2CF9AE}" pid="16" name="MSIP_Label_2ee48c1a-9c85-492d-b0f4-fe329f166b5a_Method">
    <vt:lpwstr>Standard</vt:lpwstr>
  </property>
  <property fmtid="{D5CDD505-2E9C-101B-9397-08002B2CF9AE}" pid="17" name="MSIP_Label_2ee48c1a-9c85-492d-b0f4-fe329f166b5a_Name">
    <vt:lpwstr>K1 - intern</vt:lpwstr>
  </property>
  <property fmtid="{D5CDD505-2E9C-101B-9397-08002B2CF9AE}" pid="18" name="MSIP_Label_2ee48c1a-9c85-492d-b0f4-fe329f166b5a_SiteId">
    <vt:lpwstr>066f0b11-5f4b-4d81-a514-93cb50287062</vt:lpwstr>
  </property>
  <property fmtid="{D5CDD505-2E9C-101B-9397-08002B2CF9AE}" pid="19" name="MSIP_Label_2ee48c1a-9c85-492d-b0f4-fe329f166b5a_ActionId">
    <vt:lpwstr>88cbdbcb-9f1a-42bb-9820-014e4c5ef271</vt:lpwstr>
  </property>
  <property fmtid="{D5CDD505-2E9C-101B-9397-08002B2CF9AE}" pid="20" name="MSIP_Label_2ee48c1a-9c85-492d-b0f4-fe329f166b5a_ContentBits">
    <vt:lpwstr>0</vt:lpwstr>
  </property>
  <property fmtid="{D5CDD505-2E9C-101B-9397-08002B2CF9AE}" pid="21" name="Order">
    <vt:r8>237900</vt:r8>
  </property>
  <property fmtid="{D5CDD505-2E9C-101B-9397-08002B2CF9AE}" pid="22" name="ComplianceAssetId">
    <vt:lpwstr/>
  </property>
  <property fmtid="{D5CDD505-2E9C-101B-9397-08002B2CF9AE}" pid="23" name="_ExtendedDescription">
    <vt:lpwstr/>
  </property>
  <property fmtid="{D5CDD505-2E9C-101B-9397-08002B2CF9AE}" pid="24" name="TriggerFlowInfo">
    <vt:lpwstr/>
  </property>
  <property fmtid="{D5CDD505-2E9C-101B-9397-08002B2CF9AE}" pid="25" name="xd_Signature">
    <vt:bool>false</vt:bool>
  </property>
  <property fmtid="{D5CDD505-2E9C-101B-9397-08002B2CF9AE}" pid="26" name="xd_ProgID">
    <vt:lpwstr/>
  </property>
  <property fmtid="{D5CDD505-2E9C-101B-9397-08002B2CF9AE}" pid="27" name="TemplateUrl">
    <vt:lpwstr/>
  </property>
  <property fmtid="{D5CDD505-2E9C-101B-9397-08002B2CF9AE}" pid="28" name="_SharedFileIndex">
    <vt:lpwstr/>
  </property>
  <property fmtid="{D5CDD505-2E9C-101B-9397-08002B2CF9AE}" pid="29" name="_SourceUrl">
    <vt:lpwstr/>
  </property>
</Properties>
</file>