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889" r:id="rId6"/>
  </p:sldMasterIdLst>
  <p:notesMasterIdLst>
    <p:notesMasterId r:id="rId21"/>
  </p:notesMasterIdLst>
  <p:sldIdLst>
    <p:sldId id="256" r:id="rId7"/>
    <p:sldId id="266" r:id="rId8"/>
    <p:sldId id="262" r:id="rId9"/>
    <p:sldId id="257" r:id="rId10"/>
    <p:sldId id="333" r:id="rId11"/>
    <p:sldId id="330" r:id="rId12"/>
    <p:sldId id="337" r:id="rId13"/>
    <p:sldId id="336" r:id="rId14"/>
    <p:sldId id="335" r:id="rId15"/>
    <p:sldId id="329" r:id="rId16"/>
    <p:sldId id="331" r:id="rId17"/>
    <p:sldId id="332" r:id="rId18"/>
    <p:sldId id="328" r:id="rId19"/>
    <p:sldId id="324" r:id="rId20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1D01E0-886D-1C1C-4423-64652D8DA4C6}" name="Eva Karlberg" initials="EK" userId="S::eva.karlberg@skelleftea.se::93de889d-9a96-49c0-85aa-49c9c3d86b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43081"/>
  </p:normalViewPr>
  <p:slideViewPr>
    <p:cSldViewPr snapToGrid="0">
      <p:cViewPr varScale="1">
        <p:scale>
          <a:sx n="98" d="100"/>
          <a:sy n="98" d="100"/>
        </p:scale>
        <p:origin x="2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2023-10-19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73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80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22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13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300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31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br>
              <a:rPr lang="sv" dirty="0">
                <a:cs typeface="+mn-lt"/>
              </a:rPr>
            </a:br>
            <a:endParaRPr lang="sv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endParaRPr lang="sv-SE" dirty="0"/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55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31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6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9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55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52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76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8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70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46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1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755650" y="1325563"/>
            <a:ext cx="7704000" cy="26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7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857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378" lvl="1" indent="-2285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91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347486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347486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5983969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5983969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711003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711003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10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378" lvl="1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566" lvl="2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754" lvl="3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5943" lvl="4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378" lvl="1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566" lvl="2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754" lvl="3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5943" lvl="4" indent="-22859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1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93763" y="134939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93763" y="1717675"/>
            <a:ext cx="73581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457189" lvl="0" indent="-273044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914378" lvl="1" indent="-273044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371566" lvl="2" indent="-273044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1828754" lvl="3" indent="-273044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2285943" lvl="4" indent="-273044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2743132" lvl="5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3200320" lvl="6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3657509" lvl="7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4114697" lvl="8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534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09426" y="2944564"/>
            <a:ext cx="66738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86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42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2282" y="4776788"/>
            <a:ext cx="775891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801627" y="2947493"/>
            <a:ext cx="66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378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1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42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800386" y="2947493"/>
            <a:ext cx="64497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378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42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859605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152401" y="152400"/>
            <a:ext cx="8774925" cy="4222876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223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Relationer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374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14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ullets">
  <p:cSld name="1_Title &amp; Bullets">
    <p:bg>
      <p:bgPr>
        <a:solidFill>
          <a:srgbClr val="F4F3F6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  <a:defRPr sz="32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189" lvl="0" indent="-36194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36194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lvl="2" indent="-36194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lvl="3" indent="-36194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lvl="4" indent="-36194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lvl="5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3200320" lvl="6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3657509" lvl="7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4114697" lvl="8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4482789" y="4902399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4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lue">
  <p:cSld name="Title &amp; Bullets blue">
    <p:bg>
      <p:bgPr>
        <a:solidFill>
          <a:srgbClr val="11004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3200"/>
              <a:buFont typeface="Arial"/>
              <a:buNone/>
              <a:defRPr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36194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1pPr>
            <a:lvl2pPr marL="914378" lvl="1" indent="-36194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2pPr>
            <a:lvl3pPr marL="1371566" lvl="2" indent="-36194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3pPr>
            <a:lvl4pPr marL="1828754" lvl="3" indent="-36194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4pPr>
            <a:lvl5pPr marL="2285943" lvl="4" indent="-36194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4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2282" y="4776788"/>
            <a:ext cx="775891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55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Yellow">
  <p:cSld name="Title - Yellow">
    <p:bg>
      <p:bgPr>
        <a:solidFill>
          <a:srgbClr val="FFCB8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25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803387" y="2947493"/>
            <a:ext cx="66738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378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246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Y">
  <p:cSld name="DI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46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3B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1812726" y="3355330"/>
            <a:ext cx="5518500" cy="2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457189" lvl="0" indent="-22859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 i="1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371566" lvl="2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1828754" lvl="3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2285943" lvl="4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2743132" lvl="5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3200320" lvl="6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3657509" lvl="7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4114697" lvl="8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1812726" y="2138513"/>
            <a:ext cx="5518500" cy="54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457189" lvl="0" indent="-228594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900"/>
              <a:buFont typeface="Arial"/>
              <a:buNone/>
              <a:defRPr sz="2900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371566" lvl="2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1828754" lvl="3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2285943" lvl="4" indent="-27304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2743132" lvl="5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3200320" lvl="6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3657509" lvl="7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4114697" lvl="8" indent="-30479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2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482789" y="4902399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4389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4163219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>
          <a:xfrm>
            <a:off x="685800" y="1597521"/>
            <a:ext cx="77724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291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847289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847289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847289" y="2176277"/>
            <a:ext cx="5518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31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551" y="616573"/>
            <a:ext cx="934784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4"/>
          </p:nvPr>
        </p:nvSpPr>
        <p:spPr>
          <a:xfrm>
            <a:off x="3650991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5"/>
          </p:nvPr>
        </p:nvSpPr>
        <p:spPr>
          <a:xfrm>
            <a:off x="3650991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5845362" y="-23149"/>
            <a:ext cx="3381292" cy="4340412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52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0" y="4505694"/>
            <a:ext cx="1440161" cy="32599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text"/>
          <p:cNvSpPr txBox="1">
            <a:spLocks noGrp="1"/>
          </p:cNvSpPr>
          <p:nvPr>
            <p:ph type="title"/>
          </p:nvPr>
        </p:nvSpPr>
        <p:spPr>
          <a:xfrm>
            <a:off x="761566" y="573883"/>
            <a:ext cx="7704140" cy="58766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750718" y="1329930"/>
            <a:ext cx="7704139" cy="2609974"/>
          </a:xfrm>
          <a:prstGeom prst="rect">
            <a:avLst/>
          </a:prstGeom>
        </p:spPr>
        <p:txBody>
          <a:bodyPr>
            <a:normAutofit/>
          </a:bodyPr>
          <a:lstStyle>
            <a:lvl1pPr marL="308603" indent="-308603">
              <a:defRPr sz="1800"/>
            </a:lvl1pPr>
            <a:lvl2pPr marL="457189" indent="-285743">
              <a:defRPr sz="1800"/>
            </a:lvl2pPr>
            <a:lvl3pPr marL="600060" indent="-257168">
              <a:defRPr sz="1800"/>
            </a:lvl3pPr>
            <a:lvl4pPr marL="808245" indent="-293908">
              <a:defRPr sz="1800"/>
            </a:lvl4pPr>
            <a:lvl5pPr marL="1028675" indent="-342892">
              <a:defRPr sz="1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07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745" y="4468588"/>
            <a:ext cx="559013" cy="52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68829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55044F-9732-4A8F-9370-3CDA2363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4353948"/>
            <a:ext cx="4537075" cy="216024"/>
          </a:xfrm>
        </p:spPr>
        <p:txBody>
          <a:bodyPr/>
          <a:lstStyle>
            <a:lvl1pPr>
              <a:defRPr sz="750" baseline="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406129"/>
            <a:ext cx="8229600" cy="1705682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5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CFF08B-9390-401A-A4B9-F9D81DED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4353948"/>
            <a:ext cx="4537075" cy="216024"/>
          </a:xfrm>
        </p:spPr>
        <p:txBody>
          <a:bodyPr/>
          <a:lstStyle>
            <a:lvl1pPr>
              <a:defRPr sz="750" baseline="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1160"/>
          </a:xfrm>
        </p:spPr>
        <p:txBody>
          <a:bodyPr anchor="ctr">
            <a:normAutofit/>
          </a:bodyPr>
          <a:lstStyle>
            <a:lvl1pPr algn="ctr">
              <a:defRPr sz="105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113591"/>
            <a:ext cx="3826768" cy="199822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303498"/>
            <a:ext cx="3826768" cy="781035"/>
          </a:xfrm>
        </p:spPr>
        <p:txBody>
          <a:bodyPr>
            <a:noAutofit/>
          </a:bodyPr>
          <a:lstStyle>
            <a:lvl1pPr algn="l">
              <a:defRPr sz="18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4401F7D-3A9E-4FA5-B7B0-D6349C76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406129"/>
            <a:ext cx="8229600" cy="273129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4353948"/>
            <a:ext cx="4537075" cy="216024"/>
          </a:xfrm>
        </p:spPr>
        <p:txBody>
          <a:bodyPr/>
          <a:lstStyle>
            <a:lvl1pPr>
              <a:defRPr sz="750" baseline="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406129"/>
            <a:ext cx="8229600" cy="1705682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4353948"/>
            <a:ext cx="4537075" cy="216024"/>
          </a:xfrm>
        </p:spPr>
        <p:txBody>
          <a:bodyPr/>
          <a:lstStyle>
            <a:lvl1pPr>
              <a:defRPr sz="750" baseline="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31160"/>
          </a:xfrm>
        </p:spPr>
        <p:txBody>
          <a:bodyPr anchor="ctr">
            <a:normAutofit/>
          </a:bodyPr>
          <a:lstStyle>
            <a:lvl1pPr algn="ctr">
              <a:defRPr sz="105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113591"/>
            <a:ext cx="3826768" cy="199822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303498"/>
            <a:ext cx="3826768" cy="781035"/>
          </a:xfrm>
        </p:spPr>
        <p:txBody>
          <a:bodyPr>
            <a:noAutofit/>
          </a:bodyPr>
          <a:lstStyle>
            <a:lvl1pPr algn="l">
              <a:defRPr sz="18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457200" y="1406129"/>
            <a:ext cx="8229600" cy="273129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9DD0FFD-B927-4E37-AB77-870D7BD3F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75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endParaRPr lang="sv-SE"/>
          </a:p>
        </p:txBody>
      </p:sp>
      <p:sp>
        <p:nvSpPr>
          <p:cNvPr id="3" name="Rubrik">
            <a:extLst>
              <a:ext uri="{FF2B5EF4-FFF2-40B4-BE49-F238E27FC236}">
                <a16:creationId xmlns:a16="http://schemas.microsoft.com/office/drawing/2014/main" id="{51B6598D-1A35-48A8-A6AF-409BC5B1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48100"/>
            <a:ext cx="8229600" cy="857250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bildrubrik. Dölj denna textbehållare om du inte vill att rubriken ska synas.</a:t>
            </a:r>
          </a:p>
        </p:txBody>
      </p:sp>
    </p:spTree>
    <p:extLst>
      <p:ext uri="{BB962C8B-B14F-4D97-AF65-F5344CB8AC3E}">
        <p14:creationId xmlns:p14="http://schemas.microsoft.com/office/powerpoint/2010/main" val="947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4DA808C-782A-DD45-ACCB-9FB8B711D4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43958"/>
            <a:ext cx="563144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019630" y="4505694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228185" y="4443959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1800" y="4475900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Copyright DigJourney. </a:t>
            </a:r>
            <a:endParaRPr sz="800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0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2023-10-19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928" r:id="rId7"/>
  </p:sldLayoutIdLst>
  <p:txStyles>
    <p:titleStyle>
      <a:lvl1pPr algn="l" defTabSz="342900" rtl="0" eaLnBrk="1" latinLnBrk="0" hangingPunct="1"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spcAft>
          <a:spcPts val="375"/>
        </a:spcAft>
        <a:buFont typeface="Arial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272654" algn="l" defTabSz="342900" rtl="0" eaLnBrk="1" latinLnBrk="0" hangingPunct="1">
        <a:spcBef>
          <a:spcPct val="20000"/>
        </a:spcBef>
        <a:spcAft>
          <a:spcPts val="375"/>
        </a:spcAft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6054" indent="-266700" algn="l" defTabSz="342900" rtl="0" eaLnBrk="1" latinLnBrk="0" hangingPunct="1">
        <a:spcBef>
          <a:spcPct val="20000"/>
        </a:spcBef>
        <a:spcAft>
          <a:spcPts val="375"/>
        </a:spcAft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03597" algn="l" defTabSz="342900" rtl="0" eaLnBrk="1" latinLnBrk="0" hangingPunct="1">
        <a:spcBef>
          <a:spcPct val="20000"/>
        </a:spcBef>
        <a:spcAft>
          <a:spcPts val="375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3247" indent="-203597" algn="l" defTabSz="342900" rtl="0" eaLnBrk="1" latinLnBrk="0" hangingPunct="1">
        <a:spcBef>
          <a:spcPct val="20000"/>
        </a:spcBef>
        <a:spcAft>
          <a:spcPts val="375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46597" indent="-133350" algn="l" defTabSz="342900" rtl="0" eaLnBrk="1" latinLnBrk="0" hangingPunct="1">
        <a:spcBef>
          <a:spcPct val="20000"/>
        </a:spcBef>
        <a:spcAft>
          <a:spcPts val="375"/>
        </a:spcAft>
        <a:buFont typeface="Open Sans" panose="020B0606030504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9947" indent="-133350" algn="l" defTabSz="342900" rtl="0" eaLnBrk="1" latinLnBrk="0" hangingPunct="1">
        <a:spcBef>
          <a:spcPct val="20000"/>
        </a:spcBef>
        <a:spcAft>
          <a:spcPts val="375"/>
        </a:spcAft>
        <a:buFont typeface="Arial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13297" indent="-133350" algn="l" defTabSz="342900" rtl="0" eaLnBrk="1" latinLnBrk="0" hangingPunct="1">
        <a:spcBef>
          <a:spcPct val="20000"/>
        </a:spcBef>
        <a:spcAft>
          <a:spcPts val="375"/>
        </a:spcAft>
        <a:buFont typeface="Open Sans" panose="020B0606030504020204" pitchFamily="34" charset="0"/>
        <a:buChar char="–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46647" indent="-133350" algn="l" defTabSz="342900" rtl="0" eaLnBrk="1" latinLnBrk="0" hangingPunct="1">
        <a:spcBef>
          <a:spcPct val="20000"/>
        </a:spcBef>
        <a:spcAft>
          <a:spcPts val="375"/>
        </a:spcAft>
        <a:buFont typeface="Arial"/>
        <a:buChar char="•"/>
        <a:defRPr sz="4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2E2428B-39BF-8D41-8A68-718E4434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29" y="1815666"/>
            <a:ext cx="7704139" cy="756084"/>
          </a:xfrm>
        </p:spPr>
        <p:txBody>
          <a:bodyPr/>
          <a:lstStyle/>
          <a:p>
            <a:r>
              <a:rPr lang="sv-SE" sz="3600" b="1"/>
              <a:t>Informationshantering</a:t>
            </a:r>
            <a:br>
              <a:rPr lang="sv-SE"/>
            </a:br>
            <a:br>
              <a:rPr lang="sv-SE"/>
            </a:br>
            <a:r>
              <a:rPr lang="sv-SE" sz="1800"/>
              <a:t>Syfte: </a:t>
            </a:r>
            <a:r>
              <a:rPr lang="sv-SE" sz="1800" b="0" i="0">
                <a:effectLst/>
                <a:latin typeface="-apple-system"/>
              </a:rPr>
              <a:t>Detta </a:t>
            </a:r>
            <a:r>
              <a:rPr lang="sv-S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lärlabb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fokuserar på informationshantering på ett lekfullt sätt och hur kan skapa ett </a:t>
            </a:r>
            <a:r>
              <a:rPr lang="sv-S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grundtänk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kring informationshantering för sig själv och sina medarbetare. Det är ett stöd i att leda arbetet på den digitala arbetsplatsen. </a:t>
            </a: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638C714-26FD-4D8B-A386-D1CA4ADCF456}"/>
              </a:ext>
            </a:extLst>
          </p:cNvPr>
          <p:cNvSpPr txBox="1"/>
          <p:nvPr/>
        </p:nvSpPr>
        <p:spPr>
          <a:xfrm>
            <a:off x="3900180" y="555526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err="1">
                <a:solidFill>
                  <a:schemeClr val="bg1"/>
                </a:solidFill>
              </a:rPr>
              <a:t>Lärlabb</a:t>
            </a:r>
            <a:r>
              <a:rPr lang="sv-SE" sz="2400">
                <a:solidFill>
                  <a:schemeClr val="bg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318B1F-E72D-4857-891F-CAD98433A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30" y="2957314"/>
            <a:ext cx="7704139" cy="590550"/>
          </a:xfrm>
        </p:spPr>
        <p:txBody>
          <a:bodyPr/>
          <a:lstStyle/>
          <a:p>
            <a:r>
              <a:rPr lang="sv-SE">
                <a:cs typeface="Arial"/>
              </a:rPr>
              <a:t>Informationshanterings-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 sz="2000">
                <a:cs typeface="Arial"/>
              </a:rPr>
              <a:t>10 min eget labbande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4C229C-5665-414E-B09B-D8773C616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7" descr="Public Domain Clip Art Image | Bingo | ID: 13935804613308 ...">
            <a:extLst>
              <a:ext uri="{FF2B5EF4-FFF2-40B4-BE49-F238E27FC236}">
                <a16:creationId xmlns:a16="http://schemas.microsoft.com/office/drawing/2014/main" id="{AD992CB3-F826-2FC0-804F-28C69195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4543956" y="185903"/>
            <a:ext cx="2965449" cy="31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6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F8E46-6FBB-4209-B12F-3405E6FF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Panelsamtal om informationshantering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2B7D1C-2DAC-47B4-B972-0BFF1F909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>
                <a:ea typeface="Calibri"/>
                <a:cs typeface="Arial"/>
              </a:rPr>
              <a:t>Thomas Kvist, Region Västerbotten</a:t>
            </a:r>
          </a:p>
          <a:p>
            <a:pPr marL="0" indent="0">
              <a:buNone/>
            </a:pPr>
            <a:r>
              <a:rPr lang="sv-SE">
                <a:ea typeface="Calibri"/>
                <a:cs typeface="Arial"/>
              </a:rPr>
              <a:t>Mats Johansson, Region Västerbotten</a:t>
            </a:r>
          </a:p>
          <a:p>
            <a:pPr marL="0" indent="0">
              <a:buNone/>
            </a:pPr>
            <a:r>
              <a:rPr lang="sv-SE">
                <a:ea typeface="Calibri"/>
                <a:cs typeface="Arial"/>
              </a:rPr>
              <a:t>Thomas Häggström, Umeå Kommun</a:t>
            </a:r>
            <a:br>
              <a:rPr lang="sv-SE">
                <a:ea typeface="Calibri"/>
                <a:cs typeface="Arial"/>
              </a:rPr>
            </a:br>
            <a:r>
              <a:rPr lang="sv-SE">
                <a:ea typeface="Calibri"/>
                <a:cs typeface="Arial"/>
              </a:rPr>
              <a:t>Moderator: Malin Bergvall, Region Västerbotten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A614E99-027F-FEBB-9F21-7921EC8D79CF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8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3066C-DF55-437F-AFE7-54A59A97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1504D7-5997-403E-80D9-A4A0C20DE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>
                <a:cs typeface="Arial"/>
              </a:rPr>
              <a:t>Tips på personer att fråga för stöd kring informationshantering i din organisation:</a:t>
            </a:r>
          </a:p>
          <a:p>
            <a:pPr marL="0" indent="0">
              <a:buNone/>
            </a:pPr>
            <a:endParaRPr lang="sv-SE">
              <a:ea typeface="+mn-lt"/>
              <a:cs typeface="Arial"/>
            </a:endParaRPr>
          </a:p>
          <a:p>
            <a:pPr marL="179705" indent="-179705"/>
            <a:r>
              <a:rPr lang="sv-SE">
                <a:ea typeface="+mn-lt"/>
                <a:cs typeface="+mn-lt"/>
              </a:rPr>
              <a:t>Nämndsekreterare/Sekretariat/Arkivarie</a:t>
            </a:r>
            <a:endParaRPr lang="sv-SE"/>
          </a:p>
          <a:p>
            <a:pPr marL="179705" indent="-179705"/>
            <a:r>
              <a:rPr lang="sv-SE">
                <a:cs typeface="Arial"/>
              </a:rPr>
              <a:t>Informationssäkerhetsansvarig/Dataskyddsansvarig</a:t>
            </a:r>
          </a:p>
          <a:p>
            <a:pPr marL="179705" indent="-179705"/>
            <a:r>
              <a:rPr lang="sv-SE">
                <a:cs typeface="Arial"/>
              </a:rPr>
              <a:t>Informationsarkitekt/informationscontroller</a:t>
            </a:r>
            <a:endParaRPr lang="sv-SE">
              <a:ea typeface="Calibri"/>
              <a:cs typeface="Arial"/>
            </a:endParaRPr>
          </a:p>
          <a:p>
            <a:pPr marL="179705" indent="-179705"/>
            <a:r>
              <a:rPr lang="sv-SE">
                <a:cs typeface="Arial"/>
              </a:rPr>
              <a:t>Personuppgiftsansvarig</a:t>
            </a:r>
          </a:p>
          <a:p>
            <a:pPr marL="179705" indent="-179705"/>
            <a:r>
              <a:rPr lang="sv-SE">
                <a:cs typeface="Arial"/>
              </a:rPr>
              <a:t>M365 ambassadörer/personer som arbetar med digitala arbetssätt</a:t>
            </a:r>
            <a:endParaRPr lang="sv-SE">
              <a:ea typeface="Calibri"/>
              <a:cs typeface="Arial"/>
            </a:endParaRPr>
          </a:p>
          <a:p>
            <a:pPr marL="0" indent="0">
              <a:buNone/>
            </a:pPr>
            <a:endParaRPr lang="sv-SE">
              <a:ea typeface="Calibri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28246BB-BCCE-FE08-9F64-4BA4B9F4310A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4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AA56A4E-82F2-C6BA-7038-153FFCD7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2" y="0"/>
            <a:ext cx="5887156" cy="41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388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48082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Välkommen!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A68E21B-513F-13ED-5979-52ADDF16558D}"/>
              </a:ext>
            </a:extLst>
          </p:cNvPr>
          <p:cNvSpPr/>
          <p:nvPr/>
        </p:nvSpPr>
        <p:spPr>
          <a:xfrm>
            <a:off x="106135" y="4523014"/>
            <a:ext cx="1926771" cy="4000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97AEEA-040E-4B9E-BB24-70469DCC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>
                <a:solidFill>
                  <a:srgbClr val="0050A0"/>
                </a:solidFill>
                <a:effectLst/>
                <a:latin typeface="Calibri" panose="020F0502020204030204" pitchFamily="34" charset="0"/>
              </a:rPr>
              <a:t>Agenda för de kommande 55 minuterna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108AD-4A87-4589-9103-9C7640408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>
                <a:cs typeface="Arial"/>
              </a:rPr>
              <a:t>Introduktion i informationshantering</a:t>
            </a:r>
          </a:p>
          <a:p>
            <a:pPr marL="179705" indent="-179705">
              <a:buNone/>
            </a:pPr>
            <a:r>
              <a:rPr lang="sv-SE">
                <a:ea typeface="+mn-lt"/>
                <a:cs typeface="+mn-lt"/>
              </a:rPr>
              <a:t>Reflektioner i grupper</a:t>
            </a:r>
          </a:p>
          <a:p>
            <a:pPr marL="0" indent="0">
              <a:buNone/>
            </a:pPr>
            <a:r>
              <a:rPr lang="sv-SE">
                <a:cs typeface="Arial"/>
              </a:rPr>
              <a:t>Bingo</a:t>
            </a:r>
            <a:endParaRPr lang="sv-SE">
              <a:ea typeface="Calibri"/>
              <a:cs typeface="Arial"/>
            </a:endParaRPr>
          </a:p>
          <a:p>
            <a:pPr marL="0" indent="0">
              <a:buNone/>
            </a:pPr>
            <a:r>
              <a:rPr lang="sv-SE">
                <a:cs typeface="Arial"/>
              </a:rPr>
              <a:t>Panelsamtal om informationshantering med Thomas Kvist (RV), Mats Johansson (RV) Thomas Häggström (Umeå kommun)</a:t>
            </a:r>
            <a:endParaRPr lang="sv-SE">
              <a:ea typeface="Calibri"/>
            </a:endParaRPr>
          </a:p>
          <a:p>
            <a:pPr marL="0" indent="0">
              <a:buNone/>
            </a:pPr>
            <a:r>
              <a:rPr lang="sv-SE">
                <a:cs typeface="Arial"/>
              </a:rPr>
              <a:t>Avslutning</a:t>
            </a:r>
            <a:endParaRPr lang="sv-SE">
              <a:ea typeface="Calibri"/>
              <a:cs typeface="Arial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60A36DA-CE75-DE86-A158-C09BF68C185D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88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A1F2B78-8A4C-CD4D-B6EC-2B06990A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Informationssäkerhet  - varför är det viktigt?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59B796-CA13-C642-AADF-660624D6F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432" y="1157401"/>
            <a:ext cx="7698223" cy="26099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>
                <a:effectLst/>
                <a:latin typeface="Calibri"/>
                <a:ea typeface="Calibri" panose="020F0502020204030204" pitchFamily="34" charset="0"/>
                <a:cs typeface="Arial"/>
              </a:rPr>
              <a:t>Det är viktigt att du har kunskaper om informationssäkerhet för att</a:t>
            </a:r>
            <a:r>
              <a:rPr lang="sv-SE" sz="1800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sv-SE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</a:pPr>
            <a:r>
              <a:rPr lang="sv-SE" sz="1800">
                <a:effectLst/>
                <a:latin typeface="Calibri"/>
                <a:ea typeface="Calibri" panose="020F0502020204030204" pitchFamily="34" charset="0"/>
                <a:cs typeface="Arial"/>
              </a:rPr>
              <a:t>skydda invånares personliga integritet och deras uppgifter som finns i kommunens informationssystem</a:t>
            </a:r>
          </a:p>
          <a:p>
            <a:pPr marL="285750" lvl="0" indent="-285750">
              <a:lnSpc>
                <a:spcPct val="107000"/>
              </a:lnSpc>
            </a:pPr>
            <a:r>
              <a:rPr lang="sv-SE" sz="1800">
                <a:effectLst/>
                <a:latin typeface="Calibri"/>
                <a:ea typeface="Calibri" panose="020F0502020204030204" pitchFamily="34" charset="0"/>
                <a:cs typeface="Arial"/>
              </a:rPr>
              <a:t>den kommunala verksamheten som bygger vårt samhälle kan fortsätta att fungera utan att bli utsatt för skador eller intrång från obehöriga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effectLst/>
                <a:latin typeface="Calibri"/>
                <a:ea typeface="Calibri" panose="020F0502020204030204" pitchFamily="34" charset="0"/>
                <a:cs typeface="Arial"/>
              </a:rPr>
              <a:t>följa gällande lagar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1800"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>
                <a:ea typeface="+mn-lt"/>
                <a:cs typeface="+mn-lt"/>
              </a:rPr>
              <a:t>Vad har DIN KOMMUN för rutiner om GDPR och molntjänst utanför EU? </a:t>
            </a:r>
            <a:endParaRPr lang="sv-SE" sz="1800">
              <a:cs typeface="Calibri"/>
            </a:endParaRPr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5F965A6-91D5-2D46-8AA4-747259D4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B282D591-8B20-F1B1-5891-620FACB0655A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0803F-6D92-035C-EF23-0183D8E4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Diskutera/fundera på: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CE0256-E160-D247-11D6-4CB32E761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904" y="1297580"/>
            <a:ext cx="8291288" cy="2642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Grupp 1, 3 </a:t>
            </a:r>
            <a:r>
              <a:rPr lang="sv-SE" dirty="0" err="1">
                <a:ea typeface="+mn-lt"/>
                <a:cs typeface="+mn-lt"/>
              </a:rPr>
              <a:t>etc</a:t>
            </a:r>
            <a:endParaRPr lang="sv-SE" dirty="0">
              <a:ea typeface="+mn-lt"/>
              <a:cs typeface="+mn-lt"/>
            </a:endParaRPr>
          </a:p>
          <a:p>
            <a:pPr marL="342900" indent="-342900"/>
            <a:r>
              <a:rPr lang="sv-SE" dirty="0">
                <a:ea typeface="+mn-lt"/>
                <a:cs typeface="+mn-lt"/>
              </a:rPr>
              <a:t>Vilka typer av </a:t>
            </a:r>
            <a:r>
              <a:rPr lang="sv-SE" dirty="0" err="1">
                <a:ea typeface="+mn-lt"/>
                <a:cs typeface="+mn-lt"/>
              </a:rPr>
              <a:t>information</a:t>
            </a:r>
            <a:r>
              <a:rPr lang="sv-SE" dirty="0">
                <a:ea typeface="+mn-lt"/>
                <a:cs typeface="+mn-lt"/>
              </a:rPr>
              <a:t> hanterar du i din verksamhet?</a:t>
            </a:r>
            <a:endParaRPr lang="en-US" dirty="0"/>
          </a:p>
          <a:p>
            <a:pPr marL="342900" indent="-342900"/>
            <a:r>
              <a:rPr lang="sv-SE" dirty="0">
                <a:ea typeface="+mn-lt"/>
                <a:cs typeface="+mn-lt"/>
              </a:rPr>
              <a:t>Hur kan du avgöra om det är en offentlig handling?</a:t>
            </a:r>
          </a:p>
          <a:p>
            <a:pPr marL="342900" indent="-342900"/>
            <a:r>
              <a:rPr lang="sv-SE" dirty="0">
                <a:ea typeface="+mn-lt"/>
                <a:cs typeface="+mn-lt"/>
              </a:rPr>
              <a:t>Hanterar du någon känslig information? Ge exempel. </a:t>
            </a: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Grupp 2, 4 </a:t>
            </a:r>
            <a:r>
              <a:rPr lang="sv-SE" dirty="0" err="1">
                <a:ea typeface="+mn-lt"/>
                <a:cs typeface="+mn-lt"/>
              </a:rPr>
              <a:t>etc</a:t>
            </a:r>
            <a:endParaRPr lang="sv-SE" dirty="0"/>
          </a:p>
          <a:p>
            <a:pPr marL="342900" indent="-342900"/>
            <a:r>
              <a:rPr lang="sv-SE" dirty="0">
                <a:ea typeface="+mn-lt"/>
                <a:cs typeface="+mn-lt"/>
              </a:rPr>
              <a:t>Vad blir konsekvenserna om känslig information hamnar i orätta händer?</a:t>
            </a:r>
          </a:p>
          <a:p>
            <a:pPr marL="342900" indent="-342900"/>
            <a:r>
              <a:rPr lang="sv-SE" dirty="0">
                <a:ea typeface="+mn-lt"/>
                <a:cs typeface="+mn-lt"/>
              </a:rPr>
              <a:t>Vad blir konsekvensen av att jag skyddar information i ”onödan”?</a:t>
            </a:r>
          </a:p>
          <a:p>
            <a:pPr marL="342900" indent="-342900"/>
            <a:r>
              <a:rPr lang="sv-SE" dirty="0">
                <a:ea typeface="+mn-lt"/>
                <a:cs typeface="+mn-lt"/>
              </a:rPr>
              <a:t>Finns det andra skäl till att du vill ha information ”för dig själv” än att den är känslig?</a:t>
            </a:r>
          </a:p>
          <a:p>
            <a:pPr marL="342900" indent="-342900"/>
            <a:endParaRPr lang="sv-SE" dirty="0">
              <a:ea typeface="+mn-lt"/>
              <a:cs typeface="+mn-lt"/>
            </a:endParaRPr>
          </a:p>
          <a:p>
            <a:pPr marL="179705" indent="-179705"/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01276B-24B5-B824-637E-D06E3A539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60AFF87-625A-8CF3-E858-F038FD388AA9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0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0C1A567-0D16-F9E7-ECA3-53BE1129D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9" y="1041493"/>
            <a:ext cx="7704139" cy="590551"/>
          </a:xfrm>
        </p:spPr>
        <p:txBody>
          <a:bodyPr/>
          <a:lstStyle/>
          <a:p>
            <a:r>
              <a:rPr lang="sv-SE">
                <a:cs typeface="Arial"/>
              </a:rPr>
              <a:t>Reflektioner i grupper </a:t>
            </a:r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FB5346D3-CAAE-5931-E010-06EF5A9016ED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08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0803F-6D92-035C-EF23-0183D8E4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Diskutera/fundera på: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CE0256-E160-D247-11D6-4CB32E761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904" y="1297580"/>
            <a:ext cx="8291288" cy="2642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sv-SE">
                <a:ea typeface="+mn-lt"/>
                <a:cs typeface="+mn-lt"/>
              </a:rPr>
              <a:t>Vilka typer av information hanterar du i din verksamhet?</a:t>
            </a:r>
            <a:endParaRPr lang="en-US"/>
          </a:p>
          <a:p>
            <a:pPr marL="342900" indent="-342900"/>
            <a:r>
              <a:rPr lang="sv-SE">
                <a:ea typeface="+mn-lt"/>
                <a:cs typeface="+mn-lt"/>
              </a:rPr>
              <a:t>Hur kan du avgöra om det är en offentlig handling?</a:t>
            </a:r>
          </a:p>
          <a:p>
            <a:pPr marL="342900" indent="-342900"/>
            <a:r>
              <a:rPr lang="sv-SE">
                <a:ea typeface="+mn-lt"/>
                <a:cs typeface="+mn-lt"/>
              </a:rPr>
              <a:t>Hanterar du någon känslig information? Ge exempel. </a:t>
            </a:r>
          </a:p>
          <a:p>
            <a:pPr marL="342900" indent="-342900"/>
            <a:r>
              <a:rPr lang="sv-SE">
                <a:ea typeface="+mn-lt"/>
                <a:cs typeface="+mn-lt"/>
              </a:rPr>
              <a:t>- - - - - - -</a:t>
            </a:r>
            <a:endParaRPr lang="sv-SE"/>
          </a:p>
          <a:p>
            <a:pPr marL="342900" indent="-342900"/>
            <a:r>
              <a:rPr lang="sv-SE">
                <a:ea typeface="+mn-lt"/>
                <a:cs typeface="+mn-lt"/>
              </a:rPr>
              <a:t>Vad blir konsekvenserna om känslig information hamnar i orätta händer?</a:t>
            </a:r>
          </a:p>
          <a:p>
            <a:pPr marL="342900" indent="-342900"/>
            <a:r>
              <a:rPr lang="sv-SE">
                <a:ea typeface="+mn-lt"/>
                <a:cs typeface="+mn-lt"/>
              </a:rPr>
              <a:t>Vad blir konsekvensen av att jag skyddar information i ”onödan”?</a:t>
            </a:r>
          </a:p>
          <a:p>
            <a:pPr marL="342900" indent="-342900"/>
            <a:r>
              <a:rPr lang="sv-SE">
                <a:ea typeface="+mn-lt"/>
                <a:cs typeface="+mn-lt"/>
              </a:rPr>
              <a:t>Finns det andra skäl till att du vill ha information ”för dig själv” än att den är känslig?</a:t>
            </a:r>
          </a:p>
          <a:p>
            <a:pPr marL="342900" indent="-342900"/>
            <a:endParaRPr lang="sv-SE">
              <a:ea typeface="+mn-lt"/>
              <a:cs typeface="+mn-lt"/>
            </a:endParaRPr>
          </a:p>
          <a:p>
            <a:pPr marL="179705" indent="-179705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01276B-24B5-B824-637E-D06E3A539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6BA3345-E182-C8BB-4909-54362D05E95E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85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A1F2B78-8A4C-CD4D-B6EC-2B06990A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Informationshantering  - varför är det viktigt?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59B796-CA13-C642-AADF-660624D6F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4" y="1373062"/>
            <a:ext cx="7698223" cy="35157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>
                <a:latin typeface="Calibri"/>
                <a:cs typeface="Arial"/>
              </a:rPr>
              <a:t>Vilka faktorer påverkar hur information hanteras?</a:t>
            </a:r>
            <a:endParaRPr lang="en-US"/>
          </a:p>
          <a:p>
            <a:pPr marL="457200" indent="-285750">
              <a:spcBef>
                <a:spcPts val="0"/>
              </a:spcBef>
              <a:spcAft>
                <a:spcPts val="800"/>
              </a:spcAft>
            </a:pPr>
            <a:r>
              <a:rPr lang="sv-SE" sz="1800">
                <a:cs typeface="Arial"/>
              </a:rPr>
              <a:t>Vilken typ av information är det? Anteckningar? Policy? Sekretessbelagd information? Offentlig handling? Annat?</a:t>
            </a:r>
          </a:p>
          <a:p>
            <a:pPr marL="457200" indent="-285750">
              <a:spcBef>
                <a:spcPts val="0"/>
              </a:spcBef>
              <a:spcAft>
                <a:spcPts val="800"/>
              </a:spcAft>
            </a:pPr>
            <a:r>
              <a:rPr lang="sv-SE" sz="1800">
                <a:cs typeface="Arial"/>
              </a:rPr>
              <a:t>Vilket är det faktiska innehållet - text, bild mm</a:t>
            </a:r>
          </a:p>
          <a:p>
            <a:pPr marL="457200" indent="-285750">
              <a:spcBef>
                <a:spcPts val="0"/>
              </a:spcBef>
              <a:spcAft>
                <a:spcPts val="800"/>
              </a:spcAft>
            </a:pPr>
            <a:r>
              <a:rPr lang="sv-SE" sz="1800">
                <a:cs typeface="Arial"/>
              </a:rPr>
              <a:t>Vilket format? Digitalt – vilket digitalt format? Papper? Format som passar för delning/samarbete?</a:t>
            </a:r>
          </a:p>
          <a:p>
            <a:pPr marL="457200" indent="-285750">
              <a:spcBef>
                <a:spcPts val="0"/>
              </a:spcBef>
              <a:spcAft>
                <a:spcPts val="800"/>
              </a:spcAft>
            </a:pPr>
            <a:r>
              <a:rPr lang="sv-SE" sz="1800">
                <a:cs typeface="Arial"/>
              </a:rPr>
              <a:t>Var lagras informationen? Arkiv? Pärm? Filsystem? Teams? Annat verksamhetsnära system? System som passar för delning/samarbete?</a:t>
            </a:r>
            <a:endParaRPr lang="sv-SE" sz="1800"/>
          </a:p>
          <a:p>
            <a:pPr marL="1020445" lvl="1" indent="-171450">
              <a:spcBef>
                <a:spcPts val="0"/>
              </a:spcBef>
              <a:spcAft>
                <a:spcPts val="800"/>
              </a:spcAft>
            </a:pPr>
            <a:r>
              <a:rPr lang="sv-SE" sz="1600">
                <a:ea typeface="+mn-lt"/>
                <a:cs typeface="+mn-lt"/>
              </a:rPr>
              <a:t>Dokumentnamn, metadata </a:t>
            </a:r>
            <a:r>
              <a:rPr lang="sv-SE" sz="1600" err="1">
                <a:ea typeface="+mn-lt"/>
                <a:cs typeface="+mn-lt"/>
              </a:rPr>
              <a:t>etc</a:t>
            </a:r>
            <a:endParaRPr lang="sv-SE" sz="1600" err="1"/>
          </a:p>
          <a:p>
            <a:pPr marL="0" indent="0">
              <a:spcAft>
                <a:spcPts val="800"/>
              </a:spcAft>
              <a:buNone/>
            </a:pPr>
            <a:endParaRPr lang="sv-SE" sz="1800"/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5F965A6-91D5-2D46-8AA4-747259D4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5A3EE60-1A03-1850-313A-96CBF7C35323}"/>
              </a:ext>
            </a:extLst>
          </p:cNvPr>
          <p:cNvSpPr/>
          <p:nvPr/>
        </p:nvSpPr>
        <p:spPr>
          <a:xfrm>
            <a:off x="6229349" y="4433207"/>
            <a:ext cx="2326821" cy="530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DBF93C7-31D3-4605-9065-A484811159B0}"/>
              </a:ext>
            </a:extLst>
          </p:cNvPr>
          <p:cNvCxnSpPr>
            <a:cxnSpLocks/>
          </p:cNvCxnSpPr>
          <p:nvPr/>
        </p:nvCxnSpPr>
        <p:spPr>
          <a:xfrm flipV="1">
            <a:off x="2020929" y="1443485"/>
            <a:ext cx="0" cy="2880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45A0C843-324F-461E-9E39-F23A733D0054}"/>
              </a:ext>
            </a:extLst>
          </p:cNvPr>
          <p:cNvCxnSpPr>
            <a:cxnSpLocks/>
          </p:cNvCxnSpPr>
          <p:nvPr/>
        </p:nvCxnSpPr>
        <p:spPr>
          <a:xfrm>
            <a:off x="1979712" y="4323904"/>
            <a:ext cx="6426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EB0ADE6B-C51F-4D4F-9CEB-3A00A7CA382B}"/>
              </a:ext>
            </a:extLst>
          </p:cNvPr>
          <p:cNvSpPr txBox="1"/>
          <p:nvPr/>
        </p:nvSpPr>
        <p:spPr>
          <a:xfrm>
            <a:off x="380666" y="3705876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/>
              <a:t>Arbetsmaterial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2B22364-2576-4047-820B-B8B8F81D3EC0}"/>
              </a:ext>
            </a:extLst>
          </p:cNvPr>
          <p:cNvSpPr txBox="1"/>
          <p:nvPr/>
        </p:nvSpPr>
        <p:spPr>
          <a:xfrm>
            <a:off x="374750" y="2787774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/>
              <a:t>Allmän handling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D52C4DD-E0F7-4416-9CA9-4BD64F201AEC}"/>
              </a:ext>
            </a:extLst>
          </p:cNvPr>
          <p:cNvSpPr txBox="1"/>
          <p:nvPr/>
        </p:nvSpPr>
        <p:spPr>
          <a:xfrm>
            <a:off x="359532" y="1923678"/>
            <a:ext cx="1649811" cy="36163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1050"/>
              <a:t>Sekretess</a:t>
            </a:r>
          </a:p>
          <a:p>
            <a:r>
              <a:rPr lang="sv-SE" sz="700">
                <a:ea typeface="Open Sans"/>
                <a:cs typeface="Open Sans"/>
              </a:rPr>
              <a:t>samt integritetskänslig information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019F255-F71A-4645-B6E6-40FDBFA31825}"/>
              </a:ext>
            </a:extLst>
          </p:cNvPr>
          <p:cNvSpPr txBox="1"/>
          <p:nvPr/>
        </p:nvSpPr>
        <p:spPr>
          <a:xfrm>
            <a:off x="2195736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/>
              <a:t>Individen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2C06876-668C-4680-831E-7A9B16F78783}"/>
              </a:ext>
            </a:extLst>
          </p:cNvPr>
          <p:cNvSpPr txBox="1"/>
          <p:nvPr/>
        </p:nvSpPr>
        <p:spPr>
          <a:xfrm>
            <a:off x="3298521" y="4677984"/>
            <a:ext cx="1350297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sv-SE" sz="1050"/>
              <a:t>Arbetsgruppen</a:t>
            </a:r>
            <a:endParaRPr lang="sv-SE" sz="1050">
              <a:ea typeface="Open Sans"/>
              <a:cs typeface="Open San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87385E8-0ABB-48A3-B2F2-7FDABBBA8382}"/>
              </a:ext>
            </a:extLst>
          </p:cNvPr>
          <p:cNvSpPr txBox="1"/>
          <p:nvPr/>
        </p:nvSpPr>
        <p:spPr>
          <a:xfrm>
            <a:off x="4591143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/>
              <a:t>Avdelningen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2F057B3-504B-46B1-A484-2D98C94DC1C3}"/>
              </a:ext>
            </a:extLst>
          </p:cNvPr>
          <p:cNvSpPr txBox="1"/>
          <p:nvPr/>
        </p:nvSpPr>
        <p:spPr>
          <a:xfrm>
            <a:off x="5871288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/>
              <a:t>Förvaltningen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F07E984-1A35-431D-924D-83319428DF8D}"/>
              </a:ext>
            </a:extLst>
          </p:cNvPr>
          <p:cNvSpPr txBox="1"/>
          <p:nvPr/>
        </p:nvSpPr>
        <p:spPr>
          <a:xfrm>
            <a:off x="7190658" y="4679290"/>
            <a:ext cx="1215768" cy="4693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50"/>
              <a:t>Kommunen</a:t>
            </a:r>
          </a:p>
          <a:p>
            <a:r>
              <a:rPr lang="sv-SE" sz="700">
                <a:ea typeface="Open Sans"/>
                <a:cs typeface="Open Sans"/>
              </a:rPr>
              <a:t>Kommungemensamma processer</a:t>
            </a:r>
          </a:p>
        </p:txBody>
      </p:sp>
      <p:sp>
        <p:nvSpPr>
          <p:cNvPr id="33" name="Rubrik 32">
            <a:extLst>
              <a:ext uri="{FF2B5EF4-FFF2-40B4-BE49-F238E27FC236}">
                <a16:creationId xmlns:a16="http://schemas.microsoft.com/office/drawing/2014/main" id="{B7BAE699-FA7A-4806-A70C-C72D3487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2" y="15495"/>
            <a:ext cx="8229600" cy="857250"/>
          </a:xfrm>
        </p:spPr>
        <p:txBody>
          <a:bodyPr/>
          <a:lstStyle/>
          <a:p>
            <a:r>
              <a:rPr lang="sv-SE"/>
              <a:t>Informationshantering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DC219E6A-7F12-4A12-8767-479A7C98DCE4}"/>
              </a:ext>
            </a:extLst>
          </p:cNvPr>
          <p:cNvCxnSpPr/>
          <p:nvPr/>
        </p:nvCxnSpPr>
        <p:spPr>
          <a:xfrm>
            <a:off x="2020929" y="4326527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5D699471-69C4-4183-901D-B25DBE353719}"/>
              </a:ext>
            </a:extLst>
          </p:cNvPr>
          <p:cNvCxnSpPr/>
          <p:nvPr/>
        </p:nvCxnSpPr>
        <p:spPr>
          <a:xfrm>
            <a:off x="2033718" y="2355726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914092E1-9977-448A-86B2-8625FE01280D}"/>
              </a:ext>
            </a:extLst>
          </p:cNvPr>
          <p:cNvCxnSpPr/>
          <p:nvPr/>
        </p:nvCxnSpPr>
        <p:spPr>
          <a:xfrm>
            <a:off x="2020929" y="3381840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6FE28C-15F3-40E1-9516-5C72F5BD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78" y="725245"/>
            <a:ext cx="428625" cy="4071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84DCA96-82F1-4A0A-A492-8D24F98E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016" y="1013791"/>
            <a:ext cx="450057" cy="30718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89A08C3-B982-4F3C-BA4B-84303D9EFBE4}"/>
              </a:ext>
            </a:extLst>
          </p:cNvPr>
          <p:cNvSpPr txBox="1"/>
          <p:nvPr/>
        </p:nvSpPr>
        <p:spPr>
          <a:xfrm>
            <a:off x="373965" y="748161"/>
            <a:ext cx="38755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00"/>
              <a:t>V-</a:t>
            </a:r>
            <a:r>
              <a:rPr lang="sv-SE" sz="600" err="1"/>
              <a:t>syst</a:t>
            </a:r>
            <a:endParaRPr lang="sv-SE" sz="60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5EE34737-FE00-478E-9C24-CE34C0ED9C38}"/>
              </a:ext>
            </a:extLst>
          </p:cNvPr>
          <p:cNvSpPr txBox="1"/>
          <p:nvPr/>
        </p:nvSpPr>
        <p:spPr>
          <a:xfrm>
            <a:off x="7187164" y="3832752"/>
            <a:ext cx="52573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A31457E-3069-46BE-BC9B-6618343BFB9D}"/>
              </a:ext>
            </a:extLst>
          </p:cNvPr>
          <p:cNvSpPr txBox="1"/>
          <p:nvPr/>
        </p:nvSpPr>
        <p:spPr>
          <a:xfrm>
            <a:off x="4036111" y="755157"/>
            <a:ext cx="38408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00" err="1"/>
              <a:t>Soc</a:t>
            </a:r>
            <a:r>
              <a:rPr lang="sv-SE" sz="600"/>
              <a:t> med</a:t>
            </a:r>
          </a:p>
        </p:txBody>
      </p: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E1D07DE5-0E8E-406E-B687-B4B5A56613F9}"/>
              </a:ext>
            </a:extLst>
          </p:cNvPr>
          <p:cNvCxnSpPr>
            <a:cxnSpLocks/>
          </p:cNvCxnSpPr>
          <p:nvPr/>
        </p:nvCxnSpPr>
        <p:spPr>
          <a:xfrm flipV="1">
            <a:off x="7110282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6A1B72E1-5A6C-413B-9FAA-DA01A01DC5FB}"/>
              </a:ext>
            </a:extLst>
          </p:cNvPr>
          <p:cNvCxnSpPr>
            <a:cxnSpLocks/>
          </p:cNvCxnSpPr>
          <p:nvPr/>
        </p:nvCxnSpPr>
        <p:spPr>
          <a:xfrm flipV="1">
            <a:off x="5814138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A431671D-F7B9-4E38-887A-9C1B1967098A}"/>
              </a:ext>
            </a:extLst>
          </p:cNvPr>
          <p:cNvCxnSpPr>
            <a:cxnSpLocks/>
          </p:cNvCxnSpPr>
          <p:nvPr/>
        </p:nvCxnSpPr>
        <p:spPr>
          <a:xfrm flipV="1">
            <a:off x="4626006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3FF8C2E9-6268-4B28-BD00-3F7CA641056C}"/>
              </a:ext>
            </a:extLst>
          </p:cNvPr>
          <p:cNvCxnSpPr>
            <a:cxnSpLocks/>
          </p:cNvCxnSpPr>
          <p:nvPr/>
        </p:nvCxnSpPr>
        <p:spPr>
          <a:xfrm flipV="1">
            <a:off x="3275856" y="1538791"/>
            <a:ext cx="0" cy="27877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7A501146-A26B-4B1C-8716-6DDA91B09F6A}"/>
              </a:ext>
            </a:extLst>
          </p:cNvPr>
          <p:cNvSpPr txBox="1"/>
          <p:nvPr/>
        </p:nvSpPr>
        <p:spPr>
          <a:xfrm>
            <a:off x="2095557" y="241955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6518164D-2411-49FF-BF92-FB5058748647}"/>
              </a:ext>
            </a:extLst>
          </p:cNvPr>
          <p:cNvSpPr txBox="1"/>
          <p:nvPr/>
        </p:nvSpPr>
        <p:spPr>
          <a:xfrm>
            <a:off x="7177797" y="162032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0502E954-1A68-41B7-BAAB-59C858102A16}"/>
              </a:ext>
            </a:extLst>
          </p:cNvPr>
          <p:cNvSpPr txBox="1"/>
          <p:nvPr/>
        </p:nvSpPr>
        <p:spPr>
          <a:xfrm>
            <a:off x="5947403" y="1620328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72478384-F2A0-4228-BA92-23006B2C7303}"/>
              </a:ext>
            </a:extLst>
          </p:cNvPr>
          <p:cNvSpPr txBox="1"/>
          <p:nvPr/>
        </p:nvSpPr>
        <p:spPr>
          <a:xfrm>
            <a:off x="4709636" y="162446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31484712-B6AA-432A-884E-05D25270CC18}"/>
              </a:ext>
            </a:extLst>
          </p:cNvPr>
          <p:cNvSpPr txBox="1"/>
          <p:nvPr/>
        </p:nvSpPr>
        <p:spPr>
          <a:xfrm>
            <a:off x="3356205" y="161781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95EEEED9-A26E-4CC6-B424-11B6BAEFD1F0}"/>
              </a:ext>
            </a:extLst>
          </p:cNvPr>
          <p:cNvSpPr txBox="1"/>
          <p:nvPr/>
        </p:nvSpPr>
        <p:spPr>
          <a:xfrm>
            <a:off x="2094105" y="1602614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BC362318-7D9B-4E44-BFB5-EF00F0494D49}"/>
              </a:ext>
            </a:extLst>
          </p:cNvPr>
          <p:cNvSpPr txBox="1"/>
          <p:nvPr/>
        </p:nvSpPr>
        <p:spPr>
          <a:xfrm>
            <a:off x="7168660" y="2426203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2E88F1D8-2554-4499-B3D7-3799050F0049}"/>
              </a:ext>
            </a:extLst>
          </p:cNvPr>
          <p:cNvSpPr txBox="1"/>
          <p:nvPr/>
        </p:nvSpPr>
        <p:spPr>
          <a:xfrm>
            <a:off x="5949046" y="2424293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256FFCAA-CEF6-4EF6-9878-8EB13338D070}"/>
              </a:ext>
            </a:extLst>
          </p:cNvPr>
          <p:cNvSpPr txBox="1"/>
          <p:nvPr/>
        </p:nvSpPr>
        <p:spPr>
          <a:xfrm>
            <a:off x="4706908" y="2437154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C1E4DE61-12F0-4FFF-95A5-D6884A823CB1}"/>
              </a:ext>
            </a:extLst>
          </p:cNvPr>
          <p:cNvSpPr txBox="1"/>
          <p:nvPr/>
        </p:nvSpPr>
        <p:spPr>
          <a:xfrm>
            <a:off x="3362230" y="2430815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F701CD19-89D7-4023-8A25-8A1DEBC48BCA}"/>
              </a:ext>
            </a:extLst>
          </p:cNvPr>
          <p:cNvSpPr txBox="1"/>
          <p:nvPr/>
        </p:nvSpPr>
        <p:spPr>
          <a:xfrm>
            <a:off x="7164753" y="343642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FD7C1FD8-C8E8-4D9A-BD4C-C16B1C409CF5}"/>
              </a:ext>
            </a:extLst>
          </p:cNvPr>
          <p:cNvSpPr txBox="1"/>
          <p:nvPr/>
        </p:nvSpPr>
        <p:spPr>
          <a:xfrm>
            <a:off x="5949999" y="3450407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23FF75B4-290A-4D28-802F-EF9746639962}"/>
              </a:ext>
            </a:extLst>
          </p:cNvPr>
          <p:cNvSpPr txBox="1"/>
          <p:nvPr/>
        </p:nvSpPr>
        <p:spPr>
          <a:xfrm>
            <a:off x="4709636" y="343944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068171A1-5A54-4222-B602-0A746091C571}"/>
              </a:ext>
            </a:extLst>
          </p:cNvPr>
          <p:cNvSpPr txBox="1"/>
          <p:nvPr/>
        </p:nvSpPr>
        <p:spPr>
          <a:xfrm>
            <a:off x="3363792" y="343944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F9EE570C-16DB-40F9-A9FB-6008D8B0D223}"/>
              </a:ext>
            </a:extLst>
          </p:cNvPr>
          <p:cNvSpPr txBox="1"/>
          <p:nvPr/>
        </p:nvSpPr>
        <p:spPr>
          <a:xfrm>
            <a:off x="2094652" y="3450407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V-</a:t>
            </a:r>
            <a:r>
              <a:rPr lang="sv-SE" sz="900" err="1"/>
              <a:t>syst</a:t>
            </a:r>
            <a:endParaRPr lang="sv-SE" sz="900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60889492-3DF7-4058-99FE-C25601EAC5C5}"/>
              </a:ext>
            </a:extLst>
          </p:cNvPr>
          <p:cNvSpPr txBox="1"/>
          <p:nvPr/>
        </p:nvSpPr>
        <p:spPr>
          <a:xfrm>
            <a:off x="3356205" y="2803253"/>
            <a:ext cx="52573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F6B7134D-5823-4ECC-B4FA-4EECD77FBE1A}"/>
              </a:ext>
            </a:extLst>
          </p:cNvPr>
          <p:cNvSpPr txBox="1"/>
          <p:nvPr/>
        </p:nvSpPr>
        <p:spPr>
          <a:xfrm>
            <a:off x="7167620" y="2803753"/>
            <a:ext cx="52573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53244889-7C72-46A1-878D-A29245994B06}"/>
              </a:ext>
            </a:extLst>
          </p:cNvPr>
          <p:cNvSpPr txBox="1"/>
          <p:nvPr/>
        </p:nvSpPr>
        <p:spPr>
          <a:xfrm>
            <a:off x="5947402" y="2816341"/>
            <a:ext cx="49762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02581301-F3CF-46DC-9865-D234F06F9B17}"/>
              </a:ext>
            </a:extLst>
          </p:cNvPr>
          <p:cNvSpPr txBox="1"/>
          <p:nvPr/>
        </p:nvSpPr>
        <p:spPr>
          <a:xfrm>
            <a:off x="4680982" y="2806071"/>
            <a:ext cx="56320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7BDACF4F-82A8-42DB-9B18-E6AE962015BA}"/>
              </a:ext>
            </a:extLst>
          </p:cNvPr>
          <p:cNvSpPr txBox="1"/>
          <p:nvPr/>
        </p:nvSpPr>
        <p:spPr>
          <a:xfrm>
            <a:off x="393367" y="1079363"/>
            <a:ext cx="387561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600"/>
              <a:t>Intra-nät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92853BA5-A128-45A6-9169-7560E5DC8F55}"/>
              </a:ext>
            </a:extLst>
          </p:cNvPr>
          <p:cNvSpPr txBox="1"/>
          <p:nvPr/>
        </p:nvSpPr>
        <p:spPr>
          <a:xfrm>
            <a:off x="5946825" y="3832752"/>
            <a:ext cx="52573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Intra-nät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6761B0AF-E076-4F0E-8A69-98D0F455C3BA}"/>
              </a:ext>
            </a:extLst>
          </p:cNvPr>
          <p:cNvSpPr txBox="1"/>
          <p:nvPr/>
        </p:nvSpPr>
        <p:spPr>
          <a:xfrm>
            <a:off x="7636575" y="2808341"/>
            <a:ext cx="535095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750"/>
              <a:t>Extern</a:t>
            </a:r>
          </a:p>
          <a:p>
            <a:pPr algn="ctr"/>
            <a:r>
              <a:rPr lang="sv-SE" sz="900"/>
              <a:t>webb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D4560543-81EC-43F5-8351-A55FA16C3C4A}"/>
              </a:ext>
            </a:extLst>
          </p:cNvPr>
          <p:cNvSpPr txBox="1"/>
          <p:nvPr/>
        </p:nvSpPr>
        <p:spPr>
          <a:xfrm>
            <a:off x="7636576" y="2427045"/>
            <a:ext cx="534374" cy="357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900" err="1"/>
              <a:t>Soc</a:t>
            </a:r>
            <a:r>
              <a:rPr lang="sv-SE" sz="900"/>
              <a:t> </a:t>
            </a:r>
            <a:r>
              <a:rPr lang="sv-SE" sz="825"/>
              <a:t>media</a:t>
            </a:r>
          </a:p>
        </p:txBody>
      </p:sp>
      <p:pic>
        <p:nvPicPr>
          <p:cNvPr id="87" name="Bildobjekt 86">
            <a:extLst>
              <a:ext uri="{FF2B5EF4-FFF2-40B4-BE49-F238E27FC236}">
                <a16:creationId xmlns:a16="http://schemas.microsoft.com/office/drawing/2014/main" id="{F710C517-8B0E-4703-B70C-6778F634A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351" y="3896119"/>
            <a:ext cx="450057" cy="307181"/>
          </a:xfrm>
          <a:prstGeom prst="rect">
            <a:avLst/>
          </a:prstGeom>
        </p:spPr>
      </p:pic>
      <p:pic>
        <p:nvPicPr>
          <p:cNvPr id="89" name="Bildobjekt 88">
            <a:extLst>
              <a:ext uri="{FF2B5EF4-FFF2-40B4-BE49-F238E27FC236}">
                <a16:creationId xmlns:a16="http://schemas.microsoft.com/office/drawing/2014/main" id="{0CA25936-E7FF-465B-8124-391A81D0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64" y="3827734"/>
            <a:ext cx="428625" cy="40719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6685109-1C89-4DEE-80CC-DFCEF4CFC478}"/>
              </a:ext>
            </a:extLst>
          </p:cNvPr>
          <p:cNvSpPr txBox="1"/>
          <p:nvPr/>
        </p:nvSpPr>
        <p:spPr>
          <a:xfrm>
            <a:off x="765254" y="753352"/>
            <a:ext cx="116256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/>
              <a:t>Verksamhetssystem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00C8BF44-48E5-4C4F-818E-57503AB3643B}"/>
              </a:ext>
            </a:extLst>
          </p:cNvPr>
          <p:cNvSpPr txBox="1"/>
          <p:nvPr/>
        </p:nvSpPr>
        <p:spPr>
          <a:xfrm>
            <a:off x="767917" y="1108233"/>
            <a:ext cx="11404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/>
              <a:t>Intranät</a:t>
            </a: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A5E1B1D8-7D83-44C8-9AF5-19814F42246B}"/>
              </a:ext>
            </a:extLst>
          </p:cNvPr>
          <p:cNvSpPr txBox="1"/>
          <p:nvPr/>
        </p:nvSpPr>
        <p:spPr>
          <a:xfrm>
            <a:off x="4432821" y="742897"/>
            <a:ext cx="11733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/>
              <a:t>Sociala media</a:t>
            </a:r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06B2BB39-8A7E-4D81-8C9C-9C369D26C2D7}"/>
              </a:ext>
            </a:extLst>
          </p:cNvPr>
          <p:cNvSpPr txBox="1"/>
          <p:nvPr/>
        </p:nvSpPr>
        <p:spPr>
          <a:xfrm>
            <a:off x="2030297" y="1079676"/>
            <a:ext cx="39152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600" err="1"/>
              <a:t>Ext</a:t>
            </a:r>
            <a:endParaRPr lang="sv-SE" sz="600"/>
          </a:p>
          <a:p>
            <a:pPr algn="ctr"/>
            <a:r>
              <a:rPr lang="sv-SE" sz="600"/>
              <a:t>Webb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CDB46381-AFB4-49F1-9C95-81F06D4DF8FB}"/>
              </a:ext>
            </a:extLst>
          </p:cNvPr>
          <p:cNvSpPr txBox="1"/>
          <p:nvPr/>
        </p:nvSpPr>
        <p:spPr>
          <a:xfrm>
            <a:off x="2398922" y="1071866"/>
            <a:ext cx="11733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25"/>
              <a:t>Extern webb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8B15F31C-09AC-45ED-97BA-72FC08118721}"/>
              </a:ext>
            </a:extLst>
          </p:cNvPr>
          <p:cNvSpPr txBox="1"/>
          <p:nvPr/>
        </p:nvSpPr>
        <p:spPr>
          <a:xfrm>
            <a:off x="4428568" y="1088199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sv-SE" sz="800"/>
              <a:t>M365 </a:t>
            </a:r>
            <a:r>
              <a:rPr lang="sv-SE" sz="800" err="1"/>
              <a:t>OneDrive</a:t>
            </a:r>
            <a:endParaRPr lang="sv-SE" sz="825" err="1"/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B85017AA-12EF-4145-B933-328175F9764B}"/>
              </a:ext>
            </a:extLst>
          </p:cNvPr>
          <p:cNvSpPr txBox="1"/>
          <p:nvPr/>
        </p:nvSpPr>
        <p:spPr>
          <a:xfrm>
            <a:off x="6823537" y="776188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sv-SE" sz="825"/>
              <a:t>M365 Outlook</a:t>
            </a:r>
          </a:p>
        </p:txBody>
      </p:sp>
      <p:pic>
        <p:nvPicPr>
          <p:cNvPr id="102" name="Bildobjekt 101">
            <a:extLst>
              <a:ext uri="{FF2B5EF4-FFF2-40B4-BE49-F238E27FC236}">
                <a16:creationId xmlns:a16="http://schemas.microsoft.com/office/drawing/2014/main" id="{F639F186-9951-4134-A264-EC78C2E2A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976" y="643673"/>
            <a:ext cx="450056" cy="342900"/>
          </a:xfrm>
          <a:prstGeom prst="rect">
            <a:avLst/>
          </a:prstGeom>
        </p:spPr>
      </p:pic>
      <p:sp>
        <p:nvSpPr>
          <p:cNvPr id="103" name="textruta 102">
            <a:extLst>
              <a:ext uri="{FF2B5EF4-FFF2-40B4-BE49-F238E27FC236}">
                <a16:creationId xmlns:a16="http://schemas.microsoft.com/office/drawing/2014/main" id="{D47B3081-C393-452D-8864-8BA9EC2D8EA3}"/>
              </a:ext>
            </a:extLst>
          </p:cNvPr>
          <p:cNvSpPr txBox="1"/>
          <p:nvPr/>
        </p:nvSpPr>
        <p:spPr>
          <a:xfrm>
            <a:off x="2397097" y="747586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sv-SE" sz="825"/>
              <a:t>M365 Teams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1CBAE1-C686-47F7-B130-818A1BE08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840" y="3450407"/>
            <a:ext cx="452667" cy="34293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A9F4502-8D12-4CE4-83CD-AE53BFA85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346" y="3453726"/>
            <a:ext cx="452667" cy="34293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55CDF81-48C2-4E15-89BB-80B384121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644" y="3436420"/>
            <a:ext cx="452667" cy="34293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44C7DBF-5801-456B-993E-2E4ED8AA9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436" y="3442772"/>
            <a:ext cx="452667" cy="34293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E8AEBA2-5689-444D-BE88-C88DD8140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016" y="2395623"/>
            <a:ext cx="448095" cy="34293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00A68BE-9F36-459F-8D0B-47F02EEA8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125" y="2421209"/>
            <a:ext cx="448095" cy="34293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0D3D46-4795-414B-8C42-FCBFED918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637" y="2428887"/>
            <a:ext cx="448095" cy="35120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931CFCD-919C-4D38-8DC1-92B76D8A2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899" y="2428887"/>
            <a:ext cx="448095" cy="3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EU Socialfonden" id="{93F03E2A-1812-D142-861A-9904C3F3D3E5}" vid="{D774BC22-D5E6-A64D-B18E-D9A226327DBF}"/>
    </a:ext>
  </a:extLst>
</a:theme>
</file>

<file path=ppt/theme/theme2.xml><?xml version="1.0" encoding="utf-8"?>
<a:theme xmlns:a="http://schemas.openxmlformats.org/drawingml/2006/main" name="1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A514793F-2AAA-4A75-8AD1-10B83CBA693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 xsi:nil="true"/>
    <lf0596c7ee5a47018c43c34c33526af9 xmlns="deaad6fb-f8b9-4adf-843c-de495c9f02ef" xsi:nil="true"/>
    <lebff28af96841218f87aa57015526a3 xmlns="deaad6fb-f8b9-4adf-843c-de495c9f02ef" xsi:nil="true"/>
    <TaxCatchAll xmlns="bc3f99ed-c16c-4621-9fa0-6578abacb11e" xsi:nil="true"/>
    <lcf76f155ced4ddcb4097134ff3c332f xmlns="4f5d05c6-5c54-423f-97a0-0edfb6de23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A9C3F36FFBD24CA3480C3A2E470D51" ma:contentTypeVersion="6" ma:contentTypeDescription="Skapa ett nytt dokument." ma:contentTypeScope="" ma:versionID="223c067229e9de3efa2fcb77379cab00">
  <xsd:schema xmlns:xsd="http://www.w3.org/2001/XMLSchema" xmlns:xs="http://www.w3.org/2001/XMLSchema" xmlns:p="http://schemas.microsoft.com/office/2006/metadata/properties" xmlns:ns2="deaad6fb-f8b9-4adf-843c-de495c9f02ef" xmlns:ns3="bc3f99ed-c16c-4621-9fa0-6578abacb11e" xmlns:ns4="4f5d05c6-5c54-423f-97a0-0edfb6de2334" targetNamespace="http://schemas.microsoft.com/office/2006/metadata/properties" ma:root="true" ma:fieldsID="5fccc14169cba042d592dfef5b683e79" ns2:_="" ns3:_="" ns4:_="">
    <xsd:import namespace="deaad6fb-f8b9-4adf-843c-de495c9f02ef"/>
    <xsd:import namespace="bc3f99ed-c16c-4621-9fa0-6578abacb11e"/>
    <xsd:import namespace="4f5d05c6-5c54-423f-97a0-0edfb6de2334"/>
    <xsd:element name="properties">
      <xsd:complexType>
        <xsd:sequence>
          <xsd:element name="documentManagement">
            <xsd:complexType>
              <xsd:all>
                <xsd:element ref="ns2:lf0596c7ee5a47018c43c34c33526af9" minOccurs="0"/>
                <xsd:element ref="ns2:lebff28af96841218f87aa57015526a3" minOccurs="0"/>
                <xsd:element ref="ns2:e6bb563068ec40c6a3cac3c001bd9e53" minOccurs="0"/>
                <xsd:element ref="ns3:TaxCatchAll" minOccurs="0"/>
                <xsd:element ref="ns3:TaxCatchAllLabel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displayName="Enhet (HSA)_0" ma:hidden="true" ma:internalName="lf0596c7ee5a47018c43c34c33526af9">
      <xsd:simpleType>
        <xsd:restriction base="dms:Note"/>
      </xsd:simpleType>
    </xsd:element>
    <xsd:element name="lebff28af96841218f87aa57015526a3" ma:index="9" nillable="true" ma:displayName="Enhet (ekonomi)_0" ma:hidden="true" ma:internalName="lebff28af96841218f87aa57015526a3">
      <xsd:simpleType>
        <xsd:restriction base="dms:Note"/>
      </xsd:simpleType>
    </xsd:element>
    <xsd:element name="e6bb563068ec40c6a3cac3c001bd9e53" ma:index="10" nillable="true" ma:displayName="Dokumentkategori_0" ma:hidden="true" ma:internalName="e6bb563068ec40c6a3cac3c001bd9e53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99ed-c16c-4621-9fa0-6578abacb11e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1ceceadc-08e7-4816-ad7b-c7c5bd8ff151}" ma:internalName="TaxCatchAll" ma:showField="CatchAllData" ma:web="bc3f99ed-c16c-4621-9fa0-6578abacb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1ceceadc-08e7-4816-ad7b-c7c5bd8ff151}" ma:internalName="TaxCatchAllLabel" ma:readOnly="true" ma:showField="CatchAllDataLabel" ma:web="bc3f99ed-c16c-4621-9fa0-6578abacb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d05c6-5c54-423f-97a0-0edfb6de233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displayName="Bildmarkeringar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04758-61EF-4E88-904B-1DB168043D07}">
  <ds:schemaRefs>
    <ds:schemaRef ds:uri="4f5d05c6-5c54-423f-97a0-0edfb6de2334"/>
    <ds:schemaRef ds:uri="bc3f99ed-c16c-4621-9fa0-6578abacb11e"/>
    <ds:schemaRef ds:uri="deaad6fb-f8b9-4adf-843c-de495c9f0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B93AC2-A22B-4950-BCBD-7AC906F56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008528-9E5D-4C1B-BC11-ADA4DE6DE43B}">
  <ds:schemaRefs>
    <ds:schemaRef ds:uri="4f5d05c6-5c54-423f-97a0-0edfb6de2334"/>
    <ds:schemaRef ds:uri="bc3f99ed-c16c-4621-9fa0-6578abacb11e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150</TotalTime>
  <Words>559</Words>
  <Application>Microsoft Macintosh PowerPoint</Application>
  <PresentationFormat>Bildspel på skärmen (16:9)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Calibri</vt:lpstr>
      <vt:lpstr>Helvetica Neue</vt:lpstr>
      <vt:lpstr>Helvetica Neue Light</vt:lpstr>
      <vt:lpstr>Open Sans</vt:lpstr>
      <vt:lpstr>Open Sans Extrabold</vt:lpstr>
      <vt:lpstr>Open Sans Light</vt:lpstr>
      <vt:lpstr>Office-tema</vt:lpstr>
      <vt:lpstr>1_Office-tema</vt:lpstr>
      <vt:lpstr>Undersida, Vit</vt:lpstr>
      <vt:lpstr>Informationshantering  Syfte: Detta lärlabb fokuserar på informationshantering på ett lekfullt sätt och hur kan skapa ett grundtänk kring informationshantering för sig själv och sina medarbetare. Det är ett stöd i att leda arbetet på den digitala arbetsplatsen.  </vt:lpstr>
      <vt:lpstr>Välkommen!</vt:lpstr>
      <vt:lpstr>Agenda för de kommande 55 minuterna</vt:lpstr>
      <vt:lpstr>Informationssäkerhet  - varför är det viktigt?</vt:lpstr>
      <vt:lpstr>Diskutera/fundera på:</vt:lpstr>
      <vt:lpstr>PowerPoint-presentation</vt:lpstr>
      <vt:lpstr>Diskutera/fundera på:</vt:lpstr>
      <vt:lpstr>Informationshantering  - varför är det viktigt?</vt:lpstr>
      <vt:lpstr>Informationshantering</vt:lpstr>
      <vt:lpstr>PowerPoint-presentation</vt:lpstr>
      <vt:lpstr>Panelsamtal om informationshantering</vt:lpstr>
      <vt:lpstr>Sammanfattning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Andreas O Skog</dc:creator>
  <cp:lastModifiedBy>Mats G Johansson</cp:lastModifiedBy>
  <cp:revision>6</cp:revision>
  <cp:lastPrinted>2016-03-23T07:52:20Z</cp:lastPrinted>
  <dcterms:created xsi:type="dcterms:W3CDTF">2022-03-30T13:55:58Z</dcterms:created>
  <dcterms:modified xsi:type="dcterms:W3CDTF">2023-10-19T09:53:18Z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0x010100BDA9C3F36FFBD24CA3480C3A2E470D51</vt:lpwstr>
  </property>
  <property fmtid="{D5CDD505-2E9C-101B-9397-08002B2CF9AE}" pid="3" name="DocumentCategory">
    <vt:lpwstr/>
  </property>
  <property fmtid="{D5CDD505-2E9C-101B-9397-08002B2CF9AE}" pid="4" name="HsaUnit">
    <vt:lpwstr/>
  </property>
  <property fmtid="{D5CDD505-2E9C-101B-9397-08002B2CF9AE}" pid="5" name="EconomyUnit">
    <vt:lpwstr/>
  </property>
  <property fmtid="{D5CDD505-2E9C-101B-9397-08002B2CF9AE}" pid="6" name="MediaServiceImageTags">
    <vt:lpwstr/>
  </property>
  <property fmtid="{D5CDD505-2E9C-101B-9397-08002B2CF9AE}" pid="7" name="SharedWithUsers">
    <vt:lpwstr>53;#Thomas Kvist</vt:lpwstr>
  </property>
</Properties>
</file>