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 Light" panose="020004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/>
    <p:restoredTop sz="51457"/>
  </p:normalViewPr>
  <p:slideViewPr>
    <p:cSldViewPr snapToGrid="0">
      <p:cViewPr varScale="1">
        <p:scale>
          <a:sx n="99" d="100"/>
          <a:sy n="99" d="100"/>
        </p:scale>
        <p:origin x="31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d7e21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d0d7e21aa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76" name="Google Shape;176;gd0d7e21aad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sv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04994830d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04994830d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713b821d1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713b821d1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713b821d1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2713b821d1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713b821d1_0_7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1" name="Google Shape;361;g12713b821d1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0d7e21aa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d0d7e21aa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ea471248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ea471248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v-SE" sz="1200" dirty="0"/>
              <a:t>Länk till YouTube: </a:t>
            </a:r>
            <a:r>
              <a:rPr lang="sv-SE" sz="1200" dirty="0" err="1"/>
              <a:t>https</a:t>
            </a:r>
            <a:r>
              <a:rPr lang="sv-SE" sz="1200" dirty="0"/>
              <a:t>://</a:t>
            </a:r>
            <a:r>
              <a:rPr lang="sv-SE" sz="1200" dirty="0" err="1"/>
              <a:t>www.youtube.com</a:t>
            </a:r>
            <a:r>
              <a:rPr lang="sv-SE" sz="1200" dirty="0"/>
              <a:t>/</a:t>
            </a:r>
            <a:r>
              <a:rPr lang="sv-SE" sz="1200" dirty="0" err="1"/>
              <a:t>watch?v</a:t>
            </a:r>
            <a:r>
              <a:rPr lang="sv-SE" sz="1200" dirty="0"/>
              <a:t>=</a:t>
            </a:r>
            <a:r>
              <a:rPr lang="sv-SE" sz="1200" dirty="0" err="1"/>
              <a:t>JZuyjAzcI</a:t>
            </a:r>
            <a:r>
              <a:rPr lang="sv-SE" sz="1200" dirty="0"/>
              <a:t>-Q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713b821d1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12713b821d1_0_2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95" name="Google Shape;195;g12713b821d1_0_25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sv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729ec824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729ec824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78c62e3e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78c62e3e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94932a731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94932a731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i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713b821d1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713b821d1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a8cc9ab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a8cc9ab7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0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55650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0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755650" y="1325563"/>
            <a:ext cx="7704000" cy="26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7704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755576" y="1329929"/>
            <a:ext cx="77040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252361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252361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711003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711003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893763" y="134939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893763" y="1717675"/>
            <a:ext cx="73581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457200" lvl="0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371600" lvl="2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1828800" lvl="3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09426" y="2944564"/>
            <a:ext cx="66738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42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2281" y="4776788"/>
            <a:ext cx="775891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801627" y="2947493"/>
            <a:ext cx="668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_AND_BODY_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42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800386" y="2947493"/>
            <a:ext cx="64497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152400" y="152400"/>
            <a:ext cx="8774925" cy="4222876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177625"/>
              <a:ext cx="2428200" cy="43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Invånare och intressenter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49700" y="473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249700" y="1827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249700" y="31823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3154500" y="5106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3154500" y="18651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3154500" y="321965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6221025" y="471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6221025" y="1826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6221025" y="31808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ljus bakgrund, Kapitelmärkning">
  <p:cSld name="Rubrik + Brödtext, ljus bakgrund, Kapitelmärkning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41548"/>
          <a:stretch/>
        </p:blipFill>
        <p:spPr>
          <a:xfrm>
            <a:off x="-6263" y="-2"/>
            <a:ext cx="9150266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760578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809426" y="172819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colorful 2">
  <p:cSld name="TITLE_AND_BODY_5">
    <p:bg>
      <p:bgPr>
        <a:solidFill>
          <a:srgbClr val="4DA8B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9478" y="-478067"/>
            <a:ext cx="6426728" cy="632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809426" y="1130647"/>
            <a:ext cx="69534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809426" y="2925514"/>
            <a:ext cx="6673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847289" y="4340337"/>
            <a:ext cx="5518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23" descr="Bi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62" y="616572"/>
            <a:ext cx="944759" cy="19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8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small text">
  <p:cSld name="Photo + Title and small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Anpassad layout">
  <p:cSld name="19_Anpassad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 4">
  <p:cSld name="CUSTOM_3">
    <p:bg>
      <p:bgPr>
        <a:solidFill>
          <a:srgbClr val="FFB3B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/>
          </a:blip>
          <a:srcRect l="2095" t="2417" r="36080" b="2417"/>
          <a:stretch/>
        </p:blipFill>
        <p:spPr>
          <a:xfrm>
            <a:off x="149750" y="123325"/>
            <a:ext cx="4395827" cy="48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/>
          <p:nvPr/>
        </p:nvSpPr>
        <p:spPr>
          <a:xfrm rot="10800000">
            <a:off x="4672125" y="567200"/>
            <a:ext cx="4359900" cy="3996000"/>
          </a:xfrm>
          <a:prstGeom prst="round1Rect">
            <a:avLst>
              <a:gd name="adj" fmla="val 432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4668225" y="123325"/>
            <a:ext cx="436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 b="1">
                <a:solidFill>
                  <a:schemeClr val="lt1"/>
                </a:solidFill>
              </a:rPr>
              <a:t>Del 2: Fördjupningsfrågor</a:t>
            </a:r>
            <a:endParaRPr sz="1300" b="1">
              <a:solidFill>
                <a:schemeClr val="lt1"/>
              </a:solidFill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671975" y="560350"/>
            <a:ext cx="4313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4. Ta denna trend till sin extrem. Beskriv vad detta skulle innebära utifrån ett generellt perspektiv</a:t>
            </a:r>
            <a:endParaRPr sz="700" b="1"/>
          </a:p>
        </p:txBody>
      </p:sp>
      <p:sp>
        <p:nvSpPr>
          <p:cNvPr id="151" name="Google Shape;151;p26"/>
          <p:cNvSpPr txBox="1"/>
          <p:nvPr/>
        </p:nvSpPr>
        <p:spPr>
          <a:xfrm>
            <a:off x="602100" y="2565300"/>
            <a:ext cx="37938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2. Beskriv hur vågen kan skapa värde för kommunens medborgare </a:t>
            </a:r>
            <a:endParaRPr sz="700" b="1"/>
          </a:p>
        </p:txBody>
      </p:sp>
      <p:sp>
        <p:nvSpPr>
          <p:cNvPr id="152" name="Google Shape;152;p26"/>
          <p:cNvSpPr txBox="1"/>
          <p:nvPr/>
        </p:nvSpPr>
        <p:spPr>
          <a:xfrm>
            <a:off x="602100" y="3628575"/>
            <a:ext cx="37938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3. Beskriv hur vågen kan skapa värde internt för verksamheten</a:t>
            </a:r>
            <a:endParaRPr sz="700" b="1"/>
          </a:p>
        </p:txBody>
      </p:sp>
      <p:sp>
        <p:nvSpPr>
          <p:cNvPr id="153" name="Google Shape;153;p26"/>
          <p:cNvSpPr txBox="1"/>
          <p:nvPr/>
        </p:nvSpPr>
        <p:spPr>
          <a:xfrm>
            <a:off x="602100" y="1536300"/>
            <a:ext cx="37938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1. Beskriv effekter &amp; företeelser som ni ser gällande förändringsvågen </a:t>
            </a:r>
            <a:endParaRPr sz="700" b="1"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1"/>
          </p:nvPr>
        </p:nvSpPr>
        <p:spPr>
          <a:xfrm>
            <a:off x="602250" y="17530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4673750" y="2627000"/>
            <a:ext cx="198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5. Positiva effekter för verksamheten</a:t>
            </a:r>
            <a:endParaRPr sz="700" b="1"/>
          </a:p>
        </p:txBody>
      </p:sp>
      <p:sp>
        <p:nvSpPr>
          <p:cNvPr id="156" name="Google Shape;156;p26"/>
          <p:cNvSpPr txBox="1"/>
          <p:nvPr/>
        </p:nvSpPr>
        <p:spPr>
          <a:xfrm>
            <a:off x="6827200" y="2627000"/>
            <a:ext cx="2120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6. Negativa aspekter </a:t>
            </a:r>
            <a:r>
              <a:rPr lang="sv" sz="700" b="1">
                <a:solidFill>
                  <a:schemeClr val="dk1"/>
                </a:solidFill>
              </a:rPr>
              <a:t>för verksamheten</a:t>
            </a:r>
            <a:endParaRPr sz="700"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2"/>
          </p:nvPr>
        </p:nvSpPr>
        <p:spPr>
          <a:xfrm>
            <a:off x="602100" y="27599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3"/>
          </p:nvPr>
        </p:nvSpPr>
        <p:spPr>
          <a:xfrm>
            <a:off x="602100" y="3854950"/>
            <a:ext cx="3905100" cy="69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4"/>
          </p:nvPr>
        </p:nvSpPr>
        <p:spPr>
          <a:xfrm>
            <a:off x="4757325" y="805600"/>
            <a:ext cx="4189500" cy="1821300"/>
          </a:xfrm>
          <a:prstGeom prst="rect">
            <a:avLst/>
          </a:prstGeom>
          <a:solidFill>
            <a:srgbClr val="F4F3F6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5"/>
          </p:nvPr>
        </p:nvSpPr>
        <p:spPr>
          <a:xfrm>
            <a:off x="4758600" y="2855275"/>
            <a:ext cx="2043300" cy="1651500"/>
          </a:xfrm>
          <a:prstGeom prst="rect">
            <a:avLst/>
          </a:prstGeom>
          <a:solidFill>
            <a:srgbClr val="F4F3F6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6"/>
          </p:nvPr>
        </p:nvSpPr>
        <p:spPr>
          <a:xfrm>
            <a:off x="1371300" y="996400"/>
            <a:ext cx="31359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500" b="1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 b="1"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7"/>
          </p:nvPr>
        </p:nvSpPr>
        <p:spPr>
          <a:xfrm>
            <a:off x="6904650" y="2855275"/>
            <a:ext cx="2043300" cy="1651500"/>
          </a:xfrm>
          <a:prstGeom prst="rect">
            <a:avLst/>
          </a:prstGeom>
          <a:solidFill>
            <a:srgbClr val="F4F3F6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496500" y="560350"/>
            <a:ext cx="4005000" cy="384900"/>
          </a:xfrm>
          <a:prstGeom prst="rect">
            <a:avLst/>
          </a:prstGeom>
          <a:solidFill>
            <a:srgbClr val="FFB3B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 b="1">
                <a:solidFill>
                  <a:schemeClr val="lt1"/>
                </a:solidFill>
              </a:rPr>
              <a:t>Del 1: Förstå, få hävstång på robotar</a:t>
            </a:r>
            <a:endParaRPr sz="13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847289" y="4233939"/>
            <a:ext cx="2106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2"/>
          </p:nvPr>
        </p:nvSpPr>
        <p:spPr>
          <a:xfrm>
            <a:off x="847289" y="3972455"/>
            <a:ext cx="21069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3"/>
          </p:nvPr>
        </p:nvSpPr>
        <p:spPr>
          <a:xfrm>
            <a:off x="847289" y="2176277"/>
            <a:ext cx="55185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2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550" y="616572"/>
            <a:ext cx="934784" cy="19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body" idx="4"/>
          </p:nvPr>
        </p:nvSpPr>
        <p:spPr>
          <a:xfrm>
            <a:off x="3650991" y="4233939"/>
            <a:ext cx="2106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5"/>
          </p:nvPr>
        </p:nvSpPr>
        <p:spPr>
          <a:xfrm>
            <a:off x="3650991" y="3972455"/>
            <a:ext cx="21069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5845362" y="-23149"/>
            <a:ext cx="3381292" cy="4340412"/>
          </a:xfrm>
          <a:custGeom>
            <a:avLst/>
            <a:gdLst/>
            <a:ahLst/>
            <a:cxnLst/>
            <a:rect l="l" t="t" r="r" b="b"/>
            <a:pathLst>
              <a:path w="20791" h="21600" extrusionOk="0">
                <a:moveTo>
                  <a:pt x="260" y="95"/>
                </a:moveTo>
                <a:cubicBezTo>
                  <a:pt x="-809" y="5842"/>
                  <a:pt x="1455" y="11668"/>
                  <a:pt x="6396" y="15886"/>
                </a:cubicBezTo>
                <a:cubicBezTo>
                  <a:pt x="10192" y="19126"/>
                  <a:pt x="15301" y="21154"/>
                  <a:pt x="20791" y="21600"/>
                </a:cubicBezTo>
                <a:lnTo>
                  <a:pt x="20234" y="0"/>
                </a:lnTo>
                <a:lnTo>
                  <a:pt x="260" y="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8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+ Brödtext, ljus bakgrund, Kapitelmärkning">
  <p:cSld name="2_Rubrik + Brödtext, ljus bakgrund, Kapitelmärkning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60578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punktlista + kapitelmärkning">
  <p:cSld name="1_Rubrik och punktlista + kapitelmärknin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61565" y="573881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3000"/>
              <a:buFont typeface="Calibri"/>
              <a:buNone/>
              <a:defRPr sz="3000">
                <a:solidFill>
                  <a:srgbClr val="0050A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61564" y="1329929"/>
            <a:ext cx="76983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96000" y="248400"/>
            <a:ext cx="80637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192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192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762549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3816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755650" y="1330110"/>
            <a:ext cx="38163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4859788" y="573882"/>
            <a:ext cx="3600000" cy="3618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ild, Kapitelmärkning">
  <p:cSld name="Rubrik + Bild, Kapitelmärkn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2"/>
          </p:nvPr>
        </p:nvSpPr>
        <p:spPr>
          <a:xfrm>
            <a:off x="755650" y="1329614"/>
            <a:ext cx="7704000" cy="26106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0"/>
          <p:cNvSpPr txBox="1">
            <a:spLocks noGrp="1"/>
          </p:cNvSpPr>
          <p:nvPr>
            <p:ph type="body" idx="3"/>
          </p:nvPr>
        </p:nvSpPr>
        <p:spPr>
          <a:xfrm>
            <a:off x="395288" y="249492"/>
            <a:ext cx="80646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5651" y="205979"/>
            <a:ext cx="77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651" y="1200151"/>
            <a:ext cx="77040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019629" y="4505693"/>
            <a:ext cx="1440161" cy="32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228184" y="4443958"/>
            <a:ext cx="563143" cy="5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1800" y="44759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Copyright DigJourney </a:t>
            </a:r>
            <a:endParaRPr sz="800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Licencierat av Region Västerbotten</a:t>
            </a:r>
            <a:endParaRPr sz="800">
              <a:solidFill>
                <a:srgbClr val="11004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ZuyjAzcI-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ctrTitle"/>
          </p:nvPr>
        </p:nvSpPr>
        <p:spPr>
          <a:xfrm>
            <a:off x="755650" y="1168000"/>
            <a:ext cx="4778700" cy="1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sv" sz="2200"/>
              <a:t>Tema 5 Lärlabb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sv"/>
              <a:t>Utan spaning,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sv"/>
              <a:t>ingen aning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4294967295"/>
          </p:nvPr>
        </p:nvSpPr>
        <p:spPr>
          <a:xfrm>
            <a:off x="809425" y="2925525"/>
            <a:ext cx="62349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sv" sz="1600">
                <a:solidFill>
                  <a:schemeClr val="lt1"/>
                </a:solidFill>
              </a:rPr>
              <a:t>Syfte: Vidga perspektiv, skapa nyfikenhet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sv" sz="1600">
                <a:solidFill>
                  <a:schemeClr val="lt1"/>
                </a:solidFill>
              </a:rPr>
              <a:t>Ambition: Träna i att tänka det som inte finns och att ha roligt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231" y="1253625"/>
            <a:ext cx="2377169" cy="18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>
            <a:spLocks noGrp="1"/>
          </p:cNvSpPr>
          <p:nvPr>
            <p:ph type="body" idx="1"/>
          </p:nvPr>
        </p:nvSpPr>
        <p:spPr>
          <a:xfrm>
            <a:off x="755661" y="785580"/>
            <a:ext cx="31887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Calibri"/>
                <a:ea typeface="Calibri"/>
                <a:cs typeface="Calibri"/>
                <a:sym typeface="Calibri"/>
              </a:rPr>
              <a:t>Del 2 - 15 minuter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2"/>
          </p:nvPr>
        </p:nvSpPr>
        <p:spPr>
          <a:xfrm>
            <a:off x="728200" y="1593675"/>
            <a:ext cx="8262300" cy="22254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000"/>
              <a:t>4. 	</a:t>
            </a:r>
            <a:r>
              <a:rPr lang="sv" sz="2200"/>
              <a:t>Ta denna trend, denna förändringsvåg till sin extrem. 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    	Beskriv vad detta skulle innebära ur ett generellt perspektiv.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5. 	Vilka positiva effekter skulle det få för din verksamhet?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6. 	Vilka negativa aspekter skulle det kunna få för din verksamhet?</a:t>
            </a:r>
            <a:endParaRPr sz="2200"/>
          </a:p>
        </p:txBody>
      </p:sp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755642" y="-54417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Workshop i två delar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7704300" cy="192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" sz="4800" b="1"/>
              <a:t>Vad har du gjort för spaning, vad tar du med dig?</a:t>
            </a:r>
            <a:endParaRPr sz="4800" b="1"/>
          </a:p>
        </p:txBody>
      </p:sp>
      <p:sp>
        <p:nvSpPr>
          <p:cNvPr id="352" name="Google Shape;352;p46"/>
          <p:cNvSpPr txBox="1">
            <a:spLocks noGrp="1"/>
          </p:cNvSpPr>
          <p:nvPr>
            <p:ph type="body" idx="3"/>
          </p:nvPr>
        </p:nvSpPr>
        <p:spPr>
          <a:xfrm>
            <a:off x="912850" y="2661272"/>
            <a:ext cx="8064300" cy="127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Skriv i chatten</a:t>
            </a: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 b="0"/>
              <a:t>Vad tar du med och berättar för en kollega, familjemedlem eller en vän? </a:t>
            </a:r>
            <a:endParaRPr sz="1700" b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 b="0"/>
              <a:t>Lärdom? Galen tanke? Hur roligt du hade?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7"/>
          <p:cNvPicPr preferRelativeResize="0"/>
          <p:nvPr/>
        </p:nvPicPr>
        <p:blipFill rotWithShape="1">
          <a:blip r:embed="rId3">
            <a:alphaModFix/>
          </a:blip>
          <a:srcRect l="3112" t="20802" r="3122" b="6765"/>
          <a:stretch/>
        </p:blipFill>
        <p:spPr>
          <a:xfrm>
            <a:off x="243900" y="205600"/>
            <a:ext cx="8215900" cy="412212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7"/>
          <p:cNvSpPr/>
          <p:nvPr/>
        </p:nvSpPr>
        <p:spPr>
          <a:xfrm>
            <a:off x="5168000" y="1938225"/>
            <a:ext cx="3605400" cy="1479300"/>
          </a:xfrm>
          <a:prstGeom prst="wedgeEllipseCallout">
            <a:avLst>
              <a:gd name="adj1" fmla="val -109497"/>
              <a:gd name="adj2" fmla="val -129064"/>
            </a:avLst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Nästa lärlabb är: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/>
              <a:t>17 november</a:t>
            </a:r>
            <a:endParaRPr b="1"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sv"/>
              <a:t>Hitta fejkmailen.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>
            <a:spLocks noGrp="1"/>
          </p:cNvSpPr>
          <p:nvPr>
            <p:ph type="ctrTitle"/>
          </p:nvPr>
        </p:nvSpPr>
        <p:spPr>
          <a:xfrm>
            <a:off x="720000" y="1570254"/>
            <a:ext cx="7704000" cy="7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4800"/>
              <a:t>Tack för idag!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761565" y="573881"/>
            <a:ext cx="7704000" cy="58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100"/>
              <a:t>Agenda för de kommande 55 minuterna</a:t>
            </a:r>
            <a:endParaRPr sz="3100"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761564" y="1329929"/>
            <a:ext cx="7698300" cy="261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2413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sv" sz="2400"/>
              <a:t>Utforska robotisering - vad innebär det för din verksamhet?</a:t>
            </a:r>
            <a:endParaRPr sz="2400"/>
          </a:p>
          <a:p>
            <a:pPr marL="342900" marR="0" lvl="1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sv" sz="2400"/>
              <a:t>10 minuter introduktion</a:t>
            </a:r>
            <a:endParaRPr sz="2400"/>
          </a:p>
          <a:p>
            <a:pPr marL="342900" marR="0" lvl="1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sv" sz="2400"/>
              <a:t>Workshoppa Del 1</a:t>
            </a:r>
            <a:endParaRPr sz="2400"/>
          </a:p>
          <a:p>
            <a:pPr marL="342900" marR="0" lvl="1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sv" sz="2400"/>
              <a:t>Workshoppa Del 2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/>
          </a:p>
          <a:p>
            <a:pPr marL="177800" marR="0" lvl="0" indent="-2413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sv" sz="2400"/>
              <a:t>Avslut - vad har du gjort för spaning idag?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 descr="Utan Spaning - Ingen Aning. Introduktion till robotisering och robotar" title="Utan Spaning - Ingen Aning. Introduktion till robotisering och robota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800" y="48450"/>
            <a:ext cx="6648000" cy="49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031" y="1225050"/>
            <a:ext cx="2377169" cy="18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4581900" cy="240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" sz="4800" b="1"/>
              <a:t>Nu är det dags för workshop</a:t>
            </a:r>
            <a:endParaRPr sz="4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Kom ihåg!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2"/>
          </p:nvPr>
        </p:nvSpPr>
        <p:spPr>
          <a:xfrm>
            <a:off x="4263525" y="649776"/>
            <a:ext cx="3188700" cy="40374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400" b="1">
                <a:solidFill>
                  <a:srgbClr val="0050A0"/>
                </a:solidFill>
              </a:rPr>
              <a:t>Nyttor</a:t>
            </a:r>
            <a:endParaRPr sz="10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Pappersfria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Vårda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Dansa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Sortera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Guida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Skapa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24/7/365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…</a:t>
            </a:r>
            <a:endParaRPr sz="1800"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4"/>
          </p:nvPr>
        </p:nvSpPr>
        <p:spPr>
          <a:xfrm>
            <a:off x="711000" y="1770875"/>
            <a:ext cx="3420300" cy="22254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" sz="2000"/>
              <a:t>Mjuka och Hårda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" sz="2000"/>
              <a:t>Synliga och Osynliga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" sz="2000"/>
              <a:t>Omänskliga och Mänskliga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body" idx="3"/>
          </p:nvPr>
        </p:nvSpPr>
        <p:spPr>
          <a:xfrm>
            <a:off x="711003" y="785580"/>
            <a:ext cx="31887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Calibri"/>
                <a:ea typeface="Calibri"/>
                <a:cs typeface="Calibri"/>
                <a:sym typeface="Calibri"/>
              </a:rPr>
              <a:t>Del 1 - 10 minuter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4"/>
          </p:nvPr>
        </p:nvSpPr>
        <p:spPr>
          <a:xfrm>
            <a:off x="711000" y="1469075"/>
            <a:ext cx="7503300" cy="26265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700"/>
              <a:t>Diskutera igenom tre punkter, ca </a:t>
            </a:r>
            <a:r>
              <a:rPr lang="sv" sz="1600"/>
              <a:t>3 min/del: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sv" sz="1700"/>
              <a:t>Beskriv effekter och företeelser som ni ser gällande förändringsvågen.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 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sv" sz="1700"/>
              <a:t>Beskriv hur vågen kan skapa värde för kommunens medborgare.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sv" sz="1700"/>
              <a:t>Beskriv hur vågen kan skapa värde internt för verksamheten.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Gå till sida 10 - framåt i dokumentet, välj rätt sida utifrån ditt gruppnummer.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Skriv ner era exempel.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620567" y="-54417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Workshop i två delar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subTitle" idx="1"/>
          </p:nvPr>
        </p:nvSpPr>
        <p:spPr>
          <a:xfrm>
            <a:off x="602250" y="17530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1000">
                <a:solidFill>
                  <a:schemeClr val="dk2"/>
                </a:solidFill>
              </a:rPr>
              <a:t>Min telefon pratar med mig :D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8" name="Google Shape;218;p34"/>
          <p:cNvSpPr txBox="1">
            <a:spLocks noGrp="1"/>
          </p:cNvSpPr>
          <p:nvPr>
            <p:ph type="subTitle" idx="2"/>
          </p:nvPr>
        </p:nvSpPr>
        <p:spPr>
          <a:xfrm>
            <a:off x="602100" y="27599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En chatbot kan vara första kontakten i mötet med kommunen. </a:t>
            </a:r>
            <a:endParaRPr sz="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Värde: Tillgänglighet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19" name="Google Shape;219;p34"/>
          <p:cNvSpPr txBox="1">
            <a:spLocks noGrp="1"/>
          </p:cNvSpPr>
          <p:nvPr>
            <p:ph type="subTitle" idx="3"/>
          </p:nvPr>
        </p:nvSpPr>
        <p:spPr>
          <a:xfrm>
            <a:off x="602100" y="3854950"/>
            <a:ext cx="3905100" cy="69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Digital kollega som stansar in information i systemet. Värde: Resurs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subTitle" idx="4"/>
          </p:nvPr>
        </p:nvSpPr>
        <p:spPr>
          <a:xfrm>
            <a:off x="4757325" y="805600"/>
            <a:ext cx="4189500" cy="18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Jag behöver inte jobba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subTitle" idx="5"/>
          </p:nvPr>
        </p:nvSpPr>
        <p:spPr>
          <a:xfrm>
            <a:off x="4758600" y="2855275"/>
            <a:ext cx="2043300" cy="16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Det finns personal och kompetens att tillgå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2" name="Google Shape;222;p34"/>
          <p:cNvSpPr txBox="1">
            <a:spLocks noGrp="1"/>
          </p:cNvSpPr>
          <p:nvPr>
            <p:ph type="subTitle" idx="6"/>
          </p:nvPr>
        </p:nvSpPr>
        <p:spPr>
          <a:xfrm>
            <a:off x="1506650" y="996400"/>
            <a:ext cx="30006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/>
              <a:t>ROBOTAR, ROBOTISERING</a:t>
            </a: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subTitle" idx="7"/>
          </p:nvPr>
        </p:nvSpPr>
        <p:spPr>
          <a:xfrm>
            <a:off x="6904650" y="2855275"/>
            <a:ext cx="2043300" cy="16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Tappar det mänskliga mötet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4595925" y="539400"/>
            <a:ext cx="4512300" cy="460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>
                <a:solidFill>
                  <a:srgbClr val="0050A0"/>
                </a:solidFill>
              </a:rPr>
              <a:t>EXEMPEL</a:t>
            </a:r>
            <a:endParaRPr sz="3200" b="1">
              <a:solidFill>
                <a:srgbClr val="005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755661" y="785580"/>
            <a:ext cx="31887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Calibri"/>
                <a:ea typeface="Calibri"/>
                <a:cs typeface="Calibri"/>
                <a:sym typeface="Calibri"/>
              </a:rPr>
              <a:t>Del 2 - 15 minuter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2"/>
          </p:nvPr>
        </p:nvSpPr>
        <p:spPr>
          <a:xfrm>
            <a:off x="728200" y="1593675"/>
            <a:ext cx="8262300" cy="22254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000"/>
              <a:t>4. 	</a:t>
            </a:r>
            <a:r>
              <a:rPr lang="sv" sz="2200"/>
              <a:t>Ta denna trend, denna förändringsvåg till sin extrem. 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    	Beskriv vad detta skulle innebära ur ett generellt perspektiv.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5. 	Vilka positiva effekter skulle det få för din verksamhet?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6. 	Vilka negativa aspekter skulle det kunna få för din verksamhet?</a:t>
            </a:r>
            <a:endParaRPr sz="2200"/>
          </a:p>
        </p:txBody>
      </p:sp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755642" y="-54417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Workshop i två delar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subTitle" idx="1"/>
          </p:nvPr>
        </p:nvSpPr>
        <p:spPr>
          <a:xfrm>
            <a:off x="602250" y="17530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1000">
                <a:solidFill>
                  <a:schemeClr val="dk2"/>
                </a:solidFill>
              </a:rPr>
              <a:t>Min telefon pratar med mig :D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subTitle" idx="2"/>
          </p:nvPr>
        </p:nvSpPr>
        <p:spPr>
          <a:xfrm>
            <a:off x="602100" y="27599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Robot kan “medicinera” personer. Gräsklipparrobot - Värde: Ah vad skönt - jag kan sola!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38" name="Google Shape;238;p36"/>
          <p:cNvSpPr txBox="1">
            <a:spLocks noGrp="1"/>
          </p:cNvSpPr>
          <p:nvPr>
            <p:ph type="subTitle" idx="3"/>
          </p:nvPr>
        </p:nvSpPr>
        <p:spPr>
          <a:xfrm>
            <a:off x="602100" y="3854950"/>
            <a:ext cx="3905100" cy="69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Digital kollega som stansar in information i systemet. Värde: Resurs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39" name="Google Shape;239;p36"/>
          <p:cNvSpPr txBox="1">
            <a:spLocks noGrp="1"/>
          </p:cNvSpPr>
          <p:nvPr>
            <p:ph type="subTitle" idx="4"/>
          </p:nvPr>
        </p:nvSpPr>
        <p:spPr>
          <a:xfrm>
            <a:off x="4757325" y="805600"/>
            <a:ext cx="4189500" cy="18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Jag behöver inte jobba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0" name="Google Shape;240;p36"/>
          <p:cNvSpPr txBox="1">
            <a:spLocks noGrp="1"/>
          </p:cNvSpPr>
          <p:nvPr>
            <p:ph type="subTitle" idx="5"/>
          </p:nvPr>
        </p:nvSpPr>
        <p:spPr>
          <a:xfrm>
            <a:off x="4758600" y="2855275"/>
            <a:ext cx="2043300" cy="16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Det finns personal och kompetens att tillgå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1" name="Google Shape;241;p36"/>
          <p:cNvSpPr txBox="1">
            <a:spLocks noGrp="1"/>
          </p:cNvSpPr>
          <p:nvPr>
            <p:ph type="subTitle" idx="6"/>
          </p:nvPr>
        </p:nvSpPr>
        <p:spPr>
          <a:xfrm>
            <a:off x="1506650" y="996400"/>
            <a:ext cx="30006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/>
              <a:t>ROBOTAR, ROBOTISERING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7"/>
          </p:nvPr>
        </p:nvSpPr>
        <p:spPr>
          <a:xfrm>
            <a:off x="6904650" y="2855275"/>
            <a:ext cx="2043300" cy="16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Tappar det mänskliga mötet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91850" y="630750"/>
            <a:ext cx="4512300" cy="460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>
                <a:solidFill>
                  <a:srgbClr val="0050A0"/>
                </a:solidFill>
              </a:rPr>
              <a:t>EXEMPEL</a:t>
            </a:r>
            <a:endParaRPr sz="3200" b="1">
              <a:solidFill>
                <a:srgbClr val="005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467</Words>
  <Application>Microsoft Macintosh PowerPoint</Application>
  <PresentationFormat>Bildspel på skärmen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Helvetica Neue Light</vt:lpstr>
      <vt:lpstr>Office-tema</vt:lpstr>
      <vt:lpstr>Tema 5 Lärlabb Utan spaning,  ingen aning</vt:lpstr>
      <vt:lpstr>Agenda för de kommande 55 minuterna</vt:lpstr>
      <vt:lpstr>PowerPoint-presentation</vt:lpstr>
      <vt:lpstr>PowerPoint-presentation</vt:lpstr>
      <vt:lpstr>Kom ihåg!</vt:lpstr>
      <vt:lpstr>Workshop i två delar</vt:lpstr>
      <vt:lpstr>PowerPoint-presentation</vt:lpstr>
      <vt:lpstr>Workshop i två delar</vt:lpstr>
      <vt:lpstr>PowerPoint-presentation</vt:lpstr>
      <vt:lpstr>Workshop i två delar</vt:lpstr>
      <vt:lpstr>PowerPoint-presentation</vt:lpstr>
      <vt:lpstr>PowerPoint-presentation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 Lärlabb Utan spaning,  ingen aning</dc:title>
  <cp:lastModifiedBy>Mats G Johansson</cp:lastModifiedBy>
  <cp:revision>4</cp:revision>
  <cp:lastPrinted>2023-11-10T09:30:57Z</cp:lastPrinted>
  <dcterms:modified xsi:type="dcterms:W3CDTF">2023-11-16T07:41:11Z</dcterms:modified>
</cp:coreProperties>
</file>