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348" r:id="rId5"/>
    <p:sldId id="441" r:id="rId6"/>
    <p:sldId id="442" r:id="rId7"/>
    <p:sldId id="435" r:id="rId8"/>
    <p:sldId id="443" r:id="rId9"/>
    <p:sldId id="353" r:id="rId10"/>
    <p:sldId id="413" r:id="rId11"/>
    <p:sldId id="354" r:id="rId12"/>
    <p:sldId id="436" r:id="rId13"/>
    <p:sldId id="415" r:id="rId14"/>
    <p:sldId id="434" r:id="rId15"/>
    <p:sldId id="416" r:id="rId16"/>
    <p:sldId id="417" r:id="rId17"/>
    <p:sldId id="418" r:id="rId18"/>
    <p:sldId id="419" r:id="rId19"/>
    <p:sldId id="420" r:id="rId20"/>
    <p:sldId id="421" r:id="rId21"/>
    <p:sldId id="414" r:id="rId22"/>
    <p:sldId id="355" r:id="rId23"/>
    <p:sldId id="356" r:id="rId24"/>
    <p:sldId id="437" r:id="rId25"/>
    <p:sldId id="357" r:id="rId26"/>
    <p:sldId id="358" r:id="rId27"/>
    <p:sldId id="438" r:id="rId28"/>
    <p:sldId id="359" r:id="rId29"/>
    <p:sldId id="439" r:id="rId30"/>
    <p:sldId id="440" r:id="rId31"/>
    <p:sldId id="444" r:id="rId32"/>
    <p:sldId id="265" r:id="rId33"/>
    <p:sldId id="37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1A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036E66-2FE1-4DA1-B82F-1BAA94708084}" v="14" dt="2023-11-15T07:24:35.37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DF"/>
          </a:solidFill>
        </a:fill>
      </a:tcStyle>
    </a:wholeTbl>
    <a:band2H>
      <a:tcTxStyle/>
      <a:tcStyle>
        <a:tcBdr/>
        <a:fill>
          <a:solidFill>
            <a:srgbClr val="E6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6FB"/>
          </a:solidFill>
        </a:fill>
      </a:tcStyle>
    </a:wholeTbl>
    <a:band2H>
      <a:tcTxStyle/>
      <a:tcStyle>
        <a:tcBdr/>
        <a:fill>
          <a:solidFill>
            <a:srgbClr val="F8FA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1EE"/>
          </a:solidFill>
        </a:fill>
      </a:tcStyle>
    </a:wholeTbl>
    <a:band2H>
      <a:tcTxStyle/>
      <a:tcStyle>
        <a:tcBdr/>
        <a:fill>
          <a:solidFill>
            <a:srgbClr val="ECF0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52585" autoAdjust="0"/>
  </p:normalViewPr>
  <p:slideViewPr>
    <p:cSldViewPr snapToGrid="0">
      <p:cViewPr varScale="1">
        <p:scale>
          <a:sx n="32" d="100"/>
          <a:sy n="32" d="100"/>
        </p:scale>
        <p:origin x="2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200">
        <a:latin typeface="+mn-lt"/>
        <a:ea typeface="+mn-ea"/>
        <a:cs typeface="+mn-cs"/>
        <a:sym typeface="Calibri"/>
      </a:defRPr>
    </a:lvl1pPr>
    <a:lvl2pPr indent="228600" defTabSz="2438400" latinLnBrk="0">
      <a:defRPr sz="3200">
        <a:latin typeface="+mn-lt"/>
        <a:ea typeface="+mn-ea"/>
        <a:cs typeface="+mn-cs"/>
        <a:sym typeface="Calibri"/>
      </a:defRPr>
    </a:lvl2pPr>
    <a:lvl3pPr indent="457200" defTabSz="2438400" latinLnBrk="0">
      <a:defRPr sz="3200">
        <a:latin typeface="+mn-lt"/>
        <a:ea typeface="+mn-ea"/>
        <a:cs typeface="+mn-cs"/>
        <a:sym typeface="Calibri"/>
      </a:defRPr>
    </a:lvl3pPr>
    <a:lvl4pPr indent="685800" defTabSz="2438400" latinLnBrk="0">
      <a:defRPr sz="3200">
        <a:latin typeface="+mn-lt"/>
        <a:ea typeface="+mn-ea"/>
        <a:cs typeface="+mn-cs"/>
        <a:sym typeface="Calibri"/>
      </a:defRPr>
    </a:lvl4pPr>
    <a:lvl5pPr indent="914400" defTabSz="2438400" latinLnBrk="0">
      <a:defRPr sz="3200">
        <a:latin typeface="+mn-lt"/>
        <a:ea typeface="+mn-ea"/>
        <a:cs typeface="+mn-cs"/>
        <a:sym typeface="Calibri"/>
      </a:defRPr>
    </a:lvl5pPr>
    <a:lvl6pPr indent="1143000" defTabSz="2438400" latinLnBrk="0">
      <a:defRPr sz="3200">
        <a:latin typeface="+mn-lt"/>
        <a:ea typeface="+mn-ea"/>
        <a:cs typeface="+mn-cs"/>
        <a:sym typeface="Calibri"/>
      </a:defRPr>
    </a:lvl6pPr>
    <a:lvl7pPr indent="1371600" defTabSz="2438400" latinLnBrk="0">
      <a:defRPr sz="3200">
        <a:latin typeface="+mn-lt"/>
        <a:ea typeface="+mn-ea"/>
        <a:cs typeface="+mn-cs"/>
        <a:sym typeface="Calibri"/>
      </a:defRPr>
    </a:lvl7pPr>
    <a:lvl8pPr indent="1600200" defTabSz="2438400" latinLnBrk="0">
      <a:defRPr sz="3200">
        <a:latin typeface="+mn-lt"/>
        <a:ea typeface="+mn-ea"/>
        <a:cs typeface="+mn-cs"/>
        <a:sym typeface="Calibri"/>
      </a:defRPr>
    </a:lvl8pPr>
    <a:lvl9pPr indent="1828800" defTabSz="2438400" latinLnBrk="0">
      <a:defRPr sz="3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Den mest framgångsrika och farliga av alla cyberattacker är </a:t>
            </a:r>
            <a:r>
              <a:rPr lang="sv-SE" sz="1200" b="0" i="0" dirty="0" err="1">
                <a:solidFill>
                  <a:srgbClr val="FFFFFF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 (nätfiske). Forskning visar att ca 90 % av alla cyberattacker idag börjar med ett </a:t>
            </a:r>
            <a:r>
              <a:rPr lang="sv-SE" sz="1200" b="0" i="0" dirty="0" err="1">
                <a:solidFill>
                  <a:srgbClr val="FFFFFF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-mail.</a:t>
            </a:r>
            <a:endParaRPr lang="sv-SE" sz="1200" b="0" i="0" dirty="0">
              <a:solidFill>
                <a:srgbClr val="FFFFFF"/>
              </a:solidFill>
              <a:effectLst/>
              <a:latin typeface="+mn-lt"/>
              <a:cs typeface="Roboto"/>
            </a:endParaRPr>
          </a:p>
          <a:p>
            <a:pPr algn="l"/>
            <a:r>
              <a:rPr lang="sv-SE" sz="1200" b="0" i="0" dirty="0" err="1">
                <a:solidFill>
                  <a:srgbClr val="FFFFFF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 fortsätter att vara den vanligaste formen av cyberattacker på grund av att det är enkelt, effektivt och ger hög avkastning på små investeringar. </a:t>
            </a:r>
            <a:endParaRPr lang="sv-SE" sz="1200" b="0" i="0" dirty="0">
              <a:solidFill>
                <a:srgbClr val="FFFFFF"/>
              </a:solidFill>
              <a:effectLst/>
              <a:latin typeface="+mn-lt"/>
              <a:cs typeface="Roboto"/>
            </a:endParaRPr>
          </a:p>
          <a:p>
            <a:pPr algn="l"/>
            <a:r>
              <a:rPr lang="sv-SE" sz="1200" b="0" i="0" dirty="0" err="1">
                <a:solidFill>
                  <a:srgbClr val="FFFFFF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 har utvecklats från den tidiga tiden då människor lurades med bedrägerier om nigerianska prinsar och förfrågningar om akut medicinsk behandling. </a:t>
            </a:r>
            <a:endParaRPr lang="sv-SE" sz="1200" b="0" i="0" dirty="0">
              <a:solidFill>
                <a:srgbClr val="FFFFFF"/>
              </a:solidFill>
              <a:effectLst/>
              <a:latin typeface="+mn-lt"/>
              <a:cs typeface="Roboto"/>
            </a:endParaRPr>
          </a:p>
          <a:p>
            <a:pPr algn="l"/>
            <a:r>
              <a:rPr lang="sv-SE" sz="1200" b="0" i="0" dirty="0">
                <a:solidFill>
                  <a:srgbClr val="FFFFFF"/>
                </a:solidFill>
                <a:effectLst/>
                <a:latin typeface="+mn-lt"/>
              </a:rPr>
              <a:t>De nätfiskeattacker som äger rum i dag är sofistikerade, målinriktade och blir allt svårare att upptäcka.</a:t>
            </a:r>
            <a:endParaRPr lang="sv-SE" sz="1200" b="0" i="0" dirty="0">
              <a:solidFill>
                <a:srgbClr val="FFFFFF"/>
              </a:solidFill>
              <a:effectLst/>
              <a:latin typeface="+mn-lt"/>
              <a:cs typeface="Roboto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9629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656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5679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174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015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484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7160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064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325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175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468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är alltså i korthet att med hjälp av internet försöka lura till sig känsliga uppgifter och det allra vanligaste sättet är via mail.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Man brukar dela upp </a:t>
            </a: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i några undergrupper beroende på angreppssätt. Några av dessa är: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Spear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spjutfiske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) är ett målinriktat försök att stjäla känslig information från en specifik person eller en specifik organisation. I den här typen av attacker används ofta personlig information som är specifik för individen eller organisationen för att man ska framstå som legitim och äkta.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Whale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(valfiskeattack) då riktar man sig oftast till den högsta ledningen i en organisation eller ett företag.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Clone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sv-SE" sz="1200" b="0" i="0" dirty="0" err="1">
                <a:solidFill>
                  <a:schemeClr val="tx1"/>
                </a:solidFill>
                <a:effectLst/>
                <a:latin typeface="+mn-lt"/>
              </a:rPr>
              <a:t>Phishing</a:t>
            </a:r>
            <a:r>
              <a:rPr lang="sv-SE" sz="1200" b="0" i="0" dirty="0">
                <a:solidFill>
                  <a:schemeClr val="tx1"/>
                </a:solidFill>
                <a:effectLst/>
                <a:latin typeface="+mn-lt"/>
              </a:rPr>
              <a:t> (klonfiske) då tar man ett legitimt och tidigare levererat mail och skapar ett identiskt mail fast med skadligt innehåll. Det klonade mailet ser ut att komma från den ursprungliga avsändaren men är i själva verket en uppdaterad version som innehåller skadliga länkar eller bilagor.</a:t>
            </a:r>
            <a:endParaRPr lang="sv-SE" sz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762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https://emkei.cz/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Hamnade i min skräppost. Hamnade där av en anledning.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Samma sak finns för SMS och där finns inget </a:t>
            </a:r>
            <a:r>
              <a:rPr lang="sv-SE" dirty="0" err="1"/>
              <a:t>skräpfilter</a:t>
            </a:r>
            <a:r>
              <a:rPr lang="sv-SE" dirty="0"/>
              <a:t> som eventuell hjälp.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0091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40939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8312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4005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sv-SE" dirty="0"/>
              <a:t>Identitetsstöld</a:t>
            </a:r>
          </a:p>
          <a:p>
            <a:pPr marL="514350" indent="-514350">
              <a:buAutoNum type="arabicPeriod"/>
            </a:pPr>
            <a:r>
              <a:rPr lang="sv-SE" dirty="0"/>
              <a:t>Stöld av känsliga uppgifter</a:t>
            </a:r>
          </a:p>
          <a:p>
            <a:pPr marL="514350" indent="-514350">
              <a:buAutoNum type="arabicPeriod"/>
            </a:pPr>
            <a:r>
              <a:rPr lang="sv-SE" dirty="0"/>
              <a:t>Stöld av kundinformation</a:t>
            </a:r>
          </a:p>
          <a:p>
            <a:pPr marL="514350" indent="-514350">
              <a:buAutoNum type="arabicPeriod"/>
            </a:pPr>
            <a:r>
              <a:rPr lang="sv-SE" dirty="0"/>
              <a:t>Förlust av användarnamn och lösenord</a:t>
            </a:r>
          </a:p>
          <a:p>
            <a:pPr marL="514350" indent="-514350">
              <a:buAutoNum type="arabicPeriod"/>
            </a:pPr>
            <a:r>
              <a:rPr lang="sv-SE" dirty="0"/>
              <a:t>Förlust av immateriella rättigheter</a:t>
            </a:r>
          </a:p>
          <a:p>
            <a:pPr marL="514350" indent="-514350">
              <a:buAutoNum type="arabicPeriod"/>
            </a:pPr>
            <a:r>
              <a:rPr lang="sv-SE" dirty="0"/>
              <a:t>Stöld av pengar från företags- och kundkonton</a:t>
            </a:r>
          </a:p>
          <a:p>
            <a:pPr marL="514350" indent="-514350">
              <a:buAutoNum type="arabicPeriod"/>
            </a:pPr>
            <a:r>
              <a:rPr lang="sv-SE" dirty="0"/>
              <a:t>Skador på anseendet</a:t>
            </a:r>
          </a:p>
          <a:p>
            <a:pPr marL="514350" indent="-514350">
              <a:buAutoNum type="arabicPeriod"/>
            </a:pPr>
            <a:r>
              <a:rPr lang="sv-SE" dirty="0"/>
              <a:t>Otillåtna transaktioner</a:t>
            </a:r>
          </a:p>
          <a:p>
            <a:pPr marL="514350" indent="-514350">
              <a:buAutoNum type="arabicPeriod"/>
            </a:pPr>
            <a:r>
              <a:rPr lang="sv-SE" dirty="0"/>
              <a:t>Kreditkortsbedrägeri</a:t>
            </a:r>
          </a:p>
          <a:p>
            <a:pPr marL="514350" indent="-514350">
              <a:buAutoNum type="arabicPeriod"/>
            </a:pPr>
            <a:r>
              <a:rPr lang="sv-SE" dirty="0"/>
              <a:t>Installation av skadlig programvara och </a:t>
            </a:r>
            <a:r>
              <a:rPr lang="sv-SE" dirty="0" err="1"/>
              <a:t>Ransomware</a:t>
            </a:r>
            <a:endParaRPr lang="sv-SE" dirty="0"/>
          </a:p>
          <a:p>
            <a:pPr marL="514350" indent="-514350">
              <a:buAutoNum type="arabicPeriod"/>
            </a:pPr>
            <a:r>
              <a:rPr lang="sv-SE" dirty="0"/>
              <a:t>Tillgång till system för framtida attacker</a:t>
            </a:r>
          </a:p>
          <a:p>
            <a:pPr marL="514350" indent="-514350">
              <a:buAutoNum type="arabicPeriod"/>
            </a:pPr>
            <a:r>
              <a:rPr lang="sv-SE" dirty="0"/>
              <a:t>Uppgifter till kriminella tredje parter</a:t>
            </a:r>
          </a:p>
        </p:txBody>
      </p:sp>
    </p:spTree>
    <p:extLst>
      <p:ext uri="{BB962C8B-B14F-4D97-AF65-F5344CB8AC3E}">
        <p14:creationId xmlns:p14="http://schemas.microsoft.com/office/powerpoint/2010/main" val="956249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https://www.menti.com/aln6roz7kg1t</a:t>
            </a:r>
          </a:p>
          <a:p>
            <a:r>
              <a:rPr lang="sv-SE" dirty="0"/>
              <a:t>Om du klickar på bilderna kan du se dom i större format</a:t>
            </a:r>
          </a:p>
        </p:txBody>
      </p:sp>
    </p:spTree>
    <p:extLst>
      <p:ext uri="{BB962C8B-B14F-4D97-AF65-F5344CB8AC3E}">
        <p14:creationId xmlns:p14="http://schemas.microsoft.com/office/powerpoint/2010/main" val="135161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Exempelmailen är lånade av Karl-Emil Nikka som är säkerhetsexpert och blev utsedd till årets säkerhetsprofil i Sverige 2021</a:t>
            </a:r>
          </a:p>
          <a:p>
            <a:pPr marL="0" marR="0" lvl="0" indent="0" defTabSz="2438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203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Exempelmailen är lånade av Karl-Emil Nikka som är säkerhetsexpert och blev utsedd till årets säkerhetsprofil i Sverige 2021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14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879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FAF9B1-8563-A74D-9EB6-BF343CB760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608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899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ubrikbild på bakgrundspla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1674667" y="12984628"/>
            <a:ext cx="449774" cy="462201"/>
          </a:xfrm>
          <a:prstGeom prst="rect">
            <a:avLst/>
          </a:prstGeom>
        </p:spPr>
        <p:txBody>
          <a:bodyPr lIns="91399" tIns="91399" rIns="91399" bIns="91399"/>
          <a:lstStyle>
            <a:lvl1pPr algn="l" defTabSz="1828800">
              <a:defRPr sz="1800">
                <a:solidFill>
                  <a:srgbClr val="0C0C0C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Bildobjekt 6" descr="Bildobjekt 6"/>
          <p:cNvPicPr>
            <a:picLocks noChangeAspect="1"/>
          </p:cNvPicPr>
          <p:nvPr/>
        </p:nvPicPr>
        <p:blipFill>
          <a:blip r:embed="rId3"/>
          <a:srcRect b="41548"/>
          <a:stretch>
            <a:fillRect/>
          </a:stretch>
        </p:blipFill>
        <p:spPr>
          <a:xfrm>
            <a:off x="-16702" y="-6"/>
            <a:ext cx="24400704" cy="111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59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160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61" name="Google Shape;58;p14" descr="Google Shape;58;p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849" y="11986843"/>
            <a:ext cx="2679736" cy="92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iteltext"/>
          <p:cNvSpPr txBox="1">
            <a:spLocks noGrp="1"/>
          </p:cNvSpPr>
          <p:nvPr>
            <p:ph type="title"/>
          </p:nvPr>
        </p:nvSpPr>
        <p:spPr>
          <a:xfrm>
            <a:off x="2030839" y="1530349"/>
            <a:ext cx="20544372" cy="156711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71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01911" y="3546477"/>
            <a:ext cx="20544370" cy="6959929"/>
          </a:xfrm>
          <a:prstGeom prst="rect">
            <a:avLst/>
          </a:prstGeom>
        </p:spPr>
        <p:txBody>
          <a:bodyPr>
            <a:normAutofit/>
          </a:bodyPr>
          <a:lstStyle>
            <a:lvl1pPr marL="891540" indent="-891540"/>
            <a:lvl2pPr marL="1282700" indent="-825500"/>
            <a:lvl3pPr marL="1657350" indent="-742950"/>
            <a:lvl4pPr marL="2220685" indent="-849085"/>
            <a:lvl5pPr marL="2819400" indent="-990600"/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72" name="Platshållare för text 5"/>
          <p:cNvSpPr>
            <a:spLocks noGrp="1"/>
          </p:cNvSpPr>
          <p:nvPr>
            <p:ph type="body" sz="quarter" idx="21"/>
          </p:nvPr>
        </p:nvSpPr>
        <p:spPr>
          <a:xfrm>
            <a:off x="1055999" y="662399"/>
            <a:ext cx="9215967" cy="431804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73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bild på bakgrundspla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Bildobjekt 3" descr="Bildobjekt 3"/>
          <p:cNvPicPr>
            <a:picLocks noChangeAspect="1"/>
          </p:cNvPicPr>
          <p:nvPr/>
        </p:nvPicPr>
        <p:blipFill>
          <a:blip r:embed="rId3"/>
          <a:srcRect t="1" b="41032"/>
          <a:stretch>
            <a:fillRect/>
          </a:stretch>
        </p:blipFill>
        <p:spPr>
          <a:xfrm>
            <a:off x="-1" y="-7"/>
            <a:ext cx="24393790" cy="111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pic>
        <p:nvPicPr>
          <p:cNvPr id="184" name="Google Shape;58;p14" descr="Google Shape;58;p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849" y="11986843"/>
            <a:ext cx="2679736" cy="92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30;p26" descr="Google Shape;130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" y="-1"/>
            <a:ext cx="24384001" cy="24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Google Shape;131;p26" descr="Google Shape;131;p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269" y="11624067"/>
            <a:ext cx="4167200" cy="14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132;p26"/>
          <p:cNvSpPr txBox="1"/>
          <p:nvPr/>
        </p:nvSpPr>
        <p:spPr>
          <a:xfrm>
            <a:off x="11616266" y="273293"/>
            <a:ext cx="12768002" cy="12343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66" tIns="121866" rIns="121866" bIns="121866">
            <a:spAutoFit/>
          </a:bodyPr>
          <a:lstStyle>
            <a:lvl1pPr>
              <a:defRPr sz="6400" i="1">
                <a:solidFill>
                  <a:srgbClr val="FFFFFF"/>
                </a:solidFill>
              </a:defRPr>
            </a:lvl1pPr>
          </a:lstStyle>
          <a:p>
            <a:r>
              <a:t>Digitala Västerbotten</a:t>
            </a:r>
          </a:p>
        </p:txBody>
      </p:sp>
      <p:sp>
        <p:nvSpPr>
          <p:cNvPr id="195" name="Titeltext"/>
          <p:cNvSpPr txBox="1">
            <a:spLocks noGrp="1"/>
          </p:cNvSpPr>
          <p:nvPr>
            <p:ph type="title"/>
          </p:nvPr>
        </p:nvSpPr>
        <p:spPr>
          <a:xfrm>
            <a:off x="1219199" y="549277"/>
            <a:ext cx="21945601" cy="22864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9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199" y="3200402"/>
            <a:ext cx="21945601" cy="9052002"/>
          </a:xfrm>
          <a:prstGeom prst="rect">
            <a:avLst/>
          </a:prstGeom>
        </p:spPr>
        <p:txBody>
          <a:bodyPr lIns="243799" tIns="243799" rIns="243799" bIns="243799">
            <a:normAutofit/>
          </a:bodyPr>
          <a:lstStyle>
            <a:lvl1pPr marL="1158875" indent="-1133475">
              <a:spcBef>
                <a:spcPts val="1600"/>
              </a:spcBef>
              <a:buClr>
                <a:srgbClr val="000000"/>
              </a:buClr>
              <a:buSzPts val="8400"/>
              <a:defRPr sz="8400"/>
            </a:lvl1pPr>
            <a:lvl2pPr marL="1727200" indent="-1219200">
              <a:spcBef>
                <a:spcPts val="1600"/>
              </a:spcBef>
              <a:buClr>
                <a:srgbClr val="000000"/>
              </a:buClr>
              <a:buSzPts val="8400"/>
              <a:buChar char="–"/>
              <a:defRPr sz="8400"/>
            </a:lvl2pPr>
            <a:lvl3pPr marL="2324100" indent="-1333500">
              <a:spcBef>
                <a:spcPts val="1600"/>
              </a:spcBef>
              <a:buClr>
                <a:srgbClr val="000000"/>
              </a:buClr>
              <a:buSzPts val="8400"/>
              <a:defRPr sz="8400"/>
            </a:lvl3pPr>
            <a:lvl4pPr marL="2966720" indent="-1493520">
              <a:spcBef>
                <a:spcPts val="1600"/>
              </a:spcBef>
              <a:buClr>
                <a:srgbClr val="000000"/>
              </a:buClr>
              <a:buSzPts val="8400"/>
              <a:buChar char="–"/>
              <a:defRPr sz="8400"/>
            </a:lvl4pPr>
            <a:lvl5pPr marL="3423920" indent="-1493520">
              <a:spcBef>
                <a:spcPts val="1600"/>
              </a:spcBef>
              <a:buClr>
                <a:srgbClr val="000000"/>
              </a:buClr>
              <a:buSzPts val="8400"/>
              <a:buChar char="»"/>
              <a:defRPr sz="8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9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712704"/>
            <a:ext cx="874368" cy="993034"/>
          </a:xfrm>
          <a:prstGeom prst="rect">
            <a:avLst/>
          </a:prstGeom>
        </p:spPr>
        <p:txBody>
          <a:bodyPr lIns="121866" tIns="121866" rIns="121866" bIns="121866" anchor="t"/>
          <a:lstStyle>
            <a:lvl1pPr algn="l">
              <a:defRPr sz="4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2"/>
            <a:ext cx="3840428" cy="86932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iteltext"/>
          <p:cNvSpPr txBox="1">
            <a:spLocks noGrp="1"/>
          </p:cNvSpPr>
          <p:nvPr>
            <p:ph type="title"/>
          </p:nvPr>
        </p:nvSpPr>
        <p:spPr>
          <a:xfrm>
            <a:off x="2030839" y="1530349"/>
            <a:ext cx="20544372" cy="156711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20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01911" y="3546477"/>
            <a:ext cx="20544370" cy="6959929"/>
          </a:xfrm>
          <a:prstGeom prst="rect">
            <a:avLst/>
          </a:prstGeom>
        </p:spPr>
        <p:txBody>
          <a:bodyPr>
            <a:normAutofit/>
          </a:bodyPr>
          <a:lstStyle>
            <a:lvl1pPr marL="822960" indent="-822960">
              <a:defRPr sz="4800"/>
            </a:lvl1pPr>
            <a:lvl2pPr marL="1219200" indent="-762000">
              <a:defRPr sz="4800"/>
            </a:lvl2pPr>
            <a:lvl3pPr marL="1600200" indent="-685800">
              <a:defRPr sz="4800"/>
            </a:lvl3pPr>
            <a:lvl4pPr marL="2155371" indent="-783771">
              <a:defRPr sz="4800"/>
            </a:lvl4pPr>
            <a:lvl5pPr marL="2743200" indent="-914400">
              <a:defRPr sz="4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07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sontel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Bild"/>
          <p:cNvSpPr>
            <a:spLocks noGrp="1"/>
          </p:cNvSpPr>
          <p:nvPr>
            <p:ph type="pic" idx="21"/>
          </p:nvPr>
        </p:nvSpPr>
        <p:spPr>
          <a:xfrm>
            <a:off x="3124199" y="-38101"/>
            <a:ext cx="18135601" cy="12096699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16" name="Titeltext"/>
          <p:cNvSpPr txBox="1">
            <a:spLocks noGrp="1"/>
          </p:cNvSpPr>
          <p:nvPr>
            <p:ph type="title"/>
          </p:nvPr>
        </p:nvSpPr>
        <p:spPr>
          <a:xfrm>
            <a:off x="634999" y="9512300"/>
            <a:ext cx="23114001" cy="2006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Titeltext</a:t>
            </a:r>
          </a:p>
        </p:txBody>
      </p:sp>
      <p:sp>
        <p:nvSpPr>
          <p:cNvPr id="21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634999" y="11442700"/>
            <a:ext cx="23114001" cy="15875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825500">
              <a:spcBef>
                <a:spcPts val="0"/>
              </a:spcBef>
              <a:buClrTx/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Font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1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09" y="12015182"/>
            <a:ext cx="3840429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iteltext"/>
          <p:cNvSpPr txBox="1">
            <a:spLocks noGrp="1"/>
          </p:cNvSpPr>
          <p:nvPr>
            <p:ph type="title"/>
          </p:nvPr>
        </p:nvSpPr>
        <p:spPr>
          <a:xfrm>
            <a:off x="2030839" y="1530349"/>
            <a:ext cx="20544373" cy="1567110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22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01910" y="3546476"/>
            <a:ext cx="20544371" cy="6959930"/>
          </a:xfrm>
          <a:prstGeom prst="rect">
            <a:avLst/>
          </a:prstGeom>
        </p:spPr>
        <p:txBody>
          <a:bodyPr lIns="121918" tIns="121918" rIns="121918" bIns="121918">
            <a:normAutofit/>
          </a:bodyPr>
          <a:lstStyle>
            <a:lvl1pPr marL="822960" indent="-822960">
              <a:defRPr sz="4800"/>
            </a:lvl1pPr>
            <a:lvl2pPr marL="1219200" indent="-762000">
              <a:defRPr sz="4800"/>
            </a:lvl2pPr>
            <a:lvl3pPr marL="1600200" indent="-685800">
              <a:defRPr sz="4800"/>
            </a:lvl3pPr>
            <a:lvl4pPr marL="2155370" indent="-783770">
              <a:defRPr sz="4800"/>
            </a:lvl4pPr>
            <a:lvl5pPr marL="2743200" indent="-914400">
              <a:defRPr sz="4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pic>
        <p:nvPicPr>
          <p:cNvPr id="228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806705" y="12343131"/>
            <a:ext cx="668495" cy="739139"/>
          </a:xfrm>
          <a:prstGeom prst="rect">
            <a:avLst/>
          </a:prstGeom>
        </p:spPr>
        <p:txBody>
          <a:bodyPr lIns="121918" tIns="121918" rIns="121918" bIns="1219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el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defRPr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Titeltext</a:t>
            </a:r>
          </a:p>
        </p:txBody>
      </p:sp>
      <p:sp>
        <p:nvSpPr>
          <p:cNvPr id="23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>
            <a:lvl1pPr marL="0" indent="0" algn="ctr" defTabSz="825500"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FontTx/>
              <a:buNone/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3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Upp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4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, Brödtext,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15066" y="1530351"/>
            <a:ext cx="10176935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48" name="Platshållare för text 5"/>
          <p:cNvSpPr>
            <a:spLocks noGrp="1"/>
          </p:cNvSpPr>
          <p:nvPr>
            <p:ph type="body" sz="half" idx="21"/>
          </p:nvPr>
        </p:nvSpPr>
        <p:spPr>
          <a:xfrm>
            <a:off x="2015066" y="3546959"/>
            <a:ext cx="10176935" cy="7632217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49" name="Platshållare för bild 8"/>
          <p:cNvSpPr>
            <a:spLocks noGrp="1"/>
          </p:cNvSpPr>
          <p:nvPr>
            <p:ph type="pic" sz="half" idx="22"/>
          </p:nvPr>
        </p:nvSpPr>
        <p:spPr>
          <a:xfrm>
            <a:off x="12959434" y="1530351"/>
            <a:ext cx="9600001" cy="9648829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0" name="Platshållare för text 5"/>
          <p:cNvSpPr>
            <a:spLocks noGrp="1"/>
          </p:cNvSpPr>
          <p:nvPr>
            <p:ph type="body" sz="quarter" idx="23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51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5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617361" indent="-617361" defTabSz="821531">
              <a:spcBef>
                <a:spcPts val="5900"/>
              </a:spcBef>
              <a:buClrTx/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spcBef>
                <a:spcPts val="5900"/>
              </a:spcBef>
              <a:buClrTx/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spcBef>
                <a:spcPts val="5900"/>
              </a:spcBef>
              <a:buClrTx/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spcBef>
                <a:spcPts val="5900"/>
              </a:spcBef>
              <a:buClrTx/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spcBef>
                <a:spcPts val="5900"/>
              </a:spcBef>
              <a:buClrTx/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st="12700" dir="5400000" rotWithShape="0">
              <a:srgbClr val="000000"/>
            </a:outerShdw>
          </a:effectLst>
        </p:spPr>
      </p:pic>
      <p:sp>
        <p:nvSpPr>
          <p:cNvPr id="26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/>
          <a:lstStyle>
            <a:lvl1pPr defTabSz="1285875">
              <a:defRPr sz="1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eltext"/>
          <p:cNvSpPr txBox="1">
            <a:spLocks noGrp="1"/>
          </p:cNvSpPr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Titeltext</a:t>
            </a:r>
          </a:p>
        </p:txBody>
      </p:sp>
      <p:sp>
        <p:nvSpPr>
          <p:cNvPr id="271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1106714" indent="-789214" defTabSz="821531">
              <a:spcBef>
                <a:spcPts val="3300"/>
              </a:spcBef>
              <a:buClrTx/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 defTabSz="821531">
              <a:spcBef>
                <a:spcPts val="3300"/>
              </a:spcBef>
              <a:buClrTx/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31">
              <a:spcBef>
                <a:spcPts val="3300"/>
              </a:spcBef>
              <a:buClrTx/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31">
              <a:spcBef>
                <a:spcPts val="3300"/>
              </a:spcBef>
              <a:buClrTx/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31">
              <a:spcBef>
                <a:spcPts val="3300"/>
              </a:spcBef>
              <a:buClrTx/>
              <a:buSzPct val="171000"/>
              <a:buFontTx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7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>
            <a:normAutofit/>
          </a:bodyPr>
          <a:lstStyle>
            <a:lvl1pPr algn="ctr"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el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80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>
            <a:normAutofit/>
          </a:bodyPr>
          <a:lstStyle>
            <a:lvl1pPr marL="592666" indent="-592666" defTabSz="821531">
              <a:spcBef>
                <a:spcPts val="5900"/>
              </a:spcBef>
              <a:buClrTx/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37166" indent="-592666" defTabSz="821531">
              <a:spcBef>
                <a:spcPts val="5900"/>
              </a:spcBef>
              <a:buClrTx/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81666" indent="-592666" defTabSz="821531">
              <a:spcBef>
                <a:spcPts val="5900"/>
              </a:spcBef>
              <a:buClrTx/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26166" indent="-592666" defTabSz="821531">
              <a:spcBef>
                <a:spcPts val="5900"/>
              </a:spcBef>
              <a:buClrTx/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70666" indent="-592666" defTabSz="821531">
              <a:spcBef>
                <a:spcPts val="5900"/>
              </a:spcBef>
              <a:buClrTx/>
              <a:buSzPct val="75000"/>
              <a:buFontTx/>
              <a:defRPr sz="4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8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ch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el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defRPr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Titeltext</a:t>
            </a:r>
          </a:p>
        </p:txBody>
      </p:sp>
      <p:sp>
        <p:nvSpPr>
          <p:cNvPr id="28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>
            <a:normAutofit/>
          </a:bodyPr>
          <a:lstStyle>
            <a:lvl1pPr marL="0" indent="0" algn="ctr" defTabSz="821531">
              <a:spcBef>
                <a:spcPts val="0"/>
              </a:spcBef>
              <a:buClrTx/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1531">
              <a:spcBef>
                <a:spcPts val="0"/>
              </a:spcBef>
              <a:buClrTx/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1531">
              <a:spcBef>
                <a:spcPts val="0"/>
              </a:spcBef>
              <a:buClrTx/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1531">
              <a:spcBef>
                <a:spcPts val="0"/>
              </a:spcBef>
              <a:buClrTx/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1531">
              <a:spcBef>
                <a:spcPts val="0"/>
              </a:spcBef>
              <a:buClrTx/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29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kel 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eltext"/>
          <p:cNvSpPr txBox="1">
            <a:spLocks noGrp="1"/>
          </p:cNvSpPr>
          <p:nvPr>
            <p:ph type="title"/>
          </p:nvPr>
        </p:nvSpPr>
        <p:spPr>
          <a:xfrm>
            <a:off x="1219200" y="1463039"/>
            <a:ext cx="219456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6000" b="1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308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200" y="3749676"/>
            <a:ext cx="21945600" cy="7283451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685800" indent="-685800" defTabSz="914400">
              <a:spcBef>
                <a:spcPts val="1000"/>
              </a:spcBef>
              <a:buClrTx/>
              <a:defRPr sz="4400"/>
            </a:lvl1pPr>
            <a:lvl2pPr marL="1155383" indent="-799783" defTabSz="914400">
              <a:spcBef>
                <a:spcPts val="1000"/>
              </a:spcBef>
              <a:buClrTx/>
              <a:buChar char="–"/>
              <a:defRPr sz="4400"/>
            </a:lvl2pPr>
            <a:lvl3pPr marL="1588382" indent="-869244" defTabSz="914400">
              <a:spcBef>
                <a:spcPts val="1000"/>
              </a:spcBef>
              <a:buClrTx/>
              <a:defRPr sz="4400"/>
            </a:lvl3pPr>
            <a:lvl4pPr marL="1821260" indent="-746523" defTabSz="914400">
              <a:spcBef>
                <a:spcPts val="1000"/>
              </a:spcBef>
              <a:buClrTx/>
              <a:buChar char="–"/>
              <a:defRPr sz="4400"/>
            </a:lvl4pPr>
            <a:lvl5pPr marL="2199369" indent="-853169" defTabSz="914400">
              <a:spcBef>
                <a:spcPts val="1000"/>
              </a:spcBef>
              <a:buClrTx/>
              <a:defRPr sz="44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0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V_Mall_4:3_digitala_vasterbo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P Sidhuvud RV.eps" descr="PP Sidhuvud RV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399" y="-1"/>
            <a:ext cx="18288001" cy="18034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Leva onlife i framtidens samhälle"/>
          <p:cNvSpPr txBox="1"/>
          <p:nvPr/>
        </p:nvSpPr>
        <p:spPr>
          <a:xfrm>
            <a:off x="11682500" y="282549"/>
            <a:ext cx="8558554" cy="949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2850" tIns="182850" rIns="182850" bIns="182850" anchor="ctr">
            <a:spAutoFit/>
          </a:bodyPr>
          <a:lstStyle>
            <a:lvl1pPr defTabSz="1828800">
              <a:defRPr sz="3800" i="1">
                <a:solidFill>
                  <a:srgbClr val="FFFFFF"/>
                </a:solidFill>
              </a:defRPr>
            </a:lvl1pPr>
          </a:lstStyle>
          <a:p>
            <a:r>
              <a:t>Leva onlife i framtidens samhälle</a:t>
            </a:r>
          </a:p>
        </p:txBody>
      </p:sp>
      <p:pic>
        <p:nvPicPr>
          <p:cNvPr id="318" name="EUlogo_v_CMYK.eps" descr="EUlogo_v_CMY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949" y="12121649"/>
            <a:ext cx="3125107" cy="10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3"/>
            <a:ext cx="607457" cy="678101"/>
          </a:xfrm>
          <a:prstGeom prst="rect">
            <a:avLst/>
          </a:prstGeom>
        </p:spPr>
        <p:txBody>
          <a:bodyPr lIns="91399" tIns="91399" rIns="91399" bIns="91399" anchor="t"/>
          <a:lstStyle>
            <a:lvl1pPr algn="l" defTabSz="18288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Bildobjekt 6" descr="Bildobjekt 6"/>
          <p:cNvPicPr>
            <a:picLocks noChangeAspect="1"/>
          </p:cNvPicPr>
          <p:nvPr/>
        </p:nvPicPr>
        <p:blipFill>
          <a:blip r:embed="rId3"/>
          <a:srcRect b="41548"/>
          <a:stretch>
            <a:fillRect/>
          </a:stretch>
        </p:blipFill>
        <p:spPr>
          <a:xfrm>
            <a:off x="-16702" y="-6"/>
            <a:ext cx="24400704" cy="111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29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330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331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07" y="12015181"/>
            <a:ext cx="3840431" cy="869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ildobjekt 6" descr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5" y="-9"/>
            <a:ext cx="24400707" cy="111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4" y="1530349"/>
            <a:ext cx="20544375" cy="1559985"/>
          </a:xfrm>
          <a:prstGeom prst="rect">
            <a:avLst/>
          </a:prstGeom>
        </p:spPr>
        <p:txBody>
          <a:bodyPr lIns="121917" tIns="121917" rIns="121917" bIns="121917" anchor="ctr">
            <a:normAutofit/>
          </a:bodyPr>
          <a:lstStyle>
            <a:lvl1pPr marL="0" indent="0">
              <a:spcBef>
                <a:spcPts val="18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8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2998" indent="-899997">
              <a:spcBef>
                <a:spcPts val="18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0" indent="-1028570">
              <a:spcBef>
                <a:spcPts val="18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8" indent="-1199997">
              <a:spcBef>
                <a:spcPts val="18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42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3" y="3564714"/>
            <a:ext cx="20544375" cy="6941694"/>
          </a:xfrm>
          <a:prstGeom prst="rect">
            <a:avLst/>
          </a:prstGeom>
        </p:spPr>
        <p:txBody>
          <a:bodyPr lIns="121917" tIns="121917" rIns="121917" bIns="121917">
            <a:normAutofit/>
          </a:bodyPr>
          <a:lstStyle/>
          <a:p>
            <a:pPr marL="0" indent="228600">
              <a:spcBef>
                <a:spcPts val="0"/>
              </a:spcBef>
              <a:buClrTx/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3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098" y="664218"/>
            <a:ext cx="21505337" cy="427982"/>
          </a:xfrm>
          <a:prstGeom prst="rect">
            <a:avLst/>
          </a:prstGeom>
        </p:spPr>
        <p:txBody>
          <a:bodyPr lIns="121917" tIns="121917" rIns="121917" bIns="121917" anchor="ctr">
            <a:normAutofit/>
          </a:bodyPr>
          <a:lstStyle/>
          <a:p>
            <a:pPr marL="0" indent="228600">
              <a:spcBef>
                <a:spcPts val="0"/>
              </a:spcBef>
              <a:buClrTx/>
              <a:buSzTx/>
              <a:buFontTx/>
              <a:buNone/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44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806709" y="12343132"/>
            <a:ext cx="668492" cy="739136"/>
          </a:xfrm>
          <a:prstGeom prst="rect">
            <a:avLst/>
          </a:prstGeom>
        </p:spPr>
        <p:txBody>
          <a:bodyPr lIns="121917" tIns="121917" rIns="121917" bIns="12191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23188838" y="12524796"/>
            <a:ext cx="867584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+ Bil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15066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61" name="Platshållare för bild 8"/>
          <p:cNvSpPr>
            <a:spLocks noGrp="1"/>
          </p:cNvSpPr>
          <p:nvPr>
            <p:ph type="pic" idx="21"/>
          </p:nvPr>
        </p:nvSpPr>
        <p:spPr>
          <a:xfrm>
            <a:off x="2015066" y="3545637"/>
            <a:ext cx="20544372" cy="69615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2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5311"/>
            <a:ext cx="21505334" cy="42688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63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705" y="11126390"/>
            <a:ext cx="14091048" cy="2357439"/>
          </a:xfrm>
          <a:prstGeom prst="rect">
            <a:avLst/>
          </a:prstGeom>
          <a:ln w="25400">
            <a:miter lim="400000"/>
          </a:ln>
          <a:effectLst>
            <a:outerShdw dir="5400000" rotWithShape="0">
              <a:srgbClr val="000000"/>
            </a:outerShdw>
          </a:effectLst>
        </p:spPr>
      </p:pic>
      <p:sp>
        <p:nvSpPr>
          <p:cNvPr id="37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344399"/>
            <a:ext cx="4267200" cy="736601"/>
          </a:xfrm>
          <a:prstGeom prst="rect">
            <a:avLst/>
          </a:prstGeom>
        </p:spPr>
        <p:txBody>
          <a:bodyPr wrap="square" lIns="64293" tIns="64293" rIns="64293" bIns="64293"/>
          <a:lstStyle>
            <a:lvl1pPr defTabSz="1285875">
              <a:defRPr sz="1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iteltext"/>
          <p:cNvSpPr txBox="1">
            <a:spLocks noGrp="1"/>
          </p:cNvSpPr>
          <p:nvPr>
            <p:ph type="title"/>
          </p:nvPr>
        </p:nvSpPr>
        <p:spPr>
          <a:xfrm>
            <a:off x="2030838" y="1530348"/>
            <a:ext cx="20544372" cy="1567111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37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01911" y="3546477"/>
            <a:ext cx="20544370" cy="6959929"/>
          </a:xfrm>
          <a:prstGeom prst="rect">
            <a:avLst/>
          </a:prstGeom>
        </p:spPr>
        <p:txBody>
          <a:bodyPr>
            <a:normAutofit/>
          </a:bodyPr>
          <a:lstStyle>
            <a:lvl1pPr marL="822960" indent="-822960">
              <a:defRPr sz="4800"/>
            </a:lvl1pPr>
            <a:lvl2pPr marL="1219200" indent="-762000">
              <a:defRPr sz="4800"/>
            </a:lvl2pPr>
            <a:lvl3pPr marL="1600200" indent="-685800">
              <a:defRPr sz="4800"/>
            </a:lvl3pPr>
            <a:lvl4pPr marL="2155371" indent="-783771">
              <a:defRPr sz="4800"/>
            </a:lvl4pPr>
            <a:lvl5pPr marL="2743200" indent="-914400">
              <a:defRPr sz="4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80" name="Google Shape;54;g633e61d4f9_0_94"/>
          <p:cNvSpPr txBox="1"/>
          <p:nvPr/>
        </p:nvSpPr>
        <p:spPr>
          <a:xfrm>
            <a:off x="1809865" y="12744133"/>
            <a:ext cx="19901602" cy="855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400">
                <a:solidFill>
                  <a:srgbClr val="808080"/>
                </a:solidFill>
              </a:defRPr>
            </a:lvl1pPr>
          </a:lstStyle>
          <a:p>
            <a:r>
              <a:t>Hur skapar digitaliseringen värde i brukarnas liv? | DigITAL äldreomsorg på Gotland | ANDREAS.SKOG@LIVE.SE</a:t>
            </a:r>
          </a:p>
        </p:txBody>
      </p:sp>
      <p:sp>
        <p:nvSpPr>
          <p:cNvPr id="3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ubrik och punktlista +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iteltext"/>
          <p:cNvSpPr txBox="1">
            <a:spLocks noGrp="1"/>
          </p:cNvSpPr>
          <p:nvPr>
            <p:ph type="title"/>
          </p:nvPr>
        </p:nvSpPr>
        <p:spPr>
          <a:xfrm>
            <a:off x="2030838" y="1530348"/>
            <a:ext cx="20544375" cy="1567111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8000" b="1">
                <a:solidFill>
                  <a:schemeClr val="accent1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38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2001910" y="3546476"/>
            <a:ext cx="20544370" cy="6959930"/>
          </a:xfrm>
          <a:prstGeom prst="rect">
            <a:avLst/>
          </a:prstGeom>
        </p:spPr>
        <p:txBody>
          <a:bodyPr lIns="121918" tIns="121918" rIns="121918" bIns="121918">
            <a:normAutofit/>
          </a:bodyPr>
          <a:lstStyle>
            <a:lvl1pPr marL="822960" indent="-822960">
              <a:defRPr sz="4800"/>
            </a:lvl1pPr>
            <a:lvl2pPr marL="1219200" indent="-762000">
              <a:defRPr sz="4800"/>
            </a:lvl2pPr>
            <a:lvl3pPr marL="1600200" indent="-685800">
              <a:defRPr sz="4800"/>
            </a:lvl3pPr>
            <a:lvl4pPr marL="2155370" indent="-783770">
              <a:defRPr sz="4800"/>
            </a:lvl4pPr>
            <a:lvl5pPr marL="2743200" indent="-914400">
              <a:defRPr sz="4800"/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390" name="Google Shape;54;g633e61d4f9_0_94"/>
          <p:cNvSpPr txBox="1"/>
          <p:nvPr/>
        </p:nvSpPr>
        <p:spPr>
          <a:xfrm>
            <a:off x="1809865" y="12744133"/>
            <a:ext cx="19901602" cy="855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400">
                <a:solidFill>
                  <a:srgbClr val="808080"/>
                </a:solidFill>
              </a:defRPr>
            </a:lvl1pPr>
          </a:lstStyle>
          <a:p>
            <a:r>
              <a:t>Hur skapar digitaliseringen värde i brukarnas liv? | DigITAL äldreomsorg på Gotland | ANDREAS.SKOG@LIVE.SE</a:t>
            </a:r>
          </a:p>
        </p:txBody>
      </p:sp>
      <p:sp>
        <p:nvSpPr>
          <p:cNvPr id="39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6806705" y="12343132"/>
            <a:ext cx="668495" cy="739139"/>
          </a:xfrm>
          <a:prstGeom prst="rect">
            <a:avLst/>
          </a:prstGeom>
        </p:spPr>
        <p:txBody>
          <a:bodyPr lIns="121918" tIns="121918" rIns="121918" bIns="1219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sida, vinternatt">
    <p:bg>
      <p:bgPr>
        <a:solidFill>
          <a:srgbClr val="0041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Logotype" descr="Logoty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612" y="11491200"/>
            <a:ext cx="3136223" cy="97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46783" y="8528128"/>
            <a:ext cx="21626052" cy="1354209"/>
          </a:xfrm>
          <a:prstGeom prst="rect">
            <a:avLst/>
          </a:prstGeom>
        </p:spPr>
        <p:txBody>
          <a:bodyPr lIns="91439" tIns="91439" rIns="91439" bIns="91439">
            <a:normAutofit/>
          </a:bodyPr>
          <a:lstStyle>
            <a:lvl1pPr marL="0" indent="0" algn="ctr" defTabSz="914400">
              <a:spcBef>
                <a:spcPts val="1300"/>
              </a:spcBef>
              <a:buClrTx/>
              <a:buSzTx/>
              <a:buFontTx/>
              <a:buNone/>
              <a:defRPr sz="5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2391412" indent="-2035812" algn="ctr" defTabSz="914400">
              <a:spcBef>
                <a:spcPts val="1300"/>
              </a:spcBef>
              <a:buClrTx/>
              <a:buFontTx/>
              <a:buChar char="–"/>
              <a:defRPr sz="5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2710498" indent="-1991360" algn="ctr" defTabSz="914400">
              <a:spcBef>
                <a:spcPts val="1300"/>
              </a:spcBef>
              <a:buClrTx/>
              <a:buFontTx/>
              <a:defRPr sz="5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2594929" indent="-1520192" algn="ctr" defTabSz="914400">
              <a:spcBef>
                <a:spcPts val="1300"/>
              </a:spcBef>
              <a:buClrTx/>
              <a:buFontTx/>
              <a:buChar char="–"/>
              <a:defRPr sz="5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866392" indent="-1520192" algn="ctr" defTabSz="914400">
              <a:spcBef>
                <a:spcPts val="1300"/>
              </a:spcBef>
              <a:buClrTx/>
              <a:buFontTx/>
              <a:defRPr sz="5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r>
              <a:t>Klicka här för att lägga till underrubrik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0" name="Klicka här för att lägga till huvudrubrik"/>
          <p:cNvSpPr txBox="1">
            <a:spLocks noGrp="1"/>
          </p:cNvSpPr>
          <p:nvPr>
            <p:ph type="title" hasCustomPrompt="1"/>
          </p:nvPr>
        </p:nvSpPr>
        <p:spPr>
          <a:xfrm>
            <a:off x="1246783" y="2822400"/>
            <a:ext cx="21626052" cy="5400000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defRPr sz="144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Klicka här för att lägga till huvudrubrik</a:t>
            </a:r>
          </a:p>
        </p:txBody>
      </p:sp>
      <p:sp>
        <p:nvSpPr>
          <p:cNvPr id="40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24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lsida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tshållare för bild 6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09" name="Klicka här för att lägga till bildrubrik. Dölj denna textbehållare om du inte vill att rubriken ska synas."/>
          <p:cNvSpPr txBox="1">
            <a:spLocks noGrp="1"/>
          </p:cNvSpPr>
          <p:nvPr>
            <p:ph type="title" hasCustomPrompt="1"/>
          </p:nvPr>
        </p:nvSpPr>
        <p:spPr>
          <a:xfrm>
            <a:off x="1219200" y="1461600"/>
            <a:ext cx="219456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6000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</a:lstStyle>
          <a:p>
            <a:r>
              <a:t>Klicka här för att lägga till bildrubrik. Dölj denna textbehållare om du inte vill att rubriken ska synas.</a:t>
            </a:r>
          </a:p>
        </p:txBody>
      </p:sp>
      <p:sp>
        <p:nvSpPr>
          <p:cNvPr id="41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24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Bildobjekt 2" descr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5" y="-2"/>
            <a:ext cx="24384003" cy="2404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EUlogo_v_CMYK.eps" descr="EUlogo_v_CMYK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51" y="12161155"/>
            <a:ext cx="3705900" cy="1280717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extruta 5"/>
          <p:cNvSpPr txBox="1"/>
          <p:nvPr/>
        </p:nvSpPr>
        <p:spPr>
          <a:xfrm>
            <a:off x="11616266" y="273292"/>
            <a:ext cx="12767736" cy="1254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8" tIns="121918" rIns="121918" bIns="121918">
            <a:spAutoFit/>
          </a:bodyPr>
          <a:lstStyle>
            <a:lvl1pPr defTabSz="457200">
              <a:lnSpc>
                <a:spcPts val="8200"/>
              </a:lnSpc>
              <a:defRPr sz="5200" i="1">
                <a:solidFill>
                  <a:srgbClr val="FFFFFF"/>
                </a:solidFill>
              </a:defRPr>
            </a:lvl1pPr>
          </a:lstStyle>
          <a:p>
            <a:r>
              <a:t>Att leda digital förändring</a:t>
            </a:r>
          </a:p>
        </p:txBody>
      </p:sp>
      <p:sp>
        <p:nvSpPr>
          <p:cNvPr id="42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712703"/>
            <a:ext cx="874473" cy="993139"/>
          </a:xfrm>
          <a:prstGeom prst="rect">
            <a:avLst/>
          </a:prstGeom>
        </p:spPr>
        <p:txBody>
          <a:bodyPr lIns="121918" tIns="121918" rIns="121918" bIns="121918" anchor="t"/>
          <a:lstStyle>
            <a:lvl1pPr algn="l" defTabSz="1219200">
              <a:defRPr sz="4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E3F9A3-72A3-D44D-9BF4-A94FDE4B1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BBBD686-5136-6B40-9F8F-B96802944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02171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Bildobjekt 7" descr="Bildobjekt 7"/>
          <p:cNvPicPr>
            <a:picLocks noChangeAspect="1"/>
          </p:cNvPicPr>
          <p:nvPr/>
        </p:nvPicPr>
        <p:blipFill>
          <a:blip r:embed="rId3"/>
          <a:srcRect t="1" b="41032"/>
          <a:stretch>
            <a:fillRect/>
          </a:stretch>
        </p:blipFill>
        <p:spPr>
          <a:xfrm>
            <a:off x="-1" y="-7"/>
            <a:ext cx="24393790" cy="111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15066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rgbClr val="FFFFFF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4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34834"/>
            <a:ext cx="20544172" cy="6971575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0" y="654831"/>
            <a:ext cx="21505141" cy="437372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Bildobjekt 6" descr="Bildobjekt 6"/>
          <p:cNvPicPr>
            <a:picLocks noChangeAspect="1"/>
          </p:cNvPicPr>
          <p:nvPr/>
        </p:nvPicPr>
        <p:blipFill>
          <a:blip r:embed="rId3"/>
          <a:srcRect b="41548"/>
          <a:stretch>
            <a:fillRect/>
          </a:stretch>
        </p:blipFill>
        <p:spPr>
          <a:xfrm>
            <a:off x="-16702" y="-6"/>
            <a:ext cx="24400704" cy="111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7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88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89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Rektangel 1"/>
          <p:cNvSpPr/>
          <p:nvPr/>
        </p:nvSpPr>
        <p:spPr>
          <a:xfrm>
            <a:off x="-1" y="-1"/>
            <a:ext cx="24384001" cy="1118870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30351"/>
            <a:ext cx="20544372" cy="15599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00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101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6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02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Rubrik + Brödtext, mörk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Bildobjekt 7" descr="Bildobjekt 7"/>
          <p:cNvPicPr>
            <a:picLocks noChangeAspect="1"/>
          </p:cNvPicPr>
          <p:nvPr/>
        </p:nvPicPr>
        <p:blipFill>
          <a:blip r:embed="rId3"/>
          <a:srcRect t="1" b="40931"/>
          <a:stretch>
            <a:fillRect/>
          </a:stretch>
        </p:blipFill>
        <p:spPr>
          <a:xfrm>
            <a:off x="-1" y="-9"/>
            <a:ext cx="24393601" cy="111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15066" y="1515533"/>
            <a:ext cx="20544372" cy="15748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rgbClr val="FFFFFF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rgbClr val="FFFFFF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13" name="Platshållare för text 5"/>
          <p:cNvSpPr>
            <a:spLocks noGrp="1"/>
          </p:cNvSpPr>
          <p:nvPr>
            <p:ph type="body" idx="21"/>
          </p:nvPr>
        </p:nvSpPr>
        <p:spPr>
          <a:xfrm>
            <a:off x="2014868" y="3546477"/>
            <a:ext cx="20544372" cy="695993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0" y="654831"/>
            <a:ext cx="21505141" cy="437372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5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Bildobjekt 6" descr="Bildobjekt 6"/>
          <p:cNvPicPr>
            <a:picLocks noChangeAspect="1"/>
          </p:cNvPicPr>
          <p:nvPr/>
        </p:nvPicPr>
        <p:blipFill>
          <a:blip r:embed="rId3"/>
          <a:srcRect b="40958"/>
          <a:stretch>
            <a:fillRect/>
          </a:stretch>
        </p:blipFill>
        <p:spPr>
          <a:xfrm>
            <a:off x="-1" y="-8"/>
            <a:ext cx="24393601" cy="111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15533"/>
            <a:ext cx="20544372" cy="15748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6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127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28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Rubrik + Brödtext, ljus bakgrund, Kapitelmär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ktangel 7"/>
          <p:cNvSpPr/>
          <p:nvPr/>
        </p:nvSpPr>
        <p:spPr>
          <a:xfrm>
            <a:off x="-1" y="-1"/>
            <a:ext cx="24384001" cy="1118870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2028207" y="1515533"/>
            <a:ext cx="20544372" cy="15748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1900"/>
              </a:spcBef>
              <a:buClrTx/>
              <a:buSzTx/>
              <a:buFontTx/>
              <a:buNone/>
              <a:defRPr sz="8000">
                <a:solidFill>
                  <a:schemeClr val="accent1"/>
                </a:solidFill>
              </a:defRPr>
            </a:lvl1pPr>
            <a:lvl2pPr marL="1145600" indent="-8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2pPr>
            <a:lvl3pPr marL="1683000" indent="-900000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3pPr>
            <a:lvl4pPr marL="2232771" indent="-1028571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4pPr>
            <a:lvl5pPr marL="2753399" indent="-1199999">
              <a:spcBef>
                <a:spcPts val="1900"/>
              </a:spcBef>
              <a:buClrTx/>
              <a:buFontTx/>
              <a:defRPr sz="8000">
                <a:solidFill>
                  <a:schemeClr val="accent1"/>
                </a:solidFill>
              </a:defRPr>
            </a:lvl5pPr>
          </a:lstStyle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39" name="Platshållare för text 5"/>
          <p:cNvSpPr>
            <a:spLocks noGrp="1"/>
          </p:cNvSpPr>
          <p:nvPr>
            <p:ph type="body" idx="21"/>
          </p:nvPr>
        </p:nvSpPr>
        <p:spPr>
          <a:xfrm>
            <a:off x="2015066" y="3564716"/>
            <a:ext cx="20544371" cy="6941692"/>
          </a:xfrm>
          <a:prstGeom prst="rect">
            <a:avLst/>
          </a:prstGeom>
          <a:ln w="12700"/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ClrTx/>
              <a:buSzTx/>
              <a:buFontTx/>
              <a:buNone/>
            </a:pPr>
            <a:endParaRPr/>
          </a:p>
        </p:txBody>
      </p:sp>
      <p:sp>
        <p:nvSpPr>
          <p:cNvPr id="140" name="Platshållare för text 5"/>
          <p:cNvSpPr>
            <a:spLocks noGrp="1"/>
          </p:cNvSpPr>
          <p:nvPr>
            <p:ph type="body" sz="quarter" idx="22"/>
          </p:nvPr>
        </p:nvSpPr>
        <p:spPr>
          <a:xfrm>
            <a:off x="1054101" y="664221"/>
            <a:ext cx="21505334" cy="427979"/>
          </a:xfrm>
          <a:prstGeom prst="rect">
            <a:avLst/>
          </a:prstGeom>
          <a:ln w="12700"/>
        </p:spPr>
        <p:txBody>
          <a:bodyPr anchor="ctr">
            <a:normAutofit/>
          </a:bodyPr>
          <a:lstStyle/>
          <a:p>
            <a:pPr marL="0" indent="0">
              <a:spcBef>
                <a:spcPts val="600"/>
              </a:spcBef>
              <a:buClrTx/>
              <a:buSzTx/>
              <a:buFontTx/>
              <a:buNone/>
              <a:defRPr sz="2600" b="1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141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5" descr="Bildobjekt 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8719010" y="12015181"/>
            <a:ext cx="3840428" cy="869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objekt 3" descr="Bildobjekt 3"/>
          <p:cNvPicPr>
            <a:picLocks noChangeAspect="1"/>
          </p:cNvPicPr>
          <p:nvPr/>
        </p:nvPicPr>
        <p:blipFill>
          <a:blip r:embed="rId39"/>
          <a:srcRect t="1" b="41032"/>
          <a:stretch>
            <a:fillRect/>
          </a:stretch>
        </p:blipFill>
        <p:spPr>
          <a:xfrm>
            <a:off x="-1" y="-7"/>
            <a:ext cx="24393790" cy="111840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eltext"/>
          <p:cNvSpPr txBox="1">
            <a:spLocks noGrp="1"/>
          </p:cNvSpPr>
          <p:nvPr>
            <p:ph type="title"/>
          </p:nvPr>
        </p:nvSpPr>
        <p:spPr>
          <a:xfrm>
            <a:off x="2015066" y="3114677"/>
            <a:ext cx="20544372" cy="20162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Titeltext</a:t>
            </a:r>
          </a:p>
        </p:txBody>
      </p:sp>
      <p:pic>
        <p:nvPicPr>
          <p:cNvPr id="5" name="EU_flagga_EurSocfond_cmyk arial_700.jpeg" descr="EU_flagga_EurSocfond_cmyk arial_700.jpe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6831318" y="11916232"/>
            <a:ext cx="1490699" cy="13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3130"/>
            <a:ext cx="5689601" cy="73914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6" r:id="rId25"/>
    <p:sldLayoutId id="2147483677" r:id="rId26"/>
    <p:sldLayoutId id="2147483678" r:id="rId27"/>
    <p:sldLayoutId id="2147483679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68000" marR="0" indent="-468000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865600" marR="0" indent="-520000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68000" marR="0" indent="-584999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72771" marR="0" indent="-668571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33399" marR="0" indent="-779999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880360" marR="0" indent="-594360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337559" marR="0" indent="-594359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794759" marR="0" indent="-594359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251959" marR="0" indent="-594359" algn="l" defTabSz="2438400" rtl="0" latinLnBrk="0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37.png"/><Relationship Id="rId26" Type="http://schemas.openxmlformats.org/officeDocument/2006/relationships/image" Target="../media/image41.png"/><Relationship Id="rId3" Type="http://schemas.openxmlformats.org/officeDocument/2006/relationships/image" Target="../media/image22.pn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24" Type="http://schemas.openxmlformats.org/officeDocument/2006/relationships/image" Target="../media/image40.png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microsoft.com/office/2007/relationships/hdphoto" Target="../media/hdphoto5.wdp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menti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073555-D5DA-0A81-A4BD-A09A22051B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0050A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16" y="2047917"/>
            <a:ext cx="3847323" cy="3847323"/>
          </a:xfrm>
          <a:prstGeom prst="rect">
            <a:avLst/>
          </a:prstGeom>
        </p:spPr>
      </p:pic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0CEE7FA2-F232-CE4D-24B0-C1B17F4EBD18}"/>
              </a:ext>
            </a:extLst>
          </p:cNvPr>
          <p:cNvSpPr/>
          <p:nvPr/>
        </p:nvSpPr>
        <p:spPr>
          <a:xfrm>
            <a:off x="7073824" y="4810539"/>
            <a:ext cx="14352105" cy="2047461"/>
          </a:xfrm>
          <a:prstGeom prst="roundRect">
            <a:avLst/>
          </a:prstGeom>
          <a:solidFill>
            <a:srgbClr val="FFFFFF"/>
          </a:solidFill>
          <a:ln w="63500" cap="flat">
            <a:solidFill>
              <a:schemeClr val="accent1"/>
            </a:solidFill>
            <a:prstDash val="solid"/>
            <a:round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F35CE44-D6EA-0396-D62C-E99482DC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731" y="4841775"/>
            <a:ext cx="19716666" cy="2016225"/>
          </a:xfrm>
        </p:spPr>
        <p:txBody>
          <a:bodyPr>
            <a:noAutofit/>
          </a:bodyPr>
          <a:lstStyle/>
          <a:p>
            <a:pPr algn="ctr"/>
            <a:r>
              <a:rPr lang="sv-SE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Hitta </a:t>
            </a:r>
            <a:r>
              <a:rPr lang="sv-SE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fejkmailen</a:t>
            </a:r>
            <a:r>
              <a:rPr lang="sv-SE" sz="8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/Go </a:t>
            </a:r>
            <a:r>
              <a:rPr lang="sv-SE" sz="8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phishing</a:t>
            </a:r>
            <a:endParaRPr lang="sv-SE" sz="8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pic>
        <p:nvPicPr>
          <p:cNvPr id="5" name="Bildobjekt 4" descr="En bild som visar text, kuvert, vektorgrafik, visitkort&#10;&#10;Automatiskt genererad beskrivning">
            <a:extLst>
              <a:ext uri="{FF2B5EF4-FFF2-40B4-BE49-F238E27FC236}">
                <a16:creationId xmlns:a16="http://schemas.microsoft.com/office/drawing/2014/main" id="{CAF48ACB-069B-AFF7-A03A-D16569FA9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41" y="2060491"/>
            <a:ext cx="7069828" cy="757879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4F0AB65-9A84-E63B-8744-837B0B85D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0050A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2" t="58188" r="90413" b="10967"/>
          <a:stretch/>
        </p:blipFill>
        <p:spPr>
          <a:xfrm>
            <a:off x="19149536" y="4228085"/>
            <a:ext cx="136302" cy="129563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91AB9F7-2B33-6063-210E-FBBC688E71C6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272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6488075-4909-1F5F-5304-366F83E7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15FAC5D-3F44-9F4A-B36F-CF762392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8996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DF5B582E-DD9F-7EB3-4485-FB81BE47AB66}"/>
              </a:ext>
            </a:extLst>
          </p:cNvPr>
          <p:cNvSpPr txBox="1"/>
          <p:nvPr/>
        </p:nvSpPr>
        <p:spPr>
          <a:xfrm>
            <a:off x="19500980" y="11849879"/>
            <a:ext cx="4505752" cy="1526058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FF85E83-76AF-7DDC-C011-AF3534880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309" y="182880"/>
            <a:ext cx="18237381" cy="1335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505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vismaproceedo.net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in-</a:t>
            </a:r>
            <a:r>
              <a:rPr lang="sv-SE" err="1">
                <a:solidFill>
                  <a:schemeClr val="accent1"/>
                </a:solidFill>
              </a:rPr>
              <a:t>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pagerogroup.se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opus-</a:t>
            </a:r>
            <a:r>
              <a:rPr lang="sv-SE" err="1">
                <a:solidFill>
                  <a:schemeClr val="accent1"/>
                </a:solidFill>
              </a:rPr>
              <a:t>capita.se</a:t>
            </a:r>
            <a:endParaRPr lang="sv-SE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749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in-</a:t>
            </a:r>
            <a:r>
              <a:rPr lang="sv-SE" err="1">
                <a:solidFill>
                  <a:schemeClr val="accent1"/>
                </a:solidFill>
              </a:rPr>
              <a:t>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pagerogroup.se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opus-</a:t>
            </a:r>
            <a:r>
              <a:rPr lang="sv-SE" err="1">
                <a:solidFill>
                  <a:schemeClr val="accent1"/>
                </a:solidFill>
              </a:rPr>
              <a:t>capita.se</a:t>
            </a:r>
            <a:endParaRPr lang="sv-SE">
              <a:solidFill>
                <a:schemeClr val="accent1"/>
              </a:solidFill>
            </a:endParaRP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09BF302E-CBC9-1F46-BE15-5BEEE896CD65}"/>
              </a:ext>
            </a:extLst>
          </p:cNvPr>
          <p:cNvCxnSpPr>
            <a:cxnSpLocks/>
          </p:cNvCxnSpPr>
          <p:nvPr/>
        </p:nvCxnSpPr>
        <p:spPr>
          <a:xfrm>
            <a:off x="2145407" y="11257808"/>
            <a:ext cx="3679918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56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inexchange.se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pagerogroup.se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opus-</a:t>
            </a:r>
            <a:r>
              <a:rPr lang="sv-SE" err="1">
                <a:solidFill>
                  <a:schemeClr val="accent1"/>
                </a:solidFill>
              </a:rPr>
              <a:t>capita.se</a:t>
            </a:r>
            <a:endParaRPr lang="sv-SE">
              <a:solidFill>
                <a:schemeClr val="accent1"/>
              </a:solidFill>
            </a:endParaRP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09BF302E-CBC9-1F46-BE15-5BEEE896CD65}"/>
              </a:ext>
            </a:extLst>
          </p:cNvPr>
          <p:cNvCxnSpPr>
            <a:cxnSpLocks/>
          </p:cNvCxnSpPr>
          <p:nvPr/>
        </p:nvCxnSpPr>
        <p:spPr>
          <a:xfrm>
            <a:off x="7451725" y="11257808"/>
            <a:ext cx="401214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673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inexchange.se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opus-</a:t>
            </a:r>
            <a:r>
              <a:rPr lang="sv-SE" err="1">
                <a:solidFill>
                  <a:schemeClr val="accent1"/>
                </a:solidFill>
              </a:rPr>
              <a:t>capita.se</a:t>
            </a:r>
            <a:endParaRPr lang="sv-SE">
              <a:solidFill>
                <a:schemeClr val="accent1"/>
              </a:solidFill>
            </a:endParaRP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09BF302E-CBC9-1F46-BE15-5BEEE896CD65}"/>
              </a:ext>
            </a:extLst>
          </p:cNvPr>
          <p:cNvCxnSpPr>
            <a:cxnSpLocks/>
          </p:cNvCxnSpPr>
          <p:nvPr/>
        </p:nvCxnSpPr>
        <p:spPr>
          <a:xfrm>
            <a:off x="13736021" y="11257808"/>
            <a:ext cx="2746930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5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inexchange.se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opuscapita.se</a:t>
            </a:r>
            <a:endParaRPr lang="sv-SE">
              <a:solidFill>
                <a:schemeClr val="accent1"/>
              </a:solidFill>
            </a:endParaRP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09BF302E-CBC9-1F46-BE15-5BEEE896CD65}"/>
              </a:ext>
            </a:extLst>
          </p:cNvPr>
          <p:cNvCxnSpPr>
            <a:cxnSpLocks/>
          </p:cNvCxnSpPr>
          <p:nvPr/>
        </p:nvCxnSpPr>
        <p:spPr>
          <a:xfrm>
            <a:off x="18620511" y="11257808"/>
            <a:ext cx="3787406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29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 12">
            <a:extLst>
              <a:ext uri="{FF2B5EF4-FFF2-40B4-BE49-F238E27FC236}">
                <a16:creationId xmlns:a16="http://schemas.microsoft.com/office/drawing/2014/main" id="{66495272-DFF2-5340-A771-724315A2E698}"/>
              </a:ext>
            </a:extLst>
          </p:cNvPr>
          <p:cNvSpPr/>
          <p:nvPr/>
        </p:nvSpPr>
        <p:spPr>
          <a:xfrm>
            <a:off x="1676401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0ACFB460-7683-8B42-ADB5-2C5698E94C7F}"/>
              </a:ext>
            </a:extLst>
          </p:cNvPr>
          <p:cNvSpPr/>
          <p:nvPr/>
        </p:nvSpPr>
        <p:spPr>
          <a:xfrm>
            <a:off x="7148689" y="3690137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D6A6131E-7B58-BD4B-8E70-9E55E45D7474}"/>
              </a:ext>
            </a:extLst>
          </p:cNvPr>
          <p:cNvSpPr/>
          <p:nvPr/>
        </p:nvSpPr>
        <p:spPr>
          <a:xfrm>
            <a:off x="12620977" y="3690135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A3092B42-B125-B141-8FF2-35DE594908EB}"/>
              </a:ext>
            </a:extLst>
          </p:cNvPr>
          <p:cNvSpPr/>
          <p:nvPr/>
        </p:nvSpPr>
        <p:spPr>
          <a:xfrm>
            <a:off x="18093267" y="3690133"/>
            <a:ext cx="4614334" cy="46143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9A1DB1DA-C97E-4A42-93FA-2C548EF6E337}"/>
              </a:ext>
            </a:extLst>
          </p:cNvPr>
          <p:cNvSpPr/>
          <p:nvPr/>
        </p:nvSpPr>
        <p:spPr>
          <a:xfrm>
            <a:off x="1975555" y="3982937"/>
            <a:ext cx="4016022" cy="4016022"/>
          </a:xfrm>
          <a:prstGeom prst="ellipse">
            <a:avLst/>
          </a:prstGeom>
          <a:noFill/>
          <a:ln w="19050">
            <a:solidFill>
              <a:srgbClr val="1537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F2ED5935-580A-C547-A53C-DE90D59A657F}"/>
              </a:ext>
            </a:extLst>
          </p:cNvPr>
          <p:cNvSpPr/>
          <p:nvPr/>
        </p:nvSpPr>
        <p:spPr>
          <a:xfrm>
            <a:off x="7451727" y="3982937"/>
            <a:ext cx="4016022" cy="4016022"/>
          </a:xfrm>
          <a:prstGeom prst="ellipse">
            <a:avLst/>
          </a:prstGeom>
          <a:noFill/>
          <a:ln w="19050">
            <a:solidFill>
              <a:srgbClr val="F89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B52F04E9-2E34-7F4A-8E63-96FE6F33B6BC}"/>
              </a:ext>
            </a:extLst>
          </p:cNvPr>
          <p:cNvSpPr/>
          <p:nvPr/>
        </p:nvSpPr>
        <p:spPr>
          <a:xfrm>
            <a:off x="12920131" y="3993515"/>
            <a:ext cx="4016022" cy="4016022"/>
          </a:xfrm>
          <a:prstGeom prst="ellipse">
            <a:avLst/>
          </a:prstGeom>
          <a:noFill/>
          <a:ln w="19050">
            <a:solidFill>
              <a:srgbClr val="173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5" name="Ellips 24">
            <a:extLst>
              <a:ext uri="{FF2B5EF4-FFF2-40B4-BE49-F238E27FC236}">
                <a16:creationId xmlns:a16="http://schemas.microsoft.com/office/drawing/2014/main" id="{1D07640F-2895-3A42-AD1F-E37F5751D6A2}"/>
              </a:ext>
            </a:extLst>
          </p:cNvPr>
          <p:cNvSpPr/>
          <p:nvPr/>
        </p:nvSpPr>
        <p:spPr>
          <a:xfrm>
            <a:off x="18391895" y="3944839"/>
            <a:ext cx="4016022" cy="4016022"/>
          </a:xfrm>
          <a:prstGeom prst="ellipse">
            <a:avLst/>
          </a:prstGeom>
          <a:noFill/>
          <a:ln w="19050">
            <a:solidFill>
              <a:srgbClr val="E65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0F86CB99-8EE1-1C42-A8E4-A37FA0F9615A}"/>
              </a:ext>
            </a:extLst>
          </p:cNvPr>
          <p:cNvSpPr txBox="1"/>
          <p:nvPr/>
        </p:nvSpPr>
        <p:spPr>
          <a:xfrm>
            <a:off x="1259738" y="859655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Visma</a:t>
            </a:r>
            <a:r>
              <a:rPr lang="sv-SE"/>
              <a:t> </a:t>
            </a:r>
            <a:r>
              <a:rPr lang="sv-SE" err="1"/>
              <a:t>Proceedo</a:t>
            </a:r>
            <a:endParaRPr lang="sv-SE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4408149-AAEC-BF48-A46E-ACD3F8348792}"/>
              </a:ext>
            </a:extLst>
          </p:cNvPr>
          <p:cNvSpPr txBox="1"/>
          <p:nvPr/>
        </p:nvSpPr>
        <p:spPr>
          <a:xfrm>
            <a:off x="7451725" y="8597268"/>
            <a:ext cx="401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InExchange</a:t>
            </a:r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7CD0A230-1F35-0644-9140-7F13B1B11950}"/>
              </a:ext>
            </a:extLst>
          </p:cNvPr>
          <p:cNvSpPr txBox="1"/>
          <p:nvPr/>
        </p:nvSpPr>
        <p:spPr>
          <a:xfrm>
            <a:off x="12800855" y="8596556"/>
            <a:ext cx="4315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Pagero</a:t>
            </a:r>
            <a:r>
              <a:rPr lang="sv-SE"/>
              <a:t> Group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444C606B-0B87-674A-B869-73351FCEC6D3}"/>
              </a:ext>
            </a:extLst>
          </p:cNvPr>
          <p:cNvSpPr txBox="1"/>
          <p:nvPr/>
        </p:nvSpPr>
        <p:spPr>
          <a:xfrm>
            <a:off x="18093267" y="8596554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/>
              <a:t>OpusCapita</a:t>
            </a:r>
            <a:endParaRPr lang="sv-SE"/>
          </a:p>
        </p:txBody>
      </p:sp>
      <p:pic>
        <p:nvPicPr>
          <p:cNvPr id="1026" name="Picture 2" descr="Release av Visma Proceedo 8.12 – Konkurrensutsättning och formulär i fokus  | Visma Blog">
            <a:extLst>
              <a:ext uri="{FF2B5EF4-FFF2-40B4-BE49-F238E27FC236}">
                <a16:creationId xmlns:a16="http://schemas.microsoft.com/office/drawing/2014/main" id="{20EAB4DD-FD10-E645-A23E-A42015A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57" y="4443813"/>
            <a:ext cx="3106090" cy="31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xchange Network - Nordens största affärsnätverk">
            <a:extLst>
              <a:ext uri="{FF2B5EF4-FFF2-40B4-BE49-F238E27FC236}">
                <a16:creationId xmlns:a16="http://schemas.microsoft.com/office/drawing/2014/main" id="{D8C3BE15-1145-1448-A715-1A36395C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286" y="4671734"/>
            <a:ext cx="4064004" cy="265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ro Logotyp">
            <a:extLst>
              <a:ext uri="{FF2B5EF4-FFF2-40B4-BE49-F238E27FC236}">
                <a16:creationId xmlns:a16="http://schemas.microsoft.com/office/drawing/2014/main" id="{DD587F59-E4DC-4B48-AF2E-48A829A9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98" y="5623073"/>
            <a:ext cx="3382288" cy="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9EC5A2E-6168-2B44-BC58-37BA3F32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522" y="5221561"/>
            <a:ext cx="4535076" cy="15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ruta 34">
            <a:extLst>
              <a:ext uri="{FF2B5EF4-FFF2-40B4-BE49-F238E27FC236}">
                <a16:creationId xmlns:a16="http://schemas.microsoft.com/office/drawing/2014/main" id="{845955E9-A75A-B040-9412-373FE87F2537}"/>
              </a:ext>
            </a:extLst>
          </p:cNvPr>
          <p:cNvSpPr txBox="1"/>
          <p:nvPr/>
        </p:nvSpPr>
        <p:spPr>
          <a:xfrm>
            <a:off x="1226402" y="9934024"/>
            <a:ext cx="55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vismaproceedo.net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16E06925-6703-F247-9F98-B180D74A6D87}"/>
              </a:ext>
            </a:extLst>
          </p:cNvPr>
          <p:cNvSpPr txBox="1"/>
          <p:nvPr/>
        </p:nvSpPr>
        <p:spPr>
          <a:xfrm>
            <a:off x="7148692" y="9934740"/>
            <a:ext cx="4614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in-</a:t>
            </a:r>
            <a:r>
              <a:rPr lang="sv-SE" err="1">
                <a:solidFill>
                  <a:schemeClr val="accent1"/>
                </a:solidFill>
              </a:rPr>
              <a:t>exchange.se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C7627A97-64DA-5A4C-97D4-012B0DF63D1C}"/>
              </a:ext>
            </a:extLst>
          </p:cNvPr>
          <p:cNvSpPr txBox="1"/>
          <p:nvPr/>
        </p:nvSpPr>
        <p:spPr>
          <a:xfrm>
            <a:off x="12620976" y="9934024"/>
            <a:ext cx="4835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err="1">
                <a:solidFill>
                  <a:schemeClr val="accent1"/>
                </a:solidFill>
              </a:rPr>
              <a:t>pagerogroup.se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A9B4C256-4B76-5045-A3A5-CDC2449B754A}"/>
              </a:ext>
            </a:extLst>
          </p:cNvPr>
          <p:cNvSpPr txBox="1"/>
          <p:nvPr/>
        </p:nvSpPr>
        <p:spPr>
          <a:xfrm>
            <a:off x="18093265" y="9934026"/>
            <a:ext cx="461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accent1"/>
                </a:solidFill>
              </a:rPr>
              <a:t>opus-</a:t>
            </a:r>
            <a:r>
              <a:rPr lang="sv-SE" err="1">
                <a:solidFill>
                  <a:schemeClr val="accent1"/>
                </a:solidFill>
              </a:rPr>
              <a:t>capita.se</a:t>
            </a:r>
            <a:endParaRPr lang="sv-SE">
              <a:solidFill>
                <a:schemeClr val="accent1"/>
              </a:solidFill>
            </a:endParaRP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806255AD-A7BC-6827-A449-67E2F2B16BD3}"/>
              </a:ext>
            </a:extLst>
          </p:cNvPr>
          <p:cNvSpPr txBox="1">
            <a:spLocks/>
          </p:cNvSpPr>
          <p:nvPr/>
        </p:nvSpPr>
        <p:spPr>
          <a:xfrm>
            <a:off x="1259738" y="430895"/>
            <a:ext cx="16459200" cy="22860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>
                <a:solidFill>
                  <a:schemeClr val="tx2"/>
                </a:solidFill>
              </a:rPr>
              <a:t>Falska domäner</a:t>
            </a:r>
          </a:p>
        </p:txBody>
      </p:sp>
    </p:spTree>
    <p:extLst>
      <p:ext uri="{BB962C8B-B14F-4D97-AF65-F5344CB8AC3E}">
        <p14:creationId xmlns:p14="http://schemas.microsoft.com/office/powerpoint/2010/main" val="33663332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76DDBBD-3492-DDFF-72DE-72BB5BDC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15FAC5D-3F44-9F4A-B36F-CF762392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2243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2D56CF1-2350-5EDB-4E04-0766862B2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15FAC5D-3F44-9F4A-B36F-CF762392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6182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grpSp>
        <p:nvGrpSpPr>
          <p:cNvPr id="52" name="Grupp 51">
            <a:extLst>
              <a:ext uri="{FF2B5EF4-FFF2-40B4-BE49-F238E27FC236}">
                <a16:creationId xmlns:a16="http://schemas.microsoft.com/office/drawing/2014/main" id="{5EC901E9-8281-0384-9FE5-35B849EF8ACA}"/>
              </a:ext>
            </a:extLst>
          </p:cNvPr>
          <p:cNvGrpSpPr/>
          <p:nvPr/>
        </p:nvGrpSpPr>
        <p:grpSpPr>
          <a:xfrm>
            <a:off x="1691946" y="7638725"/>
            <a:ext cx="20675798" cy="3121577"/>
            <a:chOff x="1691946" y="7638725"/>
            <a:chExt cx="20675798" cy="3121577"/>
          </a:xfrm>
        </p:grpSpPr>
        <p:sp>
          <p:nvSpPr>
            <p:cNvPr id="24" name="Rektangel med rundade hörn 13">
              <a:extLst>
                <a:ext uri="{FF2B5EF4-FFF2-40B4-BE49-F238E27FC236}">
                  <a16:creationId xmlns:a16="http://schemas.microsoft.com/office/drawing/2014/main" id="{3DBD693E-1A0B-BD5F-DD57-9D0012C94042}"/>
                </a:ext>
              </a:extLst>
            </p:cNvPr>
            <p:cNvSpPr/>
            <p:nvPr/>
          </p:nvSpPr>
          <p:spPr>
            <a:xfrm>
              <a:off x="4174235" y="8197022"/>
              <a:ext cx="18193509" cy="1926408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4400">
                  <a:solidFill>
                    <a:schemeClr val="accent1"/>
                  </a:solidFill>
                </a:rPr>
                <a:t>         </a:t>
              </a:r>
              <a:r>
                <a:rPr lang="sv-SE" sz="4400" b="1">
                  <a:solidFill>
                    <a:schemeClr val="accent1"/>
                  </a:solidFill>
                </a:rPr>
                <a:t>Vishing</a:t>
              </a:r>
              <a:r>
                <a:rPr lang="sv-SE" sz="4400">
                  <a:solidFill>
                    <a:schemeClr val="accent1"/>
                  </a:solidFill>
                </a:rPr>
                <a:t> – informationsfiske via telefonsamtal</a:t>
              </a:r>
            </a:p>
          </p:txBody>
        </p:sp>
        <p:sp>
          <p:nvSpPr>
            <p:cNvPr id="25" name="Ellips 24">
              <a:extLst>
                <a:ext uri="{FF2B5EF4-FFF2-40B4-BE49-F238E27FC236}">
                  <a16:creationId xmlns:a16="http://schemas.microsoft.com/office/drawing/2014/main" id="{4C37D682-E4EB-31A0-E793-E5954490B242}"/>
                </a:ext>
              </a:extLst>
            </p:cNvPr>
            <p:cNvSpPr/>
            <p:nvPr/>
          </p:nvSpPr>
          <p:spPr>
            <a:xfrm>
              <a:off x="1691946" y="7638725"/>
              <a:ext cx="3121577" cy="312157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7" name="Bildobjekt 6" descr="En bild som visar text, tecken, mörk&#10;&#10;Automatiskt genererad beskrivning">
              <a:extLst>
                <a:ext uri="{FF2B5EF4-FFF2-40B4-BE49-F238E27FC236}">
                  <a16:creationId xmlns:a16="http://schemas.microsoft.com/office/drawing/2014/main" id="{7C2014F0-067B-C64B-2791-2A755D01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030" y="7761596"/>
              <a:ext cx="3076089" cy="2880905"/>
            </a:xfrm>
            <a:prstGeom prst="rect">
              <a:avLst/>
            </a:prstGeom>
          </p:spPr>
        </p:pic>
      </p:grpSp>
      <p:grpSp>
        <p:nvGrpSpPr>
          <p:cNvPr id="51" name="Grupp 50">
            <a:extLst>
              <a:ext uri="{FF2B5EF4-FFF2-40B4-BE49-F238E27FC236}">
                <a16:creationId xmlns:a16="http://schemas.microsoft.com/office/drawing/2014/main" id="{88FE4F6E-83C7-29D1-0C63-D6C101F892DD}"/>
              </a:ext>
            </a:extLst>
          </p:cNvPr>
          <p:cNvGrpSpPr/>
          <p:nvPr/>
        </p:nvGrpSpPr>
        <p:grpSpPr>
          <a:xfrm>
            <a:off x="1691946" y="4014198"/>
            <a:ext cx="20675800" cy="3121577"/>
            <a:chOff x="1691946" y="4014198"/>
            <a:chExt cx="20675800" cy="3121577"/>
          </a:xfrm>
        </p:grpSpPr>
        <p:sp>
          <p:nvSpPr>
            <p:cNvPr id="22" name="Rektangel med rundade hörn 13">
              <a:extLst>
                <a:ext uri="{FF2B5EF4-FFF2-40B4-BE49-F238E27FC236}">
                  <a16:creationId xmlns:a16="http://schemas.microsoft.com/office/drawing/2014/main" id="{1DC91083-5D81-5870-7273-08D6680C1543}"/>
                </a:ext>
              </a:extLst>
            </p:cNvPr>
            <p:cNvSpPr/>
            <p:nvPr/>
          </p:nvSpPr>
          <p:spPr>
            <a:xfrm>
              <a:off x="4174236" y="4572495"/>
              <a:ext cx="18193510" cy="1926408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4400">
                  <a:solidFill>
                    <a:schemeClr val="accent1"/>
                  </a:solidFill>
                </a:rPr>
                <a:t>         </a:t>
              </a:r>
              <a:r>
                <a:rPr lang="sv-SE" sz="4400" b="1">
                  <a:solidFill>
                    <a:schemeClr val="accent1"/>
                  </a:solidFill>
                </a:rPr>
                <a:t>Smishing</a:t>
              </a:r>
              <a:r>
                <a:rPr lang="sv-SE" sz="4400">
                  <a:solidFill>
                    <a:schemeClr val="accent1"/>
                  </a:solidFill>
                </a:rPr>
                <a:t> – informationsfiske via sms</a:t>
              </a:r>
            </a:p>
          </p:txBody>
        </p:sp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136006AD-4CF9-2AAE-CA21-80E3D0C46F06}"/>
                </a:ext>
              </a:extLst>
            </p:cNvPr>
            <p:cNvSpPr/>
            <p:nvPr/>
          </p:nvSpPr>
          <p:spPr>
            <a:xfrm>
              <a:off x="1691946" y="4014198"/>
              <a:ext cx="3121577" cy="312157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6493BCE8-2A05-FD08-28C6-6D060A904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668" y="4224268"/>
              <a:ext cx="2986697" cy="2797185"/>
            </a:xfrm>
            <a:prstGeom prst="rect">
              <a:avLst/>
            </a:prstGeom>
          </p:spPr>
        </p:pic>
      </p:grpSp>
      <p:grpSp>
        <p:nvGrpSpPr>
          <p:cNvPr id="56" name="Grupp 55">
            <a:extLst>
              <a:ext uri="{FF2B5EF4-FFF2-40B4-BE49-F238E27FC236}">
                <a16:creationId xmlns:a16="http://schemas.microsoft.com/office/drawing/2014/main" id="{4F925DFC-337C-2371-AB60-8768945097B3}"/>
              </a:ext>
            </a:extLst>
          </p:cNvPr>
          <p:cNvGrpSpPr/>
          <p:nvPr/>
        </p:nvGrpSpPr>
        <p:grpSpPr>
          <a:xfrm>
            <a:off x="1691946" y="383622"/>
            <a:ext cx="20675800" cy="3121577"/>
            <a:chOff x="1691946" y="383622"/>
            <a:chExt cx="20675800" cy="3121577"/>
          </a:xfrm>
        </p:grpSpPr>
        <p:grpSp>
          <p:nvGrpSpPr>
            <p:cNvPr id="48" name="Grupp 47">
              <a:extLst>
                <a:ext uri="{FF2B5EF4-FFF2-40B4-BE49-F238E27FC236}">
                  <a16:creationId xmlns:a16="http://schemas.microsoft.com/office/drawing/2014/main" id="{FF7120B8-105B-280C-D945-FE99BC1B7225}"/>
                </a:ext>
              </a:extLst>
            </p:cNvPr>
            <p:cNvGrpSpPr/>
            <p:nvPr/>
          </p:nvGrpSpPr>
          <p:grpSpPr>
            <a:xfrm>
              <a:off x="1691946" y="383622"/>
              <a:ext cx="20675800" cy="3121577"/>
              <a:chOff x="1691946" y="383622"/>
              <a:chExt cx="20675800" cy="3121577"/>
            </a:xfrm>
          </p:grpSpPr>
          <p:sp>
            <p:nvSpPr>
              <p:cNvPr id="18" name="Rektangel med rundade hörn 13">
                <a:extLst>
                  <a:ext uri="{FF2B5EF4-FFF2-40B4-BE49-F238E27FC236}">
                    <a16:creationId xmlns:a16="http://schemas.microsoft.com/office/drawing/2014/main" id="{91709B7D-6024-FDC0-B461-2B1EECA5FE14}"/>
                  </a:ext>
                </a:extLst>
              </p:cNvPr>
              <p:cNvSpPr/>
              <p:nvPr/>
            </p:nvSpPr>
            <p:spPr>
              <a:xfrm>
                <a:off x="4174235" y="941919"/>
                <a:ext cx="18193511" cy="1926408"/>
              </a:xfrm>
              <a:prstGeom prst="roundRect">
                <a:avLst>
                  <a:gd name="adj" fmla="val 8638"/>
                </a:avLst>
              </a:prstGeom>
              <a:solidFill>
                <a:schemeClr val="bg1"/>
              </a:solidFill>
              <a:ln w="762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4400">
                    <a:solidFill>
                      <a:schemeClr val="accent1"/>
                    </a:solidFill>
                  </a:rPr>
                  <a:t>        </a:t>
                </a:r>
                <a:r>
                  <a:rPr lang="sv-SE" sz="4400" b="1">
                    <a:solidFill>
                      <a:schemeClr val="accent1"/>
                    </a:solidFill>
                  </a:rPr>
                  <a:t>Phishing</a:t>
                </a:r>
                <a:r>
                  <a:rPr lang="sv-SE" sz="4400">
                    <a:solidFill>
                      <a:schemeClr val="accent1"/>
                    </a:solidFill>
                  </a:rPr>
                  <a:t> – att med hjälp av internet försöka lura till sig känsliga uppgifter</a:t>
                </a:r>
              </a:p>
            </p:txBody>
          </p:sp>
          <p:sp>
            <p:nvSpPr>
              <p:cNvPr id="19" name="Ellips 18">
                <a:extLst>
                  <a:ext uri="{FF2B5EF4-FFF2-40B4-BE49-F238E27FC236}">
                    <a16:creationId xmlns:a16="http://schemas.microsoft.com/office/drawing/2014/main" id="{CCD443A8-C4C4-5F2A-C407-6CE46A1DFA3C}"/>
                  </a:ext>
                </a:extLst>
              </p:cNvPr>
              <p:cNvSpPr/>
              <p:nvPr/>
            </p:nvSpPr>
            <p:spPr>
              <a:xfrm>
                <a:off x="1691946" y="383622"/>
                <a:ext cx="3121577" cy="312157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600"/>
              </a:p>
            </p:txBody>
          </p:sp>
        </p:grpSp>
        <p:pic>
          <p:nvPicPr>
            <p:cNvPr id="55" name="Bildobjekt 54">
              <a:extLst>
                <a:ext uri="{FF2B5EF4-FFF2-40B4-BE49-F238E27FC236}">
                  <a16:creationId xmlns:a16="http://schemas.microsoft.com/office/drawing/2014/main" id="{6333054B-323C-70D3-A32C-43F9F61E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727" y="761652"/>
              <a:ext cx="2124014" cy="2124014"/>
            </a:xfrm>
            <a:prstGeom prst="rect">
              <a:avLst/>
            </a:prstGeom>
          </p:spPr>
        </p:pic>
      </p:grpSp>
      <p:grpSp>
        <p:nvGrpSpPr>
          <p:cNvPr id="45" name="Grupp 44">
            <a:extLst>
              <a:ext uri="{FF2B5EF4-FFF2-40B4-BE49-F238E27FC236}">
                <a16:creationId xmlns:a16="http://schemas.microsoft.com/office/drawing/2014/main" id="{CDF541E5-719D-6689-F625-E33E3FA192DD}"/>
              </a:ext>
            </a:extLst>
          </p:cNvPr>
          <p:cNvGrpSpPr/>
          <p:nvPr/>
        </p:nvGrpSpPr>
        <p:grpSpPr>
          <a:xfrm>
            <a:off x="4899366" y="2419842"/>
            <a:ext cx="5721608" cy="1873504"/>
            <a:chOff x="4899366" y="2419842"/>
            <a:chExt cx="5721608" cy="1873504"/>
          </a:xfrm>
        </p:grpSpPr>
        <p:sp>
          <p:nvSpPr>
            <p:cNvPr id="41" name="Rektangel med rundade hörn 13">
              <a:extLst>
                <a:ext uri="{FF2B5EF4-FFF2-40B4-BE49-F238E27FC236}">
                  <a16:creationId xmlns:a16="http://schemas.microsoft.com/office/drawing/2014/main" id="{CE82BE63-46B4-48A8-B427-626D9118B13E}"/>
                </a:ext>
              </a:extLst>
            </p:cNvPr>
            <p:cNvSpPr/>
            <p:nvPr/>
          </p:nvSpPr>
          <p:spPr>
            <a:xfrm>
              <a:off x="6575628" y="3101546"/>
              <a:ext cx="4045346" cy="570967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solidFill>
                    <a:schemeClr val="accent1"/>
                  </a:solidFill>
                </a:rPr>
                <a:t>Spear Phishing</a:t>
              </a:r>
            </a:p>
          </p:txBody>
        </p:sp>
        <p:grpSp>
          <p:nvGrpSpPr>
            <p:cNvPr id="36" name="Grupp 35">
              <a:extLst>
                <a:ext uri="{FF2B5EF4-FFF2-40B4-BE49-F238E27FC236}">
                  <a16:creationId xmlns:a16="http://schemas.microsoft.com/office/drawing/2014/main" id="{276C5512-7C94-05DC-BB33-A91A3B73F956}"/>
                </a:ext>
              </a:extLst>
            </p:cNvPr>
            <p:cNvGrpSpPr/>
            <p:nvPr/>
          </p:nvGrpSpPr>
          <p:grpSpPr>
            <a:xfrm>
              <a:off x="4899366" y="2419842"/>
              <a:ext cx="1986295" cy="1873504"/>
              <a:chOff x="6907950" y="2470142"/>
              <a:chExt cx="1986295" cy="1873504"/>
            </a:xfrm>
          </p:grpSpPr>
          <p:sp>
            <p:nvSpPr>
              <p:cNvPr id="29" name="Ellips 28">
                <a:extLst>
                  <a:ext uri="{FF2B5EF4-FFF2-40B4-BE49-F238E27FC236}">
                    <a16:creationId xmlns:a16="http://schemas.microsoft.com/office/drawing/2014/main" id="{9F264871-66C1-A5DD-1EEB-C63ACCB580A2}"/>
                  </a:ext>
                </a:extLst>
              </p:cNvPr>
              <p:cNvSpPr/>
              <p:nvPr/>
            </p:nvSpPr>
            <p:spPr>
              <a:xfrm>
                <a:off x="6971504" y="2557501"/>
                <a:ext cx="1786145" cy="1786145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600"/>
              </a:p>
            </p:txBody>
          </p:sp>
          <p:pic>
            <p:nvPicPr>
              <p:cNvPr id="31" name="Bildobjekt 30" descr="En bild som visar text, enhet, orange, mätare&#10;&#10;Automatiskt genererad beskrivning">
                <a:extLst>
                  <a:ext uri="{FF2B5EF4-FFF2-40B4-BE49-F238E27FC236}">
                    <a16:creationId xmlns:a16="http://schemas.microsoft.com/office/drawing/2014/main" id="{4AEBEA1F-E1A2-C93C-9C89-E3FFE60CC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7950" y="2470142"/>
                <a:ext cx="1986295" cy="1860261"/>
              </a:xfrm>
              <a:prstGeom prst="rect">
                <a:avLst/>
              </a:prstGeom>
            </p:spPr>
          </p:pic>
        </p:grpSp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id="{67E1B7AA-C49C-707E-58B6-84E28505FECB}"/>
              </a:ext>
            </a:extLst>
          </p:cNvPr>
          <p:cNvGrpSpPr/>
          <p:nvPr/>
        </p:nvGrpSpPr>
        <p:grpSpPr>
          <a:xfrm>
            <a:off x="10838280" y="2493958"/>
            <a:ext cx="5691813" cy="1786145"/>
            <a:chOff x="10838280" y="2493958"/>
            <a:chExt cx="5691813" cy="1786145"/>
          </a:xfrm>
        </p:grpSpPr>
        <p:sp>
          <p:nvSpPr>
            <p:cNvPr id="43" name="Rektangel med rundade hörn 13">
              <a:extLst>
                <a:ext uri="{FF2B5EF4-FFF2-40B4-BE49-F238E27FC236}">
                  <a16:creationId xmlns:a16="http://schemas.microsoft.com/office/drawing/2014/main" id="{CA01EE4F-A4DF-977E-E790-F753495B3FA8}"/>
                </a:ext>
              </a:extLst>
            </p:cNvPr>
            <p:cNvSpPr/>
            <p:nvPr/>
          </p:nvSpPr>
          <p:spPr>
            <a:xfrm>
              <a:off x="12484747" y="3101546"/>
              <a:ext cx="4045346" cy="570967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solidFill>
                    <a:schemeClr val="accent1"/>
                  </a:solidFill>
                </a:rPr>
                <a:t>Whale Phishing</a:t>
              </a:r>
            </a:p>
          </p:txBody>
        </p:sp>
        <p:grpSp>
          <p:nvGrpSpPr>
            <p:cNvPr id="35" name="Grupp 34">
              <a:extLst>
                <a:ext uri="{FF2B5EF4-FFF2-40B4-BE49-F238E27FC236}">
                  <a16:creationId xmlns:a16="http://schemas.microsoft.com/office/drawing/2014/main" id="{24301CD3-0D3D-DA7A-7C61-E71C190A0464}"/>
                </a:ext>
              </a:extLst>
            </p:cNvPr>
            <p:cNvGrpSpPr/>
            <p:nvPr/>
          </p:nvGrpSpPr>
          <p:grpSpPr>
            <a:xfrm>
              <a:off x="10838280" y="2493958"/>
              <a:ext cx="1786145" cy="1786145"/>
              <a:chOff x="12192000" y="2518563"/>
              <a:chExt cx="1786145" cy="1786145"/>
            </a:xfrm>
          </p:grpSpPr>
          <p:sp>
            <p:nvSpPr>
              <p:cNvPr id="28" name="Ellips 27">
                <a:extLst>
                  <a:ext uri="{FF2B5EF4-FFF2-40B4-BE49-F238E27FC236}">
                    <a16:creationId xmlns:a16="http://schemas.microsoft.com/office/drawing/2014/main" id="{E4016039-0798-283D-45B0-88017A24A515}"/>
                  </a:ext>
                </a:extLst>
              </p:cNvPr>
              <p:cNvSpPr/>
              <p:nvPr/>
            </p:nvSpPr>
            <p:spPr>
              <a:xfrm>
                <a:off x="12192000" y="2518563"/>
                <a:ext cx="1786145" cy="1786145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600"/>
              </a:p>
            </p:txBody>
          </p:sp>
          <p:pic>
            <p:nvPicPr>
              <p:cNvPr id="33" name="Bildobjekt 32">
                <a:extLst>
                  <a:ext uri="{FF2B5EF4-FFF2-40B4-BE49-F238E27FC236}">
                    <a16:creationId xmlns:a16="http://schemas.microsoft.com/office/drawing/2014/main" id="{D6EB6363-F51F-6EFC-801C-A70B2A284E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27858" y="2719399"/>
                <a:ext cx="1666278" cy="1560550"/>
              </a:xfrm>
              <a:prstGeom prst="rect">
                <a:avLst/>
              </a:prstGeom>
            </p:spPr>
          </p:pic>
        </p:grpSp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162B5049-0405-5E0B-2C73-53CF38EAD45B}"/>
              </a:ext>
            </a:extLst>
          </p:cNvPr>
          <p:cNvGrpSpPr/>
          <p:nvPr/>
        </p:nvGrpSpPr>
        <p:grpSpPr>
          <a:xfrm>
            <a:off x="16720476" y="2456899"/>
            <a:ext cx="5654755" cy="1786145"/>
            <a:chOff x="16720476" y="2456899"/>
            <a:chExt cx="5654755" cy="1786145"/>
          </a:xfrm>
        </p:grpSpPr>
        <p:sp>
          <p:nvSpPr>
            <p:cNvPr id="44" name="Rektangel med rundade hörn 13">
              <a:extLst>
                <a:ext uri="{FF2B5EF4-FFF2-40B4-BE49-F238E27FC236}">
                  <a16:creationId xmlns:a16="http://schemas.microsoft.com/office/drawing/2014/main" id="{E51E581B-4A3E-36FA-C9A1-368185265CA0}"/>
                </a:ext>
              </a:extLst>
            </p:cNvPr>
            <p:cNvSpPr/>
            <p:nvPr/>
          </p:nvSpPr>
          <p:spPr>
            <a:xfrm>
              <a:off x="18329885" y="3114789"/>
              <a:ext cx="4045346" cy="570967"/>
            </a:xfrm>
            <a:prstGeom prst="roundRect">
              <a:avLst>
                <a:gd name="adj" fmla="val 8638"/>
              </a:avLst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3200" b="1">
                  <a:solidFill>
                    <a:schemeClr val="accent1"/>
                  </a:solidFill>
                </a:rPr>
                <a:t>Clone Phishing</a:t>
              </a:r>
            </a:p>
          </p:txBody>
        </p:sp>
        <p:grpSp>
          <p:nvGrpSpPr>
            <p:cNvPr id="39" name="Grupp 38">
              <a:extLst>
                <a:ext uri="{FF2B5EF4-FFF2-40B4-BE49-F238E27FC236}">
                  <a16:creationId xmlns:a16="http://schemas.microsoft.com/office/drawing/2014/main" id="{344D55D1-76BA-C6B8-6DDC-C1B898279DDC}"/>
                </a:ext>
              </a:extLst>
            </p:cNvPr>
            <p:cNvGrpSpPr/>
            <p:nvPr/>
          </p:nvGrpSpPr>
          <p:grpSpPr>
            <a:xfrm>
              <a:off x="16720476" y="2456899"/>
              <a:ext cx="1786145" cy="1786145"/>
              <a:chOff x="17412496" y="2507201"/>
              <a:chExt cx="1786145" cy="1786145"/>
            </a:xfrm>
          </p:grpSpPr>
          <p:sp>
            <p:nvSpPr>
              <p:cNvPr id="27" name="Ellips 26">
                <a:extLst>
                  <a:ext uri="{FF2B5EF4-FFF2-40B4-BE49-F238E27FC236}">
                    <a16:creationId xmlns:a16="http://schemas.microsoft.com/office/drawing/2014/main" id="{6675C197-9ED2-C295-3E08-366151216C9D}"/>
                  </a:ext>
                </a:extLst>
              </p:cNvPr>
              <p:cNvSpPr/>
              <p:nvPr/>
            </p:nvSpPr>
            <p:spPr>
              <a:xfrm>
                <a:off x="17412496" y="2507201"/>
                <a:ext cx="1786145" cy="1786145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9600"/>
              </a:p>
            </p:txBody>
          </p:sp>
          <p:pic>
            <p:nvPicPr>
              <p:cNvPr id="38" name="Bildobjekt 37" descr="En bild som visar text, tecken&#10;&#10;Automatiskt genererad beskrivning">
                <a:extLst>
                  <a:ext uri="{FF2B5EF4-FFF2-40B4-BE49-F238E27FC236}">
                    <a16:creationId xmlns:a16="http://schemas.microsoft.com/office/drawing/2014/main" id="{5024735B-D417-725A-7EA4-4AD90D7A73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6457" y="2853949"/>
                <a:ext cx="1274932" cy="1274932"/>
              </a:xfrm>
              <a:prstGeom prst="rect">
                <a:avLst/>
              </a:prstGeom>
            </p:spPr>
          </p:pic>
        </p:grpSp>
      </p:grpSp>
      <p:sp>
        <p:nvSpPr>
          <p:cNvPr id="2" name="Rektangel 1">
            <a:extLst>
              <a:ext uri="{FF2B5EF4-FFF2-40B4-BE49-F238E27FC236}">
                <a16:creationId xmlns:a16="http://schemas.microsoft.com/office/drawing/2014/main" id="{DDEDB216-EA6B-CA93-3D70-17C47691F45F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859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DA3B14B-A9D2-23CB-B179-44C49FCA7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0B0B126-E60F-6241-923E-38BC14330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2295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1B44CECA-7C14-3B9B-70CF-E9358C4D1326}"/>
              </a:ext>
            </a:extLst>
          </p:cNvPr>
          <p:cNvSpPr txBox="1">
            <a:spLocks/>
          </p:cNvSpPr>
          <p:nvPr/>
        </p:nvSpPr>
        <p:spPr>
          <a:xfrm>
            <a:off x="1676400" y="6556862"/>
            <a:ext cx="21720314" cy="2893926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Den som äger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huvuddomänen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 kan lägga till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subdomäner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Kontrollera alltid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huvuddomänen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61C2630B-6946-5D8B-B18C-0BFE2F9BF2DA}"/>
              </a:ext>
            </a:extLst>
          </p:cNvPr>
          <p:cNvSpPr/>
          <p:nvPr/>
        </p:nvSpPr>
        <p:spPr>
          <a:xfrm>
            <a:off x="1676400" y="2009061"/>
            <a:ext cx="21031200" cy="1548837"/>
          </a:xfrm>
          <a:prstGeom prst="roundRect">
            <a:avLst>
              <a:gd name="adj" fmla="val 11722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C62D3E4-078E-F7E8-F733-EBD77D9390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1215" y="2384284"/>
            <a:ext cx="590890" cy="75971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21DF514-A4C4-A36D-55BC-1A79AF90AFC5}"/>
              </a:ext>
            </a:extLst>
          </p:cNvPr>
          <p:cNvSpPr txBox="1"/>
          <p:nvPr/>
        </p:nvSpPr>
        <p:spPr>
          <a:xfrm>
            <a:off x="3277768" y="2208061"/>
            <a:ext cx="1328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>
                <a:solidFill>
                  <a:schemeClr val="accent1">
                    <a:lumMod val="50000"/>
                  </a:schemeClr>
                </a:solidFill>
              </a:rPr>
              <a:t>fortnox.minfaktura.se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74D20CC-98EE-CC73-AE0D-5B39ADF20D38}"/>
              </a:ext>
            </a:extLst>
          </p:cNvPr>
          <p:cNvSpPr txBox="1"/>
          <p:nvPr/>
        </p:nvSpPr>
        <p:spPr>
          <a:xfrm>
            <a:off x="2790619" y="4052319"/>
            <a:ext cx="3878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>
                <a:solidFill>
                  <a:schemeClr val="bg1"/>
                </a:solidFill>
              </a:rPr>
              <a:t>subdomän</a:t>
            </a:r>
          </a:p>
        </p:txBody>
      </p:sp>
      <p:sp>
        <p:nvSpPr>
          <p:cNvPr id="15" name="Höger klammerparentes 14">
            <a:extLst>
              <a:ext uri="{FF2B5EF4-FFF2-40B4-BE49-F238E27FC236}">
                <a16:creationId xmlns:a16="http://schemas.microsoft.com/office/drawing/2014/main" id="{1F1BFA20-9AA8-318D-DE50-A6C79BE92503}"/>
              </a:ext>
            </a:extLst>
          </p:cNvPr>
          <p:cNvSpPr/>
          <p:nvPr/>
        </p:nvSpPr>
        <p:spPr>
          <a:xfrm rot="5400000">
            <a:off x="4421952" y="2463206"/>
            <a:ext cx="616002" cy="2904371"/>
          </a:xfrm>
          <a:prstGeom prst="rightBrace">
            <a:avLst>
              <a:gd name="adj1" fmla="val 54047"/>
              <a:gd name="adj2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672E541-C8B2-9A0E-80F4-6DAE4F711B79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408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94D2347-1D16-3379-E252-E0F43F6E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4DCE1E6-B066-C44C-87A2-C25C91A2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83837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F25FCECF-6D08-C145-BA1C-60583020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21B753C-10D3-6C4D-9138-F1267ADF1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7143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1B44CECA-7C14-3B9B-70CF-E9358C4D1326}"/>
              </a:ext>
            </a:extLst>
          </p:cNvPr>
          <p:cNvSpPr txBox="1">
            <a:spLocks/>
          </p:cNvSpPr>
          <p:nvPr/>
        </p:nvSpPr>
        <p:spPr>
          <a:xfrm>
            <a:off x="1676400" y="6556862"/>
            <a:ext cx="21720314" cy="2893926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Den som äger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huvuddomänen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 kan lägga till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subdomäner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Kontrollera alltid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huvuddomänen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61C2630B-6946-5D8B-B18C-0BFE2F9BF2DA}"/>
              </a:ext>
            </a:extLst>
          </p:cNvPr>
          <p:cNvSpPr/>
          <p:nvPr/>
        </p:nvSpPr>
        <p:spPr>
          <a:xfrm>
            <a:off x="1676400" y="2009061"/>
            <a:ext cx="21031200" cy="1548837"/>
          </a:xfrm>
          <a:prstGeom prst="roundRect">
            <a:avLst>
              <a:gd name="adj" fmla="val 11722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C62D3E4-078E-F7E8-F733-EBD77D93904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1215" y="2384284"/>
            <a:ext cx="590890" cy="75971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21DF514-A4C4-A36D-55BC-1A79AF90AFC5}"/>
              </a:ext>
            </a:extLst>
          </p:cNvPr>
          <p:cNvSpPr txBox="1"/>
          <p:nvPr/>
        </p:nvSpPr>
        <p:spPr>
          <a:xfrm>
            <a:off x="3277768" y="2208061"/>
            <a:ext cx="1328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>
                <a:solidFill>
                  <a:schemeClr val="accent1">
                    <a:lumMod val="50000"/>
                  </a:schemeClr>
                </a:solidFill>
              </a:rPr>
              <a:t>nyheter.brother.se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74D20CC-98EE-CC73-AE0D-5B39ADF20D38}"/>
              </a:ext>
            </a:extLst>
          </p:cNvPr>
          <p:cNvSpPr txBox="1"/>
          <p:nvPr/>
        </p:nvSpPr>
        <p:spPr>
          <a:xfrm>
            <a:off x="2881288" y="4021126"/>
            <a:ext cx="3878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>
                <a:solidFill>
                  <a:schemeClr val="bg1"/>
                </a:solidFill>
              </a:rPr>
              <a:t>subdomän</a:t>
            </a:r>
          </a:p>
        </p:txBody>
      </p:sp>
      <p:sp>
        <p:nvSpPr>
          <p:cNvPr id="15" name="Höger klammerparentes 14">
            <a:extLst>
              <a:ext uri="{FF2B5EF4-FFF2-40B4-BE49-F238E27FC236}">
                <a16:creationId xmlns:a16="http://schemas.microsoft.com/office/drawing/2014/main" id="{1F1BFA20-9AA8-318D-DE50-A6C79BE92503}"/>
              </a:ext>
            </a:extLst>
          </p:cNvPr>
          <p:cNvSpPr/>
          <p:nvPr/>
        </p:nvSpPr>
        <p:spPr>
          <a:xfrm rot="5400000">
            <a:off x="4512621" y="2372537"/>
            <a:ext cx="616002" cy="3085710"/>
          </a:xfrm>
          <a:prstGeom prst="rightBrace">
            <a:avLst>
              <a:gd name="adj1" fmla="val 54047"/>
              <a:gd name="adj2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147088-7B81-000E-4238-41F781B3AFAD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86641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41D837C-5E80-7E65-D750-1DF34E1C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3827AD0-8F02-174C-A649-E36D5FCD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59590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443B826F-F038-5AEB-670B-D4DB6DA58B72}"/>
              </a:ext>
            </a:extLst>
          </p:cNvPr>
          <p:cNvSpPr txBox="1">
            <a:spLocks/>
          </p:cNvSpPr>
          <p:nvPr/>
        </p:nvSpPr>
        <p:spPr>
          <a:xfrm>
            <a:off x="1676400" y="7035576"/>
            <a:ext cx="21031200" cy="1457463"/>
          </a:xfrm>
          <a:prstGeom prst="rect">
            <a:avLst/>
          </a:prstGeom>
        </p:spPr>
        <p:txBody>
          <a:bodyPr>
            <a:norm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Se upp för felstavade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huvuddomäner!</a:t>
            </a:r>
            <a:endParaRPr lang="sv-SE" sz="6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ktangel med rundade hörn 3">
            <a:extLst>
              <a:ext uri="{FF2B5EF4-FFF2-40B4-BE49-F238E27FC236}">
                <a16:creationId xmlns:a16="http://schemas.microsoft.com/office/drawing/2014/main" id="{717DB068-C589-1978-B88A-ECD6D001F1EC}"/>
              </a:ext>
            </a:extLst>
          </p:cNvPr>
          <p:cNvSpPr/>
          <p:nvPr/>
        </p:nvSpPr>
        <p:spPr>
          <a:xfrm>
            <a:off x="1676400" y="3651249"/>
            <a:ext cx="21031200" cy="1457463"/>
          </a:xfrm>
          <a:prstGeom prst="roundRect">
            <a:avLst>
              <a:gd name="adj" fmla="val 11722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CBC6D8E-0FB4-71AB-AC80-4ED431BB74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1215" y="3946961"/>
            <a:ext cx="620480" cy="797761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0A74184F-9EEA-7496-7C86-48790AAD9F12}"/>
              </a:ext>
            </a:extLst>
          </p:cNvPr>
          <p:cNvSpPr txBox="1"/>
          <p:nvPr/>
        </p:nvSpPr>
        <p:spPr>
          <a:xfrm>
            <a:off x="3277768" y="3810493"/>
            <a:ext cx="1328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>
                <a:solidFill>
                  <a:schemeClr val="accent1">
                    <a:lumMod val="50000"/>
                  </a:schemeClr>
                </a:solidFill>
              </a:rPr>
              <a:t>lnkedin.com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FF1AE86-648B-AB53-FE07-48D4C69998FD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76001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F9E7B79-6C05-075A-F6B8-9CDB8FD86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5217" y="1129917"/>
            <a:ext cx="9896839" cy="1111354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B5FBD116-207F-7F7A-DBE3-44C79B596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31946" y="4855591"/>
            <a:ext cx="9946029" cy="2002409"/>
          </a:xfrm>
          <a:prstGeom prst="rect">
            <a:avLst/>
          </a:prstGeom>
        </p:spPr>
      </p:pic>
      <p:pic>
        <p:nvPicPr>
          <p:cNvPr id="34" name="Bildobjekt 33">
            <a:extLst>
              <a:ext uri="{FF2B5EF4-FFF2-40B4-BE49-F238E27FC236}">
                <a16:creationId xmlns:a16="http://schemas.microsoft.com/office/drawing/2014/main" id="{0977C938-9DBE-3E23-FC98-E37E7AB1D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7248" flipV="1">
            <a:off x="7688242" y="5028710"/>
            <a:ext cx="4283244" cy="943960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3738E3C-5680-AC88-1FE5-A8659D5C06F6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154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7" name="Rektangel med rundade hörn 13">
            <a:extLst>
              <a:ext uri="{FF2B5EF4-FFF2-40B4-BE49-F238E27FC236}">
                <a16:creationId xmlns:a16="http://schemas.microsoft.com/office/drawing/2014/main" id="{18733EF8-B1F3-E776-780C-723538A0D170}"/>
              </a:ext>
            </a:extLst>
          </p:cNvPr>
          <p:cNvSpPr/>
          <p:nvPr/>
        </p:nvSpPr>
        <p:spPr>
          <a:xfrm>
            <a:off x="3683763" y="1166828"/>
            <a:ext cx="19031457" cy="3253840"/>
          </a:xfrm>
          <a:prstGeom prst="roundRect">
            <a:avLst>
              <a:gd name="adj" fmla="val 8638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9600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4E42DFD4-3A37-CC94-A2EA-B90D60B86C1A}"/>
              </a:ext>
            </a:extLst>
          </p:cNvPr>
          <p:cNvSpPr txBox="1">
            <a:spLocks/>
          </p:cNvSpPr>
          <p:nvPr/>
        </p:nvSpPr>
        <p:spPr>
          <a:xfrm>
            <a:off x="6846740" y="1306224"/>
            <a:ext cx="12869842" cy="3106820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5400" b="1" dirty="0">
                <a:solidFill>
                  <a:schemeClr val="accent1"/>
                </a:solidFill>
              </a:rPr>
              <a:t>Kontrollera avsändardomänen</a:t>
            </a:r>
          </a:p>
          <a:p>
            <a:pPr hangingPunct="1"/>
            <a:r>
              <a:rPr lang="sv-SE" sz="5400" b="1" dirty="0">
                <a:solidFill>
                  <a:schemeClr val="accent1"/>
                </a:solidFill>
              </a:rPr>
              <a:t>Kontrollera länkdomäner</a:t>
            </a:r>
          </a:p>
          <a:p>
            <a:pPr hangingPunct="1"/>
            <a:r>
              <a:rPr lang="sv-SE" sz="5400" b="1" dirty="0">
                <a:solidFill>
                  <a:schemeClr val="accent1"/>
                </a:solidFill>
              </a:rPr>
              <a:t>Ifrågasätt avsändaren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163879B-A8F1-BC23-14AB-DD9204C8C2B7}"/>
              </a:ext>
            </a:extLst>
          </p:cNvPr>
          <p:cNvSpPr/>
          <p:nvPr/>
        </p:nvSpPr>
        <p:spPr>
          <a:xfrm>
            <a:off x="1676400" y="506802"/>
            <a:ext cx="4665024" cy="466502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2" name="Rektangel med rundade hörn 13">
            <a:extLst>
              <a:ext uri="{FF2B5EF4-FFF2-40B4-BE49-F238E27FC236}">
                <a16:creationId xmlns:a16="http://schemas.microsoft.com/office/drawing/2014/main" id="{B7CC53BD-EC95-E801-64BF-80EC2A1FD57C}"/>
              </a:ext>
            </a:extLst>
          </p:cNvPr>
          <p:cNvSpPr/>
          <p:nvPr/>
        </p:nvSpPr>
        <p:spPr>
          <a:xfrm>
            <a:off x="3863340" y="6714034"/>
            <a:ext cx="18851880" cy="3253840"/>
          </a:xfrm>
          <a:prstGeom prst="roundRect">
            <a:avLst>
              <a:gd name="adj" fmla="val 8638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 b="1" dirty="0">
              <a:solidFill>
                <a:schemeClr val="accent1"/>
              </a:solidFill>
            </a:endParaRP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0B93B56F-B4A0-4B31-F4FD-E2EC70D4BFD1}"/>
              </a:ext>
            </a:extLst>
          </p:cNvPr>
          <p:cNvSpPr/>
          <p:nvPr/>
        </p:nvSpPr>
        <p:spPr>
          <a:xfrm>
            <a:off x="1668780" y="6008442"/>
            <a:ext cx="4665024" cy="466502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7707C38-F10C-BDD5-DF1C-782CF8A4E10F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5416656-61FC-E982-83BF-5AAF9E12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05" y="1797627"/>
            <a:ext cx="2124014" cy="212401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803C6EC-C996-FADB-32F2-E68F4E5E6D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63" y="6939572"/>
            <a:ext cx="2986697" cy="2797185"/>
          </a:xfrm>
          <a:prstGeom prst="rect">
            <a:avLst/>
          </a:prstGeom>
        </p:spPr>
      </p:pic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85A252E8-1F89-0EE8-59FB-20383B6182B9}"/>
              </a:ext>
            </a:extLst>
          </p:cNvPr>
          <p:cNvSpPr txBox="1">
            <a:spLocks/>
          </p:cNvSpPr>
          <p:nvPr/>
        </p:nvSpPr>
        <p:spPr>
          <a:xfrm>
            <a:off x="6846739" y="6858000"/>
            <a:ext cx="15021697" cy="3106820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5400" b="1" dirty="0">
                <a:solidFill>
                  <a:schemeClr val="accent1"/>
                </a:solidFill>
              </a:rPr>
              <a:t>Lita aldrig på avsändarens namn eller nummer</a:t>
            </a:r>
          </a:p>
          <a:p>
            <a:pPr hangingPunct="1"/>
            <a:r>
              <a:rPr lang="sv-SE" sz="5400" b="1" dirty="0">
                <a:solidFill>
                  <a:schemeClr val="accent1"/>
                </a:solidFill>
              </a:rPr>
              <a:t>Se upp för kortlänkar t.ex. (bit.ly)</a:t>
            </a: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42E163C3-8DF0-B8DE-95E8-8EE5FEFA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401" y="4505039"/>
            <a:ext cx="20544372" cy="2016225"/>
          </a:xfrm>
        </p:spPr>
        <p:txBody>
          <a:bodyPr>
            <a:noAutofit/>
          </a:bodyPr>
          <a:lstStyle/>
          <a:p>
            <a:pPr algn="ctr"/>
            <a:r>
              <a:rPr lang="sv-SE" sz="11200" b="1" dirty="0">
                <a:latin typeface="+mj-lt"/>
              </a:rPr>
              <a:t>Använd så lite som möjligt!</a:t>
            </a:r>
          </a:p>
        </p:txBody>
      </p:sp>
    </p:spTree>
    <p:extLst>
      <p:ext uri="{BB962C8B-B14F-4D97-AF65-F5344CB8AC3E}">
        <p14:creationId xmlns:p14="http://schemas.microsoft.com/office/powerpoint/2010/main" val="4196185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67-9404-4972-95FB-ADA77171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4" y="3006019"/>
            <a:ext cx="20544372" cy="5417922"/>
          </a:xfrm>
        </p:spPr>
        <p:txBody>
          <a:bodyPr>
            <a:noAutofit/>
          </a:bodyPr>
          <a:lstStyle/>
          <a:p>
            <a:pPr algn="ctr"/>
            <a:br>
              <a:rPr lang="sv-SE" sz="12400" dirty="0"/>
            </a:br>
            <a:br>
              <a:rPr lang="sv-SE" sz="12400" dirty="0"/>
            </a:br>
            <a:br>
              <a:rPr lang="sv-SE" sz="12400" dirty="0"/>
            </a:br>
            <a:br>
              <a:rPr lang="sv-SE" sz="12400" b="1" dirty="0"/>
            </a:br>
            <a:r>
              <a:rPr lang="sv-SE" sz="12400" b="1" dirty="0"/>
              <a:t>Frågor?</a:t>
            </a:r>
            <a:br>
              <a:rPr lang="sv-SE" sz="12400" b="1" dirty="0"/>
            </a:br>
            <a:r>
              <a:rPr lang="sv-SE" sz="12400" b="1" dirty="0"/>
              <a:t>Funderingar?</a:t>
            </a:r>
            <a:br>
              <a:rPr lang="sv-SE" sz="12400" dirty="0"/>
            </a:br>
            <a:br>
              <a:rPr lang="sv-SE" sz="12400" dirty="0"/>
            </a:br>
            <a:br>
              <a:rPr lang="sv-SE" sz="12400" dirty="0"/>
            </a:br>
            <a:br>
              <a:rPr lang="sv-SE" sz="12400" dirty="0"/>
            </a:br>
            <a:endParaRPr lang="sv-SE" sz="12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0D010A9-FBE4-4D1C-874C-282871BA4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264" y="11836867"/>
            <a:ext cx="9474687" cy="160028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7729494-1B73-8727-D6A1-CE49E343FEAA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44164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37" name="Rektangel: rundade hörn 36">
            <a:extLst>
              <a:ext uri="{FF2B5EF4-FFF2-40B4-BE49-F238E27FC236}">
                <a16:creationId xmlns:a16="http://schemas.microsoft.com/office/drawing/2014/main" id="{F7C54E58-2E21-00BC-E21D-461CCB241815}"/>
              </a:ext>
            </a:extLst>
          </p:cNvPr>
          <p:cNvSpPr/>
          <p:nvPr/>
        </p:nvSpPr>
        <p:spPr>
          <a:xfrm>
            <a:off x="1190894" y="755373"/>
            <a:ext cx="22039135" cy="2047461"/>
          </a:xfrm>
          <a:prstGeom prst="roundRect">
            <a:avLst/>
          </a:prstGeom>
          <a:solidFill>
            <a:srgbClr val="FFFFFF"/>
          </a:solidFill>
          <a:ln w="63500" cap="flat">
            <a:solidFill>
              <a:schemeClr val="accent1"/>
            </a:solidFill>
            <a:prstDash val="solid"/>
            <a:round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Rubrik 1">
            <a:extLst>
              <a:ext uri="{FF2B5EF4-FFF2-40B4-BE49-F238E27FC236}">
                <a16:creationId xmlns:a16="http://schemas.microsoft.com/office/drawing/2014/main" id="{0D9DA95E-798E-7675-A304-61712CC0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888" y="786609"/>
            <a:ext cx="21113290" cy="2016225"/>
          </a:xfrm>
        </p:spPr>
        <p:txBody>
          <a:bodyPr>
            <a:noAutofit/>
          </a:bodyPr>
          <a:lstStyle/>
          <a:p>
            <a:pPr algn="ctr"/>
            <a:r>
              <a:rPr lang="sv-SE" sz="103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En lyckad nätfiskeattack kan leda till:</a:t>
            </a:r>
          </a:p>
        </p:txBody>
      </p:sp>
      <p:grpSp>
        <p:nvGrpSpPr>
          <p:cNvPr id="41" name="Grupp 40">
            <a:extLst>
              <a:ext uri="{FF2B5EF4-FFF2-40B4-BE49-F238E27FC236}">
                <a16:creationId xmlns:a16="http://schemas.microsoft.com/office/drawing/2014/main" id="{AA2ED979-35F2-8EC5-1859-D3B6B720AAA8}"/>
              </a:ext>
            </a:extLst>
          </p:cNvPr>
          <p:cNvGrpSpPr/>
          <p:nvPr/>
        </p:nvGrpSpPr>
        <p:grpSpPr>
          <a:xfrm>
            <a:off x="1190895" y="3550759"/>
            <a:ext cx="3169435" cy="3148217"/>
            <a:chOff x="1190895" y="3550759"/>
            <a:chExt cx="3169435" cy="3148217"/>
          </a:xfrm>
        </p:grpSpPr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D1F5F1E0-4C1E-D9D3-8A47-A038EBE2875B}"/>
                </a:ext>
              </a:extLst>
            </p:cNvPr>
            <p:cNvSpPr/>
            <p:nvPr/>
          </p:nvSpPr>
          <p:spPr>
            <a:xfrm>
              <a:off x="1190895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26" name="Picture 2" descr="identitetsstöld">
              <a:extLst>
                <a:ext uri="{FF2B5EF4-FFF2-40B4-BE49-F238E27FC236}">
                  <a16:creationId xmlns:a16="http://schemas.microsoft.com/office/drawing/2014/main" id="{D99F34EA-26EF-3583-4677-5881A70FF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712" y="3550759"/>
              <a:ext cx="3025618" cy="282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0D1611DB-7FEA-08BE-EFDC-CFFFBED9626C}"/>
              </a:ext>
            </a:extLst>
          </p:cNvPr>
          <p:cNvGrpSpPr/>
          <p:nvPr/>
        </p:nvGrpSpPr>
        <p:grpSpPr>
          <a:xfrm>
            <a:off x="4969425" y="3584715"/>
            <a:ext cx="3114261" cy="3114261"/>
            <a:chOff x="4969425" y="3584715"/>
            <a:chExt cx="3114261" cy="3114261"/>
          </a:xfrm>
        </p:grpSpPr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BAC49B1E-C537-4CE4-ED51-9D60A88B5678}"/>
                </a:ext>
              </a:extLst>
            </p:cNvPr>
            <p:cNvSpPr/>
            <p:nvPr/>
          </p:nvSpPr>
          <p:spPr>
            <a:xfrm>
              <a:off x="4969425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28" name="Picture 4" descr="stöld av känsliga uppgifter">
              <a:extLst>
                <a:ext uri="{FF2B5EF4-FFF2-40B4-BE49-F238E27FC236}">
                  <a16:creationId xmlns:a16="http://schemas.microsoft.com/office/drawing/2014/main" id="{F4FA5F34-8060-2411-54C8-6D551DC1C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865" y="3584715"/>
              <a:ext cx="2917270" cy="272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id="{E52D5F9A-A08E-7F5A-1304-16F7BB60C415}"/>
              </a:ext>
            </a:extLst>
          </p:cNvPr>
          <p:cNvGrpSpPr/>
          <p:nvPr/>
        </p:nvGrpSpPr>
        <p:grpSpPr>
          <a:xfrm>
            <a:off x="8747955" y="3584715"/>
            <a:ext cx="3114261" cy="3114261"/>
            <a:chOff x="8747955" y="3584715"/>
            <a:chExt cx="3114261" cy="3114261"/>
          </a:xfrm>
        </p:grpSpPr>
        <p:sp>
          <p:nvSpPr>
            <p:cNvPr id="18" name="Ellips 17">
              <a:extLst>
                <a:ext uri="{FF2B5EF4-FFF2-40B4-BE49-F238E27FC236}">
                  <a16:creationId xmlns:a16="http://schemas.microsoft.com/office/drawing/2014/main" id="{CEBEF336-18FD-9EB5-8D86-8671DCC5AAF3}"/>
                </a:ext>
              </a:extLst>
            </p:cNvPr>
            <p:cNvSpPr/>
            <p:nvPr/>
          </p:nvSpPr>
          <p:spPr>
            <a:xfrm>
              <a:off x="8747955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30" name="Picture 6" descr="stöld av kundinformation">
              <a:extLst>
                <a:ext uri="{FF2B5EF4-FFF2-40B4-BE49-F238E27FC236}">
                  <a16:creationId xmlns:a16="http://schemas.microsoft.com/office/drawing/2014/main" id="{EDA87238-1BFE-3B76-2998-2FB19437C3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616" y="3873678"/>
              <a:ext cx="2713876" cy="253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p 43">
            <a:extLst>
              <a:ext uri="{FF2B5EF4-FFF2-40B4-BE49-F238E27FC236}">
                <a16:creationId xmlns:a16="http://schemas.microsoft.com/office/drawing/2014/main" id="{96FBF881-E45D-3487-7036-8EE3BF07AAEE}"/>
              </a:ext>
            </a:extLst>
          </p:cNvPr>
          <p:cNvGrpSpPr/>
          <p:nvPr/>
        </p:nvGrpSpPr>
        <p:grpSpPr>
          <a:xfrm>
            <a:off x="12526485" y="3584715"/>
            <a:ext cx="3114261" cy="3114261"/>
            <a:chOff x="12526485" y="3584715"/>
            <a:chExt cx="3114261" cy="3114261"/>
          </a:xfrm>
        </p:grpSpPr>
        <p:sp>
          <p:nvSpPr>
            <p:cNvPr id="10" name="Ellips 9">
              <a:extLst>
                <a:ext uri="{FF2B5EF4-FFF2-40B4-BE49-F238E27FC236}">
                  <a16:creationId xmlns:a16="http://schemas.microsoft.com/office/drawing/2014/main" id="{28201E0C-1788-6F64-F07B-B60BF168D92B}"/>
                </a:ext>
              </a:extLst>
            </p:cNvPr>
            <p:cNvSpPr/>
            <p:nvPr/>
          </p:nvSpPr>
          <p:spPr>
            <a:xfrm>
              <a:off x="12526485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32" name="Picture 8" descr="förlust av användarnamn och lösenord">
              <a:extLst>
                <a:ext uri="{FF2B5EF4-FFF2-40B4-BE49-F238E27FC236}">
                  <a16:creationId xmlns:a16="http://schemas.microsoft.com/office/drawing/2014/main" id="{FC2D300C-3AEC-B01A-8ADE-8B9BC577C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3691" y="3665972"/>
              <a:ext cx="2959847" cy="276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p 44">
            <a:extLst>
              <a:ext uri="{FF2B5EF4-FFF2-40B4-BE49-F238E27FC236}">
                <a16:creationId xmlns:a16="http://schemas.microsoft.com/office/drawing/2014/main" id="{0B816C97-D56B-41FA-2E2B-DAA8E79B2110}"/>
              </a:ext>
            </a:extLst>
          </p:cNvPr>
          <p:cNvGrpSpPr/>
          <p:nvPr/>
        </p:nvGrpSpPr>
        <p:grpSpPr>
          <a:xfrm>
            <a:off x="16321127" y="3492994"/>
            <a:ext cx="3114261" cy="3205982"/>
            <a:chOff x="16321127" y="3492994"/>
            <a:chExt cx="3114261" cy="3205982"/>
          </a:xfrm>
        </p:grpSpPr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A218D0B0-9102-D66B-5526-F26244662243}"/>
                </a:ext>
              </a:extLst>
            </p:cNvPr>
            <p:cNvSpPr/>
            <p:nvPr/>
          </p:nvSpPr>
          <p:spPr>
            <a:xfrm>
              <a:off x="16321127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34" name="Picture 10" descr="förlust av intellektuell lämplighet">
              <a:extLst>
                <a:ext uri="{FF2B5EF4-FFF2-40B4-BE49-F238E27FC236}">
                  <a16:creationId xmlns:a16="http://schemas.microsoft.com/office/drawing/2014/main" id="{9C605ACD-4C29-43E2-C508-9DC13D52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97305" y="3492994"/>
              <a:ext cx="2917270" cy="2726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id="{3A1B7382-DA57-B5EF-34C4-E2AF16FCB557}"/>
              </a:ext>
            </a:extLst>
          </p:cNvPr>
          <p:cNvGrpSpPr/>
          <p:nvPr/>
        </p:nvGrpSpPr>
        <p:grpSpPr>
          <a:xfrm>
            <a:off x="20115769" y="3584715"/>
            <a:ext cx="3114261" cy="3114261"/>
            <a:chOff x="20115769" y="3584715"/>
            <a:chExt cx="3114261" cy="3114261"/>
          </a:xfrm>
        </p:grpSpPr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4F9673FE-AC2A-77BB-5F0C-38BF7DFD2A4C}"/>
                </a:ext>
              </a:extLst>
            </p:cNvPr>
            <p:cNvSpPr/>
            <p:nvPr/>
          </p:nvSpPr>
          <p:spPr>
            <a:xfrm>
              <a:off x="20115769" y="3584715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36" name="Picture 12" descr="stöld av medel">
              <a:extLst>
                <a:ext uri="{FF2B5EF4-FFF2-40B4-BE49-F238E27FC236}">
                  <a16:creationId xmlns:a16="http://schemas.microsoft.com/office/drawing/2014/main" id="{86CBDFFB-3CBB-B240-5B09-72C20B2F7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92152" y="3774288"/>
              <a:ext cx="2616285" cy="244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0A61B157-437B-1F63-2EB8-C20411D6C58E}"/>
              </a:ext>
            </a:extLst>
          </p:cNvPr>
          <p:cNvGrpSpPr/>
          <p:nvPr/>
        </p:nvGrpSpPr>
        <p:grpSpPr>
          <a:xfrm>
            <a:off x="1190895" y="7295323"/>
            <a:ext cx="3133792" cy="3114261"/>
            <a:chOff x="1190895" y="7295323"/>
            <a:chExt cx="3133792" cy="3114261"/>
          </a:xfrm>
        </p:grpSpPr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74D217CC-C437-975A-A878-F7561A713AA4}"/>
                </a:ext>
              </a:extLst>
            </p:cNvPr>
            <p:cNvSpPr/>
            <p:nvPr/>
          </p:nvSpPr>
          <p:spPr>
            <a:xfrm>
              <a:off x="1190895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38" name="Picture 14" descr="skada på rykte">
              <a:extLst>
                <a:ext uri="{FF2B5EF4-FFF2-40B4-BE49-F238E27FC236}">
                  <a16:creationId xmlns:a16="http://schemas.microsoft.com/office/drawing/2014/main" id="{BAA886C4-B773-00B0-F0B3-05F55C1D2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355" y="7337562"/>
              <a:ext cx="2954332" cy="276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upp 47">
            <a:extLst>
              <a:ext uri="{FF2B5EF4-FFF2-40B4-BE49-F238E27FC236}">
                <a16:creationId xmlns:a16="http://schemas.microsoft.com/office/drawing/2014/main" id="{D133A9FD-9638-9B57-5D61-8D5C0320DE97}"/>
              </a:ext>
            </a:extLst>
          </p:cNvPr>
          <p:cNvGrpSpPr/>
          <p:nvPr/>
        </p:nvGrpSpPr>
        <p:grpSpPr>
          <a:xfrm>
            <a:off x="4969425" y="7295323"/>
            <a:ext cx="3114261" cy="3114261"/>
            <a:chOff x="4969425" y="7295323"/>
            <a:chExt cx="3114261" cy="3114261"/>
          </a:xfrm>
        </p:grpSpPr>
        <p:sp>
          <p:nvSpPr>
            <p:cNvPr id="25" name="Ellips 24">
              <a:extLst>
                <a:ext uri="{FF2B5EF4-FFF2-40B4-BE49-F238E27FC236}">
                  <a16:creationId xmlns:a16="http://schemas.microsoft.com/office/drawing/2014/main" id="{B10A8183-776D-EA5B-9F0F-25C121A4DDC4}"/>
                </a:ext>
              </a:extLst>
            </p:cNvPr>
            <p:cNvSpPr/>
            <p:nvPr/>
          </p:nvSpPr>
          <p:spPr>
            <a:xfrm>
              <a:off x="4969425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40" name="Picture 16" descr="obehöriga transaktioner">
              <a:extLst>
                <a:ext uri="{FF2B5EF4-FFF2-40B4-BE49-F238E27FC236}">
                  <a16:creationId xmlns:a16="http://schemas.microsoft.com/office/drawing/2014/main" id="{95D60469-9123-9785-20E3-7008B2AAA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2159" y="7588989"/>
              <a:ext cx="2685305" cy="2509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E4324CF2-B628-2A2D-F7B4-81AFFF084C02}"/>
              </a:ext>
            </a:extLst>
          </p:cNvPr>
          <p:cNvGrpSpPr/>
          <p:nvPr/>
        </p:nvGrpSpPr>
        <p:grpSpPr>
          <a:xfrm>
            <a:off x="8747955" y="7295323"/>
            <a:ext cx="3114261" cy="3114261"/>
            <a:chOff x="8747955" y="7295323"/>
            <a:chExt cx="3114261" cy="3114261"/>
          </a:xfrm>
        </p:grpSpPr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611CE53B-AA8A-B43A-3D61-C70A7407CF1C}"/>
                </a:ext>
              </a:extLst>
            </p:cNvPr>
            <p:cNvSpPr/>
            <p:nvPr/>
          </p:nvSpPr>
          <p:spPr>
            <a:xfrm>
              <a:off x="8747955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42" name="Picture 18" descr="Kreditkortsbedrägeri">
              <a:extLst>
                <a:ext uri="{FF2B5EF4-FFF2-40B4-BE49-F238E27FC236}">
                  <a16:creationId xmlns:a16="http://schemas.microsoft.com/office/drawing/2014/main" id="{1F294B20-D789-D700-C59B-4A409AF2C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507" y="7337562"/>
              <a:ext cx="2571606" cy="240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p 49">
            <a:extLst>
              <a:ext uri="{FF2B5EF4-FFF2-40B4-BE49-F238E27FC236}">
                <a16:creationId xmlns:a16="http://schemas.microsoft.com/office/drawing/2014/main" id="{15DF55AA-C11E-182C-08B6-B883AF70764C}"/>
              </a:ext>
            </a:extLst>
          </p:cNvPr>
          <p:cNvGrpSpPr/>
          <p:nvPr/>
        </p:nvGrpSpPr>
        <p:grpSpPr>
          <a:xfrm>
            <a:off x="12526485" y="7295323"/>
            <a:ext cx="3114261" cy="3114261"/>
            <a:chOff x="12526485" y="7295323"/>
            <a:chExt cx="3114261" cy="3114261"/>
          </a:xfrm>
        </p:grpSpPr>
        <p:sp>
          <p:nvSpPr>
            <p:cNvPr id="22" name="Ellips 21">
              <a:extLst>
                <a:ext uri="{FF2B5EF4-FFF2-40B4-BE49-F238E27FC236}">
                  <a16:creationId xmlns:a16="http://schemas.microsoft.com/office/drawing/2014/main" id="{E8B5B66C-0704-C2EC-8CFD-B27AD7FEBF0C}"/>
                </a:ext>
              </a:extLst>
            </p:cNvPr>
            <p:cNvSpPr/>
            <p:nvPr/>
          </p:nvSpPr>
          <p:spPr>
            <a:xfrm>
              <a:off x="12526485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44" name="Picture 20" descr="installation av skadlig kod och ransomware">
              <a:extLst>
                <a:ext uri="{FF2B5EF4-FFF2-40B4-BE49-F238E27FC236}">
                  <a16:creationId xmlns:a16="http://schemas.microsoft.com/office/drawing/2014/main" id="{2EB36502-9BA7-3D7B-AC6D-D7C2BCBF2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3912" y="7568039"/>
              <a:ext cx="2707721" cy="2530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upp 50">
            <a:extLst>
              <a:ext uri="{FF2B5EF4-FFF2-40B4-BE49-F238E27FC236}">
                <a16:creationId xmlns:a16="http://schemas.microsoft.com/office/drawing/2014/main" id="{90546F24-BAAD-3BB4-9340-E950F4DABDA6}"/>
              </a:ext>
            </a:extLst>
          </p:cNvPr>
          <p:cNvGrpSpPr/>
          <p:nvPr/>
        </p:nvGrpSpPr>
        <p:grpSpPr>
          <a:xfrm>
            <a:off x="16321127" y="7295323"/>
            <a:ext cx="3114261" cy="3114261"/>
            <a:chOff x="16321127" y="7295323"/>
            <a:chExt cx="3114261" cy="3114261"/>
          </a:xfrm>
        </p:grpSpPr>
        <p:sp>
          <p:nvSpPr>
            <p:cNvPr id="26" name="Ellips 25">
              <a:extLst>
                <a:ext uri="{FF2B5EF4-FFF2-40B4-BE49-F238E27FC236}">
                  <a16:creationId xmlns:a16="http://schemas.microsoft.com/office/drawing/2014/main" id="{7CED6AF1-A701-BD5F-C75B-A7527038200D}"/>
                </a:ext>
              </a:extLst>
            </p:cNvPr>
            <p:cNvSpPr/>
            <p:nvPr/>
          </p:nvSpPr>
          <p:spPr>
            <a:xfrm>
              <a:off x="16321127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46" name="Picture 22" descr="tillgång till system för att starta framtida attacker">
              <a:extLst>
                <a:ext uri="{FF2B5EF4-FFF2-40B4-BE49-F238E27FC236}">
                  <a16:creationId xmlns:a16="http://schemas.microsoft.com/office/drawing/2014/main" id="{BA9612EA-3F53-2893-1A0E-280A8B364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5838" y="7480857"/>
              <a:ext cx="2666003" cy="2491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upp 51">
            <a:extLst>
              <a:ext uri="{FF2B5EF4-FFF2-40B4-BE49-F238E27FC236}">
                <a16:creationId xmlns:a16="http://schemas.microsoft.com/office/drawing/2014/main" id="{5B4E7700-6721-2371-65D3-E92D1E181D0F}"/>
              </a:ext>
            </a:extLst>
          </p:cNvPr>
          <p:cNvGrpSpPr/>
          <p:nvPr/>
        </p:nvGrpSpPr>
        <p:grpSpPr>
          <a:xfrm>
            <a:off x="20115769" y="7295323"/>
            <a:ext cx="3114261" cy="3114261"/>
            <a:chOff x="20115769" y="7295323"/>
            <a:chExt cx="3114261" cy="3114261"/>
          </a:xfrm>
        </p:grpSpPr>
        <p:sp>
          <p:nvSpPr>
            <p:cNvPr id="27" name="Ellips 26">
              <a:extLst>
                <a:ext uri="{FF2B5EF4-FFF2-40B4-BE49-F238E27FC236}">
                  <a16:creationId xmlns:a16="http://schemas.microsoft.com/office/drawing/2014/main" id="{18D46903-2DE0-5082-F497-8A1C00B1389D}"/>
                </a:ext>
              </a:extLst>
            </p:cNvPr>
            <p:cNvSpPr/>
            <p:nvPr/>
          </p:nvSpPr>
          <p:spPr>
            <a:xfrm>
              <a:off x="20115769" y="7295323"/>
              <a:ext cx="3114261" cy="311426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600"/>
            </a:p>
          </p:txBody>
        </p:sp>
        <p:pic>
          <p:nvPicPr>
            <p:cNvPr id="1048" name="Picture 24" descr="data-sold-on-to-kriminella tredje parter">
              <a:extLst>
                <a:ext uri="{FF2B5EF4-FFF2-40B4-BE49-F238E27FC236}">
                  <a16:creationId xmlns:a16="http://schemas.microsoft.com/office/drawing/2014/main" id="{187E921A-1DC2-71BC-C3B6-88E710FDD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duotone>
                <a:srgbClr val="0050A0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9259" y="7920557"/>
              <a:ext cx="2120676" cy="1910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Bildobjekt 56">
            <a:extLst>
              <a:ext uri="{FF2B5EF4-FFF2-40B4-BE49-F238E27FC236}">
                <a16:creationId xmlns:a16="http://schemas.microsoft.com/office/drawing/2014/main" id="{0BDFCA87-93E6-B271-2968-45F28984969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78" y="3217197"/>
            <a:ext cx="3864982" cy="3864982"/>
          </a:xfrm>
          <a:prstGeom prst="rect">
            <a:avLst/>
          </a:prstGeom>
        </p:spPr>
      </p:pic>
      <p:pic>
        <p:nvPicPr>
          <p:cNvPr id="58" name="Bildobjekt 57">
            <a:extLst>
              <a:ext uri="{FF2B5EF4-FFF2-40B4-BE49-F238E27FC236}">
                <a16:creationId xmlns:a16="http://schemas.microsoft.com/office/drawing/2014/main" id="{BA227935-B83C-E2B1-EB3E-6D7994981B1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33" y="3197319"/>
            <a:ext cx="3864982" cy="3864982"/>
          </a:xfrm>
          <a:prstGeom prst="rect">
            <a:avLst/>
          </a:prstGeom>
        </p:spPr>
      </p:pic>
      <p:pic>
        <p:nvPicPr>
          <p:cNvPr id="59" name="Bildobjekt 58">
            <a:extLst>
              <a:ext uri="{FF2B5EF4-FFF2-40B4-BE49-F238E27FC236}">
                <a16:creationId xmlns:a16="http://schemas.microsoft.com/office/drawing/2014/main" id="{AC7E2731-D98F-414E-CD8B-116922C91AC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77" y="3197319"/>
            <a:ext cx="3864982" cy="3864982"/>
          </a:xfrm>
          <a:prstGeom prst="rect">
            <a:avLst/>
          </a:prstGeom>
        </p:spPr>
      </p:pic>
      <p:pic>
        <p:nvPicPr>
          <p:cNvPr id="60" name="Bildobjekt 59">
            <a:extLst>
              <a:ext uri="{FF2B5EF4-FFF2-40B4-BE49-F238E27FC236}">
                <a16:creationId xmlns:a16="http://schemas.microsoft.com/office/drawing/2014/main" id="{C357FC51-5192-DC18-CD71-7C5D81F0183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357" y="3204185"/>
            <a:ext cx="3864982" cy="3864982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58D19BB6-D788-EF9D-D386-0C916B24FAB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912" y="3203789"/>
            <a:ext cx="3864982" cy="3864982"/>
          </a:xfrm>
          <a:prstGeom prst="rect">
            <a:avLst/>
          </a:prstGeom>
        </p:spPr>
      </p:pic>
      <p:pic>
        <p:nvPicPr>
          <p:cNvPr id="62" name="Bildobjekt 61">
            <a:extLst>
              <a:ext uri="{FF2B5EF4-FFF2-40B4-BE49-F238E27FC236}">
                <a16:creationId xmlns:a16="http://schemas.microsoft.com/office/drawing/2014/main" id="{F0F2F01D-21DA-D162-41C8-21CD9DB63FE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60" y="3197318"/>
            <a:ext cx="3864982" cy="3864982"/>
          </a:xfrm>
          <a:prstGeom prst="rect">
            <a:avLst/>
          </a:prstGeom>
        </p:spPr>
      </p:pic>
      <p:pic>
        <p:nvPicPr>
          <p:cNvPr id="63" name="Bildobjekt 62">
            <a:extLst>
              <a:ext uri="{FF2B5EF4-FFF2-40B4-BE49-F238E27FC236}">
                <a16:creationId xmlns:a16="http://schemas.microsoft.com/office/drawing/2014/main" id="{EE07DE66-D5D3-0C04-A898-6335602C003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0" y="6919962"/>
            <a:ext cx="3864982" cy="3864982"/>
          </a:xfrm>
          <a:prstGeom prst="rect">
            <a:avLst/>
          </a:prstGeom>
        </p:spPr>
      </p:pic>
      <p:pic>
        <p:nvPicPr>
          <p:cNvPr id="1024" name="Bildobjekt 1023">
            <a:extLst>
              <a:ext uri="{FF2B5EF4-FFF2-40B4-BE49-F238E27FC236}">
                <a16:creationId xmlns:a16="http://schemas.microsoft.com/office/drawing/2014/main" id="{47C0DFB4-0770-30FE-80D7-5726F793714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09" y="6919962"/>
            <a:ext cx="3864982" cy="3864982"/>
          </a:xfrm>
          <a:prstGeom prst="rect">
            <a:avLst/>
          </a:prstGeom>
        </p:spPr>
      </p:pic>
      <p:pic>
        <p:nvPicPr>
          <p:cNvPr id="1025" name="Bildobjekt 1024">
            <a:extLst>
              <a:ext uri="{FF2B5EF4-FFF2-40B4-BE49-F238E27FC236}">
                <a16:creationId xmlns:a16="http://schemas.microsoft.com/office/drawing/2014/main" id="{381459EC-0943-D026-58CE-401B0494BFC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55" y="6919963"/>
            <a:ext cx="3864982" cy="3864982"/>
          </a:xfrm>
          <a:prstGeom prst="rect">
            <a:avLst/>
          </a:prstGeom>
        </p:spPr>
      </p:pic>
      <p:pic>
        <p:nvPicPr>
          <p:cNvPr id="1027" name="Bildobjekt 1026">
            <a:extLst>
              <a:ext uri="{FF2B5EF4-FFF2-40B4-BE49-F238E27FC236}">
                <a16:creationId xmlns:a16="http://schemas.microsoft.com/office/drawing/2014/main" id="{572E824A-0734-FE2C-5C01-5B9C2123D4C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921" y="6926829"/>
            <a:ext cx="3864982" cy="3864982"/>
          </a:xfrm>
          <a:prstGeom prst="rect">
            <a:avLst/>
          </a:prstGeom>
        </p:spPr>
      </p:pic>
      <p:pic>
        <p:nvPicPr>
          <p:cNvPr id="1029" name="Bildobjekt 1028">
            <a:extLst>
              <a:ext uri="{FF2B5EF4-FFF2-40B4-BE49-F238E27FC236}">
                <a16:creationId xmlns:a16="http://schemas.microsoft.com/office/drawing/2014/main" id="{216E1DC4-E442-B9CA-CDA5-06CD0C27D30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66" y="6923447"/>
            <a:ext cx="3864982" cy="3864982"/>
          </a:xfrm>
          <a:prstGeom prst="rect">
            <a:avLst/>
          </a:prstGeom>
        </p:spPr>
      </p:pic>
      <p:pic>
        <p:nvPicPr>
          <p:cNvPr id="1031" name="Bildobjekt 1030">
            <a:extLst>
              <a:ext uri="{FF2B5EF4-FFF2-40B4-BE49-F238E27FC236}">
                <a16:creationId xmlns:a16="http://schemas.microsoft.com/office/drawing/2014/main" id="{2A08A9D4-C4BE-33FD-25D2-8E9BE4C9DBA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919" y="6919962"/>
            <a:ext cx="3864982" cy="386498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F45F827-C76B-F4DE-D872-9A8EFE64E85A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3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35CE44-D6EA-0396-D62C-E99482DC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14" y="4841775"/>
            <a:ext cx="20544372" cy="2016225"/>
          </a:xfrm>
        </p:spPr>
        <p:txBody>
          <a:bodyPr>
            <a:noAutofit/>
          </a:bodyPr>
          <a:lstStyle/>
          <a:p>
            <a:pPr algn="ctr"/>
            <a:r>
              <a:rPr lang="sv-SE" sz="12400" b="1" dirty="0">
                <a:latin typeface="+mj-lt"/>
              </a:rPr>
              <a:t>Tack för idag!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381338A-D0E5-A232-8734-E856337EC861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7590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7" name="Rektangel med rundade hörn 13">
            <a:extLst>
              <a:ext uri="{FF2B5EF4-FFF2-40B4-BE49-F238E27FC236}">
                <a16:creationId xmlns:a16="http://schemas.microsoft.com/office/drawing/2014/main" id="{18733EF8-B1F3-E776-780C-723538A0D170}"/>
              </a:ext>
            </a:extLst>
          </p:cNvPr>
          <p:cNvSpPr/>
          <p:nvPr/>
        </p:nvSpPr>
        <p:spPr>
          <a:xfrm>
            <a:off x="3696037" y="1212394"/>
            <a:ext cx="19031457" cy="3253840"/>
          </a:xfrm>
          <a:prstGeom prst="roundRect">
            <a:avLst>
              <a:gd name="adj" fmla="val 8638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4E42DFD4-3A37-CC94-A2EA-B90D60B86C1A}"/>
              </a:ext>
            </a:extLst>
          </p:cNvPr>
          <p:cNvSpPr txBox="1">
            <a:spLocks/>
          </p:cNvSpPr>
          <p:nvPr/>
        </p:nvSpPr>
        <p:spPr>
          <a:xfrm>
            <a:off x="6846740" y="1306224"/>
            <a:ext cx="12869842" cy="3106820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sv-SE" sz="9600" b="1">
                <a:solidFill>
                  <a:schemeClr val="accent1"/>
                </a:solidFill>
              </a:rPr>
              <a:t>Vilka mail är äkta?</a:t>
            </a:r>
            <a:br>
              <a:rPr lang="sv-SE" sz="9600" b="1">
                <a:solidFill>
                  <a:schemeClr val="accent1"/>
                </a:solidFill>
              </a:rPr>
            </a:br>
            <a:r>
              <a:rPr lang="sv-SE" sz="9600" b="1">
                <a:solidFill>
                  <a:schemeClr val="accent1"/>
                </a:solidFill>
              </a:rPr>
              <a:t>Vilka mail är falska?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163879B-A8F1-BC23-14AB-DD9204C8C2B7}"/>
              </a:ext>
            </a:extLst>
          </p:cNvPr>
          <p:cNvSpPr/>
          <p:nvPr/>
        </p:nvSpPr>
        <p:spPr>
          <a:xfrm>
            <a:off x="1676400" y="506802"/>
            <a:ext cx="4665024" cy="466502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2" name="Rektangel med rundade hörn 13">
            <a:extLst>
              <a:ext uri="{FF2B5EF4-FFF2-40B4-BE49-F238E27FC236}">
                <a16:creationId xmlns:a16="http://schemas.microsoft.com/office/drawing/2014/main" id="{B7CC53BD-EC95-E801-64BF-80EC2A1FD57C}"/>
              </a:ext>
            </a:extLst>
          </p:cNvPr>
          <p:cNvSpPr/>
          <p:nvPr/>
        </p:nvSpPr>
        <p:spPr>
          <a:xfrm>
            <a:off x="3863340" y="6714034"/>
            <a:ext cx="18851880" cy="3253840"/>
          </a:xfrm>
          <a:prstGeom prst="roundRect">
            <a:avLst>
              <a:gd name="adj" fmla="val 8638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6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www.menti.com</a:t>
            </a:r>
            <a:endParaRPr lang="sv-SE" sz="9600" b="1" dirty="0">
              <a:solidFill>
                <a:schemeClr val="accent1"/>
              </a:solidFill>
            </a:endParaRPr>
          </a:p>
          <a:p>
            <a:pPr algn="ctr"/>
            <a:r>
              <a:rPr lang="sv-SE" sz="9600" b="1" dirty="0">
                <a:solidFill>
                  <a:schemeClr val="accent1"/>
                </a:solidFill>
              </a:rPr>
              <a:t>Kod: 5756 3934</a:t>
            </a:r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0B93B56F-B4A0-4B31-F4FD-E2EC70D4BFD1}"/>
              </a:ext>
            </a:extLst>
          </p:cNvPr>
          <p:cNvSpPr/>
          <p:nvPr/>
        </p:nvSpPr>
        <p:spPr>
          <a:xfrm>
            <a:off x="1668780" y="6008442"/>
            <a:ext cx="4665024" cy="466502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C0CBCCD-387C-9A8E-4ECF-AEDD3B965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05" y="628391"/>
            <a:ext cx="3952527" cy="409289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37707C38-F10C-BDD5-DF1C-782CF8A4E10F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Bildobjekt 5" descr="En bild som visar mönster, Grafik, pixel, design&#10;&#10;Automatiskt genererad beskrivning">
            <a:extLst>
              <a:ext uri="{FF2B5EF4-FFF2-40B4-BE49-F238E27FC236}">
                <a16:creationId xmlns:a16="http://schemas.microsoft.com/office/drawing/2014/main" id="{F67F3845-AEE8-F497-044E-70BBD3F6B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33" y="6836095"/>
            <a:ext cx="3009717" cy="30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4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7" name="Rektangel med rundade hörn 13">
            <a:extLst>
              <a:ext uri="{FF2B5EF4-FFF2-40B4-BE49-F238E27FC236}">
                <a16:creationId xmlns:a16="http://schemas.microsoft.com/office/drawing/2014/main" id="{18733EF8-B1F3-E776-780C-723538A0D170}"/>
              </a:ext>
            </a:extLst>
          </p:cNvPr>
          <p:cNvSpPr/>
          <p:nvPr/>
        </p:nvSpPr>
        <p:spPr>
          <a:xfrm>
            <a:off x="3696037" y="3980318"/>
            <a:ext cx="19031457" cy="3253840"/>
          </a:xfrm>
          <a:prstGeom prst="roundRect">
            <a:avLst>
              <a:gd name="adj" fmla="val 8638"/>
            </a:avLst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4E42DFD4-3A37-CC94-A2EA-B90D60B86C1A}"/>
              </a:ext>
            </a:extLst>
          </p:cNvPr>
          <p:cNvSpPr txBox="1">
            <a:spLocks/>
          </p:cNvSpPr>
          <p:nvPr/>
        </p:nvSpPr>
        <p:spPr>
          <a:xfrm>
            <a:off x="6846740" y="4074148"/>
            <a:ext cx="12869842" cy="3106820"/>
          </a:xfrm>
          <a:prstGeom prst="rect">
            <a:avLst/>
          </a:prstGeom>
        </p:spPr>
        <p:txBody>
          <a:bodyPr>
            <a:no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sv-SE" sz="9600" b="1">
                <a:solidFill>
                  <a:schemeClr val="accent1"/>
                </a:solidFill>
              </a:rPr>
              <a:t>Vilka mail är äkta?</a:t>
            </a:r>
            <a:br>
              <a:rPr lang="sv-SE" sz="9600" b="1">
                <a:solidFill>
                  <a:schemeClr val="accent1"/>
                </a:solidFill>
              </a:rPr>
            </a:br>
            <a:r>
              <a:rPr lang="sv-SE" sz="9600" b="1">
                <a:solidFill>
                  <a:schemeClr val="accent1"/>
                </a:solidFill>
              </a:rPr>
              <a:t>Vilka mail är falska?</a:t>
            </a:r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E163879B-A8F1-BC23-14AB-DD9204C8C2B7}"/>
              </a:ext>
            </a:extLst>
          </p:cNvPr>
          <p:cNvSpPr/>
          <p:nvPr/>
        </p:nvSpPr>
        <p:spPr>
          <a:xfrm>
            <a:off x="1676400" y="3274726"/>
            <a:ext cx="4665024" cy="4665024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C0CBCCD-387C-9A8E-4ECF-AEDD3B965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05" y="3396315"/>
            <a:ext cx="3952527" cy="409289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CCCFC5B-F6DB-CB05-D78C-956EDD71C553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4270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B520A11-3DB1-D94C-8609-ED817B0C5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B506E01B-EDBF-4449-B9A3-B2FDB4748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BAB5865-228E-BC49-8CDE-368A1BC6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36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B520A11-3DB1-D94C-8609-ED817B0C5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B506E01B-EDBF-4449-B9A3-B2FDB4748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BAB5865-228E-BC49-8CDE-368A1BC658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50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B520A11-3DB1-D94C-8609-ED817B0C57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Underrubrik 7">
            <a:extLst>
              <a:ext uri="{FF2B5EF4-FFF2-40B4-BE49-F238E27FC236}">
                <a16:creationId xmlns:a16="http://schemas.microsoft.com/office/drawing/2014/main" id="{B506E01B-EDBF-4449-B9A3-B2FDB47488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04422B9-216A-BD43-B017-A8153554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0" y="444500"/>
            <a:ext cx="21336000" cy="1282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102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1473F06-4DEF-44BF-BA5A-A924C5C211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939" y="11792310"/>
            <a:ext cx="9474687" cy="160028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9CF9876-9CBB-A60A-9E41-2C0B9635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44868"/>
            <a:ext cx="16459200" cy="2286001"/>
          </a:xfrm>
        </p:spPr>
        <p:txBody>
          <a:bodyPr>
            <a:normAutofit fontScale="90000"/>
          </a:bodyPr>
          <a:lstStyle/>
          <a:p>
            <a:r>
              <a:rPr lang="sv-SE" sz="13800" b="1">
                <a:solidFill>
                  <a:schemeClr val="bg1"/>
                </a:solidFill>
                <a:latin typeface="+mn-lt"/>
              </a:rPr>
              <a:t>Huvuddomäner</a:t>
            </a:r>
            <a:endParaRPr lang="sv-SE" sz="4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16F20630-74DC-33E0-AA32-B722F98A90A4}"/>
              </a:ext>
            </a:extLst>
          </p:cNvPr>
          <p:cNvSpPr txBox="1">
            <a:spLocks/>
          </p:cNvSpPr>
          <p:nvPr/>
        </p:nvSpPr>
        <p:spPr>
          <a:xfrm>
            <a:off x="1676400" y="8127733"/>
            <a:ext cx="21031200" cy="2893926"/>
          </a:xfrm>
          <a:prstGeom prst="rect">
            <a:avLst/>
          </a:prstGeom>
        </p:spPr>
        <p:txBody>
          <a:bodyPr>
            <a:normAutofit/>
          </a:bodyPr>
          <a:lstStyle>
            <a:lvl1pPr marL="468000" marR="0" indent="-468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865600" marR="0" indent="-52000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368000" marR="0" indent="-584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872771" marR="0" indent="-668571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333399" marR="0" indent="-77999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880360" marR="0" indent="-594360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3375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7947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251959" marR="0" indent="-594359" algn="l" defTabSz="2438400" rtl="0" latinLnBrk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Det finns över 1 500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toppdomäner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  <a:p>
            <a:pPr hangingPunct="1"/>
            <a:r>
              <a:rPr lang="sv-SE" sz="6600">
                <a:solidFill>
                  <a:schemeClr val="bg1"/>
                </a:solidFill>
                <a:latin typeface="+mj-lt"/>
              </a:rPr>
              <a:t>Kontrollera alltid </a:t>
            </a:r>
            <a:r>
              <a:rPr lang="sv-SE" sz="6600" b="1">
                <a:solidFill>
                  <a:schemeClr val="bg1"/>
                </a:solidFill>
                <a:latin typeface="+mj-lt"/>
              </a:rPr>
              <a:t>huvuddomänen</a:t>
            </a:r>
            <a:r>
              <a:rPr lang="sv-SE" sz="660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ktangel med rundade hörn 3">
            <a:extLst>
              <a:ext uri="{FF2B5EF4-FFF2-40B4-BE49-F238E27FC236}">
                <a16:creationId xmlns:a16="http://schemas.microsoft.com/office/drawing/2014/main" id="{DEBB1B0F-1094-C5B1-20BA-A43EFEF9F2FF}"/>
              </a:ext>
            </a:extLst>
          </p:cNvPr>
          <p:cNvSpPr/>
          <p:nvPr/>
        </p:nvSpPr>
        <p:spPr>
          <a:xfrm>
            <a:off x="1676400" y="3511697"/>
            <a:ext cx="21031200" cy="1679237"/>
          </a:xfrm>
          <a:prstGeom prst="roundRect">
            <a:avLst>
              <a:gd name="adj" fmla="val 11722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B7F24E3-AC21-91D9-B805-8FC35EF6CD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53713" y="3946499"/>
            <a:ext cx="620317" cy="7975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0601389-F373-E8F3-3B27-25A88012D2A0}"/>
              </a:ext>
            </a:extLst>
          </p:cNvPr>
          <p:cNvSpPr txBox="1"/>
          <p:nvPr/>
        </p:nvSpPr>
        <p:spPr>
          <a:xfrm>
            <a:off x="3277768" y="3807131"/>
            <a:ext cx="15189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>
                <a:solidFill>
                  <a:schemeClr val="accent1">
                    <a:lumMod val="50000"/>
                  </a:schemeClr>
                </a:solidFill>
              </a:rPr>
              <a:t>skatteverket.net</a:t>
            </a:r>
            <a:r>
              <a:rPr lang="sv-SE" sz="7200">
                <a:solidFill>
                  <a:schemeClr val="accent6"/>
                </a:solidFill>
              </a:rPr>
              <a:t>/deklaration/</a:t>
            </a:r>
          </a:p>
        </p:txBody>
      </p:sp>
      <p:sp>
        <p:nvSpPr>
          <p:cNvPr id="15" name="Höger klammerparentes 14">
            <a:extLst>
              <a:ext uri="{FF2B5EF4-FFF2-40B4-BE49-F238E27FC236}">
                <a16:creationId xmlns:a16="http://schemas.microsoft.com/office/drawing/2014/main" id="{B49D03A6-6EFC-6F04-97C3-8F8CEDFBD264}"/>
              </a:ext>
            </a:extLst>
          </p:cNvPr>
          <p:cNvSpPr/>
          <p:nvPr/>
        </p:nvSpPr>
        <p:spPr>
          <a:xfrm rot="5400000">
            <a:off x="5840016" y="2725190"/>
            <a:ext cx="1079665" cy="6164406"/>
          </a:xfrm>
          <a:prstGeom prst="rightBrace">
            <a:avLst>
              <a:gd name="adj1" fmla="val 54047"/>
              <a:gd name="adj2" fmla="val 50000"/>
            </a:avLst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960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6FB16D25-BDF4-7B5D-A3AE-7CD468CED31B}"/>
              </a:ext>
            </a:extLst>
          </p:cNvPr>
          <p:cNvSpPr txBox="1"/>
          <p:nvPr/>
        </p:nvSpPr>
        <p:spPr>
          <a:xfrm>
            <a:off x="3590238" y="6164450"/>
            <a:ext cx="557921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6600" b="1">
                <a:solidFill>
                  <a:schemeClr val="bg1"/>
                </a:solidFill>
              </a:rPr>
              <a:t>Huvuddomän</a:t>
            </a:r>
            <a:endParaRPr lang="sv-SE" sz="3600" b="1">
              <a:solidFill>
                <a:schemeClr val="bg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A813839-F139-D696-A487-3E67F8E813E9}"/>
              </a:ext>
            </a:extLst>
          </p:cNvPr>
          <p:cNvSpPr/>
          <p:nvPr/>
        </p:nvSpPr>
        <p:spPr>
          <a:xfrm>
            <a:off x="14187948" y="11792310"/>
            <a:ext cx="9822678" cy="16002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121919" tIns="121919" rIns="121919" bIns="121919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11329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50A0"/>
      </a:accent1>
      <a:accent2>
        <a:srgbClr val="F59076"/>
      </a:accent2>
      <a:accent3>
        <a:srgbClr val="DCE7F6"/>
      </a:accent3>
      <a:accent4>
        <a:srgbClr val="F05933"/>
      </a:accent4>
      <a:accent5>
        <a:srgbClr val="FCDED6"/>
      </a:accent5>
      <a:accent6>
        <a:srgbClr val="80A7D0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asdokument Region Västerbotten" ma:contentTypeID="0x01010036F999449BE542DAA8A32B6CA622072200C0DB6D11A550E34097C1D6104B588606" ma:contentTypeVersion="22" ma:contentTypeDescription="Innehållstyp för basdokument för Region Västerbotten" ma:contentTypeScope="" ma:versionID="031def55cb329ed43f7a4fd8a76a87be">
  <xsd:schema xmlns:xsd="http://www.w3.org/2001/XMLSchema" xmlns:xs="http://www.w3.org/2001/XMLSchema" xmlns:p="http://schemas.microsoft.com/office/2006/metadata/properties" xmlns:ns2="bc3f99ed-c16c-4621-9fa0-6578abacb11e" xmlns:ns3="deaad6fb-f8b9-4adf-843c-de495c9f02ef" xmlns:ns4="bc3f99ed-c16c-4621-9fa0-6578abacb11e" xmlns:ns5="4f5d05c6-5c54-423f-97a0-0edfb6de2334" targetNamespace="http://schemas.microsoft.com/office/2006/metadata/properties" ma:root="true" ma:fieldsID="b2ef04f500bea11fbdd371df6dd1f56e" ns4:_="" ns3:_="" ns5:_="">
    <xsd:import namespace="bc3f99ed-c16c-4621-9fa0-6578abacb11e"/>
    <xsd:import namespace="deaad6fb-f8b9-4adf-843c-de495c9f02ef"/>
    <xsd:import namespace="bc3f99ed-c16c-4621-9fa0-6578abacb11e"/>
    <xsd:import namespace="4f5d05c6-5c54-423f-97a0-0edfb6de2334"/>
    <xsd:element name="properties">
      <xsd:complexType>
        <xsd:sequence>
          <xsd:element name="documentManagement">
            <xsd:complexType>
              <xsd:all>
                <xsd:element ref="ns3:lf0596c7ee5a47018c43c34c33526af9" minOccurs="0"/>
                <xsd:element ref="ns3:lebff28af96841218f87aa57015526a3" minOccurs="0"/>
                <xsd:element ref="ns3:e6bb563068ec40c6a3cac3c001bd9e53" minOccurs="0"/>
                <xsd:element ref="ns4:DocumentOwner" minOccurs="0"/>
                <xsd:element ref="ns2:TaxCatchAll" minOccurs="0"/>
                <xsd:element ref="ns2:TaxCatchAllLabel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2:SharedWithUsers" minOccurs="0"/>
                <xsd:element ref="ns2:SharedWithDetails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5:MediaServiceOCR" minOccurs="0"/>
                <xsd:element ref="ns5:MediaLengthInSeconds" minOccurs="0"/>
                <xsd:element ref="ns5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f99ed-c16c-4621-9fa0-6578abacb11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ceceadc-08e7-4816-ad7b-c7c5bd8ff151}" ma:internalName="TaxCatchAll" ma:showField="CatchAllData" ma:web="bc3f99ed-c16c-4621-9fa0-6578abacb1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1ceceadc-08e7-4816-ad7b-c7c5bd8ff151}" ma:internalName="TaxCatchAllLabel" ma:readOnly="true" ma:showField="CatchAllDataLabel" ma:web="bc3f99ed-c16c-4621-9fa0-6578abacb1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ad6fb-f8b9-4adf-843c-de495c9f02ef" elementFormDefault="qualified">
    <xsd:import namespace="http://schemas.microsoft.com/office/2006/documentManagement/types"/>
    <xsd:import namespace="http://schemas.microsoft.com/office/infopath/2007/PartnerControls"/>
    <xsd:element name="lf0596c7ee5a47018c43c34c33526af9" ma:index="8" nillable="true" ma:taxonomy="true" ma:internalName="lf0596c7ee5a47018c43c34c33526af9" ma:taxonomyFieldName="HsaUnit" ma:displayName="Enhet (HSA)" ma:default="" ma:fieldId="{5f0596c7-ee5a-4701-8c43-c34c33526af9}" ma:taxonomyMulti="true" ma:sspId="76f01679-147b-433d-bdef-1970141a7dae" ma:termSetId="d215a4a6-82eb-4191-85de-eeb3007e29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ebff28af96841218f87aa57015526a3" ma:index="10" nillable="true" ma:taxonomy="true" ma:internalName="lebff28af96841218f87aa57015526a3" ma:taxonomyFieldName="EconomyUnit" ma:displayName="Enhet (ekonomi)" ma:default="" ma:fieldId="{5ebff28a-f968-4121-8f87-aa57015526a3}" ma:taxonomyMulti="true" ma:sspId="76f01679-147b-433d-bdef-1970141a7dae" ma:termSetId="c743c3ce-41c9-4361-b9ff-d1e54475aa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bb563068ec40c6a3cac3c001bd9e53" ma:index="12" nillable="true" ma:taxonomy="true" ma:internalName="e6bb563068ec40c6a3cac3c001bd9e53" ma:taxonomyFieldName="DocumentCategory" ma:displayName="Dokumentkategori" ma:fieldId="{e6bb5630-68ec-40c6-a3ca-c3c001bd9e53}" ma:taxonomyMulti="true" ma:sspId="76f01679-147b-433d-bdef-1970141a7dae" ma:termSetId="6b6d138c-9fe4-4c7e-8453-7591c88063a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f99ed-c16c-4621-9fa0-6578abacb11e" elementFormDefault="qualified">
    <xsd:import namespace="http://schemas.microsoft.com/office/2006/documentManagement/types"/>
    <xsd:import namespace="http://schemas.microsoft.com/office/infopath/2007/PartnerControls"/>
    <xsd:element name="DocumentOwner" ma:index="14" nillable="true" ma:displayName="Dokumentägare" ma:list="UserInfo" ma:SharePointGroup="0" ma:internalName="DocumentOwn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5d05c6-5c54-423f-97a0-0edfb6de23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Bildmarkeringar" ma:readOnly="false" ma:fieldId="{5cf76f15-5ced-4ddc-b409-7134ff3c332f}" ma:taxonomyMulti="true" ma:sspId="76f01679-147b-433d-bdef-1970141a7d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nehållstyp"/>
        <xsd:element ref="dc:title" minOccurs="0" maxOccurs="1" ma:index="0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Owner xmlns="bc3f99ed-c16c-4621-9fa0-6578abacb11e">
      <UserInfo>
        <DisplayName/>
        <AccountId xsi:nil="true"/>
        <AccountType/>
      </UserInfo>
    </DocumentOwner>
    <lcf76f155ced4ddcb4097134ff3c332f xmlns="4f5d05c6-5c54-423f-97a0-0edfb6de2334">
      <Terms xmlns="http://schemas.microsoft.com/office/infopath/2007/PartnerControls"/>
    </lcf76f155ced4ddcb4097134ff3c332f>
    <e6bb563068ec40c6a3cac3c001bd9e53 xmlns="deaad6fb-f8b9-4adf-843c-de495c9f02ef">
      <Terms xmlns="http://schemas.microsoft.com/office/infopath/2007/PartnerControls"/>
    </e6bb563068ec40c6a3cac3c001bd9e53>
    <lf0596c7ee5a47018c43c34c33526af9 xmlns="deaad6fb-f8b9-4adf-843c-de495c9f02ef">
      <Terms xmlns="http://schemas.microsoft.com/office/infopath/2007/PartnerControls"/>
    </lf0596c7ee5a47018c43c34c33526af9>
    <lebff28af96841218f87aa57015526a3 xmlns="deaad6fb-f8b9-4adf-843c-de495c9f02ef">
      <Terms xmlns="http://schemas.microsoft.com/office/infopath/2007/PartnerControls"/>
    </lebff28af96841218f87aa57015526a3>
    <TaxCatchAll xmlns="bc3f99ed-c16c-4621-9fa0-6578abacb11e" xsi:nil="true"/>
  </documentManagement>
</p:properties>
</file>

<file path=customXml/itemProps1.xml><?xml version="1.0" encoding="utf-8"?>
<ds:datastoreItem xmlns:ds="http://schemas.openxmlformats.org/officeDocument/2006/customXml" ds:itemID="{D9E19DA1-1D9C-4412-916D-98D6B81C6E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B7A384-2F38-4230-AF41-7FAA07A36E0E}">
  <ds:schemaRefs>
    <ds:schemaRef ds:uri="4f5d05c6-5c54-423f-97a0-0edfb6de2334"/>
    <ds:schemaRef ds:uri="bc3f99ed-c16c-4621-9fa0-6578abacb11e"/>
    <ds:schemaRef ds:uri="deaad6fb-f8b9-4adf-843c-de495c9f02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E9633F8-7910-4915-A809-6E88D2F201FA}">
  <ds:schemaRefs>
    <ds:schemaRef ds:uri="http://purl.org/dc/elements/1.1/"/>
    <ds:schemaRef ds:uri="http://schemas.microsoft.com/office/2006/metadata/properties"/>
    <ds:schemaRef ds:uri="4f5d05c6-5c54-423f-97a0-0edfb6de2334"/>
    <ds:schemaRef ds:uri="http://purl.org/dc/terms/"/>
    <ds:schemaRef ds:uri="http://schemas.microsoft.com/office/infopath/2007/PartnerControls"/>
    <ds:schemaRef ds:uri="deaad6fb-f8b9-4adf-843c-de495c9f02ef"/>
    <ds:schemaRef ds:uri="http://schemas.microsoft.com/office/2006/documentManagement/types"/>
    <ds:schemaRef ds:uri="http://schemas.openxmlformats.org/package/2006/metadata/core-properties"/>
    <ds:schemaRef ds:uri="bc3f99ed-c16c-4621-9fa0-6578abacb11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701</Words>
  <Application>Microsoft Macintosh PowerPoint</Application>
  <PresentationFormat>Anpassad</PresentationFormat>
  <Paragraphs>126</Paragraphs>
  <Slides>30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30</vt:i4>
      </vt:variant>
    </vt:vector>
  </HeadingPairs>
  <TitlesOfParts>
    <vt:vector size="42" baseType="lpstr">
      <vt:lpstr>Arial</vt:lpstr>
      <vt:lpstr>Calibri</vt:lpstr>
      <vt:lpstr>Gill Sans</vt:lpstr>
      <vt:lpstr>Helvetica Light</vt:lpstr>
      <vt:lpstr>Helvetica Neue</vt:lpstr>
      <vt:lpstr>Helvetica Neue Light</vt:lpstr>
      <vt:lpstr>Helvetica Neue Medium</vt:lpstr>
      <vt:lpstr>Open Sans</vt:lpstr>
      <vt:lpstr>Open Sans Extrabold</vt:lpstr>
      <vt:lpstr>Open Sans Light</vt:lpstr>
      <vt:lpstr>Questrial</vt:lpstr>
      <vt:lpstr>Office-tema</vt:lpstr>
      <vt:lpstr>Hitta fejkmailen/Go phishing</vt:lpstr>
      <vt:lpstr>PowerPoint-presentation</vt:lpstr>
      <vt:lpstr>En lyckad nätfiskeattack kan leda till: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Huvuddomäner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Använd så lite som möjligt!</vt:lpstr>
      <vt:lpstr>    Frågor? Funderingar?    </vt:lpstr>
      <vt:lpstr>Tack för idag!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kompetens för administrativ personal och stödfunktioner</dc:title>
  <dc:creator>Kim Schagerström</dc:creator>
  <cp:lastModifiedBy>Mats G Johansson</cp:lastModifiedBy>
  <cp:revision>7</cp:revision>
  <dcterms:modified xsi:type="dcterms:W3CDTF">2023-11-27T11:13:39Z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0x0101006471149557CCDE4996C000CA9CE31860</vt:lpwstr>
  </property>
  <property fmtid="{D5CDD505-2E9C-101B-9397-08002B2CF9AE}" pid="3" name="MediaServiceImageTags">
    <vt:lpwstr/>
  </property>
  <property fmtid="{D5CDD505-2E9C-101B-9397-08002B2CF9AE}" pid="4" name="EconomyUnit">
    <vt:lpwstr/>
  </property>
  <property fmtid="{D5CDD505-2E9C-101B-9397-08002B2CF9AE}" pid="5" name="DocumentCategory">
    <vt:lpwstr/>
  </property>
  <property fmtid="{D5CDD505-2E9C-101B-9397-08002B2CF9AE}" pid="6" name="HsaUnit">
    <vt:lpwstr/>
  </property>
</Properties>
</file>