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87" r:id="rId6"/>
  </p:sldMasterIdLst>
  <p:notesMasterIdLst>
    <p:notesMasterId r:id="rId24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5143500" type="screen16x9"/>
  <p:notesSz cx="6799263" cy="9929813"/>
  <p:defaultTextStyle>
    <a:defPPr>
      <a:defRPr lang="sv-S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E95AD-1EC5-436C-C04A-328FC4C15865}" name="Malin Bergvall" initials="MB" userId="S::malin.bergvall@regionvasterbotten.se::6abb5a13-2ba7-4a24-a315-72668deff086" providerId="AD"/>
  <p188:author id="{4CD9B1BB-E310-5DAE-77F5-2320ED43DDBF}" name="Mats G Johansson" initials="" userId="S::mats.johansson@regionvasterbotten.se::87d8a795-08f0-48d4-8de1-3683630a1e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3"/>
    <p:restoredTop sz="54110"/>
  </p:normalViewPr>
  <p:slideViewPr>
    <p:cSldViewPr snapToGrid="0">
      <p:cViewPr varScale="1">
        <p:scale>
          <a:sx n="87" d="100"/>
          <a:sy n="87" d="100"/>
        </p:scale>
        <p:origin x="2976" y="18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s G Johansson" userId="87d8a795-08f0-48d4-8de1-3683630a1edc" providerId="ADAL" clId="{EDCBC5F6-246B-D94D-A1AF-FC28F5A80CF1}"/>
    <pc:docChg chg="modSld">
      <pc:chgData name="Mats G Johansson" userId="87d8a795-08f0-48d4-8de1-3683630a1edc" providerId="ADAL" clId="{EDCBC5F6-246B-D94D-A1AF-FC28F5A80CF1}" dt="2025-03-20T08:15:24.532" v="1" actId="20577"/>
      <pc:docMkLst>
        <pc:docMk/>
      </pc:docMkLst>
      <pc:sldChg chg="modNotesTx">
        <pc:chgData name="Mats G Johansson" userId="87d8a795-08f0-48d4-8de1-3683630a1edc" providerId="ADAL" clId="{EDCBC5F6-246B-D94D-A1AF-FC28F5A80CF1}" dt="2025-03-20T08:15:24.532" v="1" actId="20577"/>
        <pc:sldMkLst>
          <pc:docMk/>
          <pc:sldMk cId="0" sldId="271"/>
        </pc:sldMkLst>
      </pc:sldChg>
      <pc:sldChg chg="modNotesTx">
        <pc:chgData name="Mats G Johansson" userId="87d8a795-08f0-48d4-8de1-3683630a1edc" providerId="ADAL" clId="{EDCBC5F6-246B-D94D-A1AF-FC28F5A80CF1}" dt="2025-03-20T08:15:21.684" v="0" actId="20577"/>
        <pc:sldMkLst>
          <pc:docMk/>
          <pc:sldMk cId="0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346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 bwMode="auto">
          <a:xfrm>
            <a:off x="3851342" y="0"/>
            <a:ext cx="2946346" cy="49649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pPr>
              <a:defRPr/>
            </a:pPr>
            <a:fld id="{C51D43CF-4250-4FCC-9F87-67256B49C6C8}" type="datetimeFigureOut">
              <a:rPr lang="sv-SE"/>
              <a:t>2025-03-20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pPr>
              <a:defRPr/>
            </a:pPr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029" tIns="45514" rIns="91029" bIns="45514" rtlCol="0"/>
          <a:lstStyle/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 bwMode="auto">
          <a:xfrm>
            <a:off x="0" y="9431600"/>
            <a:ext cx="2946346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 bwMode="auto">
          <a:xfrm>
            <a:off x="3851342" y="9431600"/>
            <a:ext cx="2946346" cy="49649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pPr>
              <a:defRPr/>
            </a:pPr>
            <a:fld id="{E356CE4E-E75E-48D9-88FC-8D09A4C446AD}" type="slidenum">
              <a:rPr lang="sv-SE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sz="2000" b="1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356CE4E-E75E-48D9-88FC-8D09A4C446AD}" type="slidenum">
              <a:rPr lang="sv-SE"/>
              <a:t>1</a:t>
            </a:fld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943968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60812523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sv-SE" sz="1100" b="1" i="0" u="none" strike="noStrike" cap="none" spc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3893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DE6E488-495D-D1D0-7F18-85A1E4E3F2B0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356CE4E-E75E-48D9-88FC-8D09A4C446AD}" type="slidenum">
              <a:rPr lang="sv-SE"/>
              <a:t>11</a:t>
            </a:fld>
            <a:endParaRPr lang="sv-S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356CE4E-E75E-48D9-88FC-8D09A4C446AD}" type="slidenum">
              <a:rPr lang="sv-SE"/>
              <a:t>12</a:t>
            </a:fld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107737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7319551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 b="1" dirty="0">
              <a:cs typeface="Calibri"/>
            </a:endParaRPr>
          </a:p>
        </p:txBody>
      </p:sp>
      <p:sp>
        <p:nvSpPr>
          <p:cNvPr id="739714147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14B6F2D-B9CB-604B-4D2F-94CEE060F154}" type="slidenum">
              <a:rPr lang="sv-SE"/>
              <a:t>13</a:t>
            </a:fld>
            <a:endParaRPr lang="sv-S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356CE4E-E75E-48D9-88FC-8D09A4C446AD}" type="slidenum">
              <a:rPr lang="sv-SE"/>
              <a:t>14</a:t>
            </a:fld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356CE4E-E75E-48D9-88FC-8D09A4C446AD}" type="slidenum">
              <a:rPr lang="sv-SE"/>
              <a:t>15</a:t>
            </a:fld>
            <a:endParaRPr lang="sv-S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356CE4E-E75E-48D9-88FC-8D09A4C446AD}" type="slidenum">
              <a:rPr lang="sv-SE"/>
              <a:t>16</a:t>
            </a:fld>
            <a:endParaRPr lang="sv-S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7307B5-53E0-410B-9BE0-8C5E15048987}" type="slidenum">
              <a:rPr lang="sv-S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17</a:t>
            </a:fld>
            <a:endParaRPr lang="sv-S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7307B5-53E0-410B-9BE0-8C5E15048987}" type="slidenum">
              <a:rPr lang="sv-SE" sz="1200" b="0" i="0" u="none" strike="noStrike" cap="none" spc="0">
                <a:ln>
                  <a:noFill/>
                </a:ln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fld>
            <a:endParaRPr lang="sv-SE" sz="1200" b="0" i="0" u="none" strike="noStrike" cap="none" spc="0">
              <a:ln>
                <a:noFill/>
              </a:ln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356CE4E-E75E-48D9-88FC-8D09A4C446AD}" type="slidenum">
              <a:rPr lang="sv-SE"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356CE4E-E75E-48D9-88FC-8D09A4C446AD}" type="slidenum">
              <a:rPr lang="sv-SE"/>
              <a:t>4</a:t>
            </a:fld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356CE4E-E75E-48D9-88FC-8D09A4C446AD}" type="slidenum">
              <a:rPr lang="sv-SE"/>
              <a:t>5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sv-SE" dirty="0">
              <a:ea typeface="Calibri"/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267307B5-53E0-410B-9BE0-8C5E15048987}" type="slidenum">
              <a:rPr lang="sv-SE"/>
              <a:t>6</a:t>
            </a:fld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sv-SE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E356CE4E-E75E-48D9-88FC-8D09A4C446AD}" type="slidenum">
              <a:rPr lang="sv-SE"/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647890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4424171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sv-SE" sz="1200" b="1" i="0" u="none" strike="noStrike" cap="none" spc="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148493052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18706D6-9952-7497-B5FC-5F8EA00E899E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1127187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5412154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sv-SE" sz="1400" b="1" i="0" u="none" strike="noStrike" cap="none" spc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798364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0973354-DFA9-4EE0-9755-799EE2579E58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Rubrikbild på bakgrundsplat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/>
          <p:nvPr userDrawn="1"/>
        </p:nvPicPr>
        <p:blipFill>
          <a:blip r:embed="rId2"/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 bwMode="auto">
          <a:xfrm>
            <a:off x="755650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v-SE"/>
              <a:t>Klicka här för att ändra mall för rubrikformat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Rubrik + Brödtext, ljus bakgrund, Kapitelmärkn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/>
          <p:nvPr userDrawn="1"/>
        </p:nvPicPr>
        <p:blipFill>
          <a:blip r:embed="rId2"/>
          <a:srcRect b="40958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 bwMode="auto"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/>
              </a:defRPr>
            </a:lvl1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 bwMode="auto"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 bwMode="auto"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/>
              </a:defRPr>
            </a:lvl1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Rubrik + Brödtext, ljus bakgrund, Kapitelmärkn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 bwMode="auto">
          <a:xfrm>
            <a:off x="0" y="0"/>
            <a:ext cx="9144000" cy="4195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 bwMode="auto">
          <a:xfrm>
            <a:off x="760578" y="568325"/>
            <a:ext cx="7704139" cy="590551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/>
              </a:defRPr>
            </a:lvl1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 bwMode="auto"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 bwMode="auto"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/>
              </a:defRPr>
            </a:lvl1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Rubrikbild på bakgrundsplatts" userDrawn="1">
  <p:cSld name="Rubrikbild på bakgrundsplat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/>
          <p:nvPr/>
        </p:nvPicPr>
        <p:blipFill>
          <a:blip r:embed="rId2">
            <a:alphaModFix/>
          </a:blip>
          <a:srcRect t="1" b="41032"/>
          <a:stretch/>
        </p:blipFill>
        <p:spPr bwMode="auto">
          <a:xfrm>
            <a:off x="1" y="-2"/>
            <a:ext cx="9147667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 bwMode="auto">
          <a:xfrm>
            <a:off x="755650" y="1168004"/>
            <a:ext cx="7704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1_Rubrik + Brödtext, ljus bakgrund, Kapitelmärkning" userDrawn="1">
  <p:cSld name="1_Rubrik + Brödtext, ljus bakgrund, Kapitelmärkn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/>
          <p:nvPr/>
        </p:nvPicPr>
        <p:blipFill>
          <a:blip r:embed="rId2">
            <a:alphaModFix/>
          </a:blip>
          <a:srcRect b="40957"/>
          <a:stretch/>
        </p:blipFill>
        <p:spPr bwMode="auto">
          <a:xfrm>
            <a:off x="0" y="-3"/>
            <a:ext cx="9147600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 bwMode="auto">
          <a:xfrm>
            <a:off x="760578" y="568325"/>
            <a:ext cx="7704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189" lvl="0" indent="-228594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</a:defRPr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 bwMode="auto">
          <a:xfrm>
            <a:off x="755650" y="1336769"/>
            <a:ext cx="77040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378" lvl="1" indent="-228594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566" lvl="2" indent="-228594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3"/>
          </p:nvPr>
        </p:nvSpPr>
        <p:spPr bwMode="auto"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189" lvl="0" indent="-228594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</a:defRPr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3_Rubrik + Brödtext, ljus bakgrund, Kapitelmärkning" userDrawn="1">
  <p:cSld name="3_Rubrik + Brödtext, ljus bakgrund, Kapitelmärkn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 bwMode="auto">
          <a:xfrm>
            <a:off x="0" y="0"/>
            <a:ext cx="9144000" cy="4195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 bwMode="auto">
          <a:xfrm>
            <a:off x="760578" y="568325"/>
            <a:ext cx="77040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189" lvl="0" indent="-228594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</a:defRPr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 bwMode="auto">
          <a:xfrm>
            <a:off x="755650" y="1336769"/>
            <a:ext cx="7704000" cy="26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378" lvl="1" indent="-228594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566" lvl="2" indent="-228594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3"/>
          </p:nvPr>
        </p:nvSpPr>
        <p:spPr bwMode="auto"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189" lvl="0" indent="-228594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</a:defRPr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Rubrik på Bild" userDrawn="1">
  <p:cSld name="Rubrik på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9" name="Google Shape;39;p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9144000" cy="419258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>
            <a:spLocks noGrp="1"/>
          </p:cNvSpPr>
          <p:nvPr>
            <p:ph type="pic" idx="2"/>
          </p:nvPr>
        </p:nvSpPr>
        <p:spPr bwMode="auto">
          <a:xfrm>
            <a:off x="0" y="1"/>
            <a:ext cx="9144000" cy="4192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8"/>
          <p:cNvSpPr txBox="1">
            <a:spLocks noGrp="1"/>
          </p:cNvSpPr>
          <p:nvPr>
            <p:ph type="ctrTitle"/>
          </p:nvPr>
        </p:nvSpPr>
        <p:spPr bwMode="auto">
          <a:xfrm>
            <a:off x="762549" y="1168004"/>
            <a:ext cx="77040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Rubrik, Brödtext, Bild, Kapitelmärkning" userDrawn="1">
  <p:cSld name="Rubrik, Brödtext, Bild, Kapitelmärkn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 bwMode="auto">
          <a:xfrm>
            <a:off x="755650" y="573882"/>
            <a:ext cx="3816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189" lvl="0" indent="-228594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0050A0"/>
                </a:solidFill>
                <a:latin typeface="Calibri"/>
                <a:ea typeface="Calibri"/>
                <a:cs typeface="Calibri"/>
              </a:defRPr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 bwMode="auto">
          <a:xfrm>
            <a:off x="755650" y="1330110"/>
            <a:ext cx="3816300" cy="2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378" lvl="1" indent="-228594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566" lvl="2" indent="-228594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9"/>
          <p:cNvSpPr>
            <a:spLocks noGrp="1"/>
          </p:cNvSpPr>
          <p:nvPr>
            <p:ph type="pic" idx="3"/>
          </p:nvPr>
        </p:nvSpPr>
        <p:spPr bwMode="auto">
          <a:xfrm>
            <a:off x="4859788" y="573882"/>
            <a:ext cx="3600000" cy="36183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 bwMode="auto">
          <a:xfrm>
            <a:off x="395288" y="249083"/>
            <a:ext cx="8064600" cy="1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189" lvl="0" indent="-228594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rgbClr val="0050A0"/>
                </a:solidFill>
                <a:latin typeface="Calibri"/>
                <a:ea typeface="Calibri"/>
                <a:cs typeface="Calibri"/>
              </a:defRPr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Rubrik + Brödtext, mörk bakgrund, Kapitelmärkning" userDrawn="1">
  <p:cSld name="Rubrik + Brödtext, mörk bakgrund, Kapitelmärkn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/>
          <p:nvPr/>
        </p:nvPicPr>
        <p:blipFill>
          <a:blip r:embed="rId2">
            <a:alphaModFix/>
          </a:blip>
          <a:srcRect t="1" b="41032"/>
          <a:stretch/>
        </p:blipFill>
        <p:spPr bwMode="auto">
          <a:xfrm>
            <a:off x="1" y="-2"/>
            <a:ext cx="9147667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 bwMode="auto">
          <a:xfrm>
            <a:off x="755650" y="573882"/>
            <a:ext cx="770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189" lvl="0" indent="-228594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 bwMode="auto">
          <a:xfrm>
            <a:off x="755650" y="1325563"/>
            <a:ext cx="7704000" cy="261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L="914378" lvl="1" indent="-228594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566" lvl="2" indent="-228594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3"/>
          </p:nvPr>
        </p:nvSpPr>
        <p:spPr bwMode="auto">
          <a:xfrm>
            <a:off x="395288" y="245562"/>
            <a:ext cx="8064300" cy="1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189" lvl="0" indent="-228594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1_Rubrik + Brödtext, mörk bakgrund, Kapitelmärkning" userDrawn="1">
  <p:cSld name="1_Rubrik + Brödtext, mörk bakgrund, Kapitelmärkn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/>
          <p:nvPr/>
        </p:nvPicPr>
        <p:blipFill>
          <a:blip r:embed="rId2">
            <a:alphaModFix/>
          </a:blip>
          <a:srcRect t="1" b="40931"/>
          <a:stretch/>
        </p:blipFill>
        <p:spPr bwMode="auto">
          <a:xfrm>
            <a:off x="0" y="-3"/>
            <a:ext cx="9147600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 bwMode="auto">
          <a:xfrm>
            <a:off x="755650" y="568325"/>
            <a:ext cx="77040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189" lvl="0" indent="-228594" algn="l"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 bwMode="auto">
          <a:xfrm>
            <a:off x="755576" y="1329929"/>
            <a:ext cx="7704000" cy="26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89" lvl="0" indent="-228594" algn="l">
              <a:spcBef>
                <a:spcPts val="6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L="914378" lvl="1" indent="-228594" algn="l"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2pPr>
            <a:lvl3pPr marL="1371566" lvl="2" indent="-228594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754" lvl="3" indent="-228594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5943" lvl="4" indent="-228594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3"/>
          </p:nvPr>
        </p:nvSpPr>
        <p:spPr bwMode="auto">
          <a:xfrm>
            <a:off x="395288" y="245562"/>
            <a:ext cx="8064300" cy="1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189" lvl="0" indent="-228594" algn="l">
              <a:spcBef>
                <a:spcPts val="200"/>
              </a:spcBef>
              <a:spcAft>
                <a:spcPts val="0"/>
              </a:spcAft>
              <a:buSzPts val="1000"/>
              <a:buFont typeface="Calibri"/>
              <a:buNone/>
              <a:defRPr sz="1000" b="1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marL="914378" lvl="1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566" lvl="2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754" lvl="3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5943" lvl="4" indent="-34289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132" lvl="5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Photo + Title and text" userDrawn="1">
  <p:cSld name="Photo +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>
            <a:spLocks noGrp="1"/>
          </p:cNvSpPr>
          <p:nvPr>
            <p:ph type="pic" idx="2"/>
          </p:nvPr>
        </p:nvSpPr>
        <p:spPr bwMode="auto">
          <a:xfrm>
            <a:off x="-4738" y="-480795"/>
            <a:ext cx="9153300" cy="61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50" rIns="34275" bIns="1715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Char char="•"/>
              <a:defRPr sz="1700" b="0" i="0" u="none" strike="noStrike" cap="none">
                <a:solidFill>
                  <a:srgbClr val="110046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13"/>
          <p:cNvSpPr/>
          <p:nvPr/>
        </p:nvSpPr>
        <p:spPr bwMode="auto">
          <a:xfrm>
            <a:off x="-4183" y="-29681"/>
            <a:ext cx="4493700" cy="5202900"/>
          </a:xfrm>
          <a:prstGeom prst="roundRect">
            <a:avLst>
              <a:gd name="adj" fmla="val 0"/>
            </a:avLst>
          </a:prstGeom>
          <a:solidFill>
            <a:srgbClr val="F4F3F6"/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 bwMode="auto">
          <a:xfrm>
            <a:off x="471113" y="764735"/>
            <a:ext cx="3352199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 bwMode="auto">
          <a:xfrm>
            <a:off x="471113" y="2101609"/>
            <a:ext cx="3352199" cy="34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marL="914378" lvl="1" indent="-22859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marL="1371566" lvl="2" indent="-22859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marL="1828754" lvl="3" indent="-22859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marL="2285943" lvl="4" indent="-228594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marL="2743132" lvl="5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Rubrik på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9144000" cy="4192588"/>
          </a:xfrm>
          <a:prstGeom prst="rect">
            <a:avLst/>
          </a:prstGeom>
        </p:spPr>
      </p:pic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 bwMode="auto">
          <a:xfrm>
            <a:off x="0" y="1"/>
            <a:ext cx="9144000" cy="41925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sv-SE"/>
              <a:t>Klicka på ikonen för att lägga till en bild</a:t>
            </a:r>
            <a:endParaRPr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 bwMode="auto">
          <a:xfrm>
            <a:off x="762549" y="1168004"/>
            <a:ext cx="7704139" cy="756084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sv-SE"/>
              <a:t>Klicka här för att ändra mall för rubrikformat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3 text columns" userDrawn="1">
  <p:cSld name="3 text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 bwMode="auto">
          <a:xfrm>
            <a:off x="3347486" y="1672530"/>
            <a:ext cx="23013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1600">
                <a:latin typeface="Arial"/>
                <a:ea typeface="Arial"/>
                <a:cs typeface="Arial"/>
              </a:defRPr>
            </a:lvl1pPr>
            <a:lvl2pPr marL="914378" lvl="1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566" lvl="2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754" lvl="3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5943" lvl="4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132" lvl="5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 bwMode="auto">
          <a:xfrm>
            <a:off x="3347486" y="2304281"/>
            <a:ext cx="23013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1pPr>
            <a:lvl2pPr marL="914378" lvl="1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2pPr>
            <a:lvl3pPr marL="1371566" lvl="2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3pPr>
            <a:lvl4pPr marL="1828754" lvl="3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4pPr>
            <a:lvl5pPr marL="2285943" lvl="4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5pPr>
            <a:lvl6pPr marL="2743132" lvl="5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3"/>
          </p:nvPr>
        </p:nvSpPr>
        <p:spPr bwMode="auto">
          <a:xfrm>
            <a:off x="5983969" y="1672530"/>
            <a:ext cx="23013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1600">
                <a:latin typeface="Arial"/>
                <a:ea typeface="Arial"/>
                <a:cs typeface="Arial"/>
              </a:defRPr>
            </a:lvl1pPr>
            <a:lvl2pPr marL="914378" lvl="1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566" lvl="2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754" lvl="3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5943" lvl="4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132" lvl="5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4"/>
          </p:nvPr>
        </p:nvSpPr>
        <p:spPr bwMode="auto">
          <a:xfrm>
            <a:off x="5983969" y="2304281"/>
            <a:ext cx="23013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1pPr>
            <a:lvl2pPr marL="914378" lvl="1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2pPr>
            <a:lvl3pPr marL="1371566" lvl="2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3pPr>
            <a:lvl4pPr marL="1828754" lvl="3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4pPr>
            <a:lvl5pPr marL="2285943" lvl="4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5pPr>
            <a:lvl6pPr marL="2743132" lvl="5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5"/>
          </p:nvPr>
        </p:nvSpPr>
        <p:spPr bwMode="auto">
          <a:xfrm>
            <a:off x="711003" y="1672530"/>
            <a:ext cx="23013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600"/>
              <a:buFont typeface="Arial"/>
              <a:buNone/>
              <a:defRPr sz="1600">
                <a:latin typeface="Arial"/>
                <a:ea typeface="Arial"/>
                <a:cs typeface="Arial"/>
              </a:defRPr>
            </a:lvl1pPr>
            <a:lvl2pPr marL="914378" lvl="1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566" lvl="2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754" lvl="3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5943" lvl="4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132" lvl="5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6"/>
          </p:nvPr>
        </p:nvSpPr>
        <p:spPr bwMode="auto">
          <a:xfrm>
            <a:off x="711003" y="2304281"/>
            <a:ext cx="23013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1pPr>
            <a:lvl2pPr marL="914378" lvl="1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2pPr>
            <a:lvl3pPr marL="1371566" lvl="2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3pPr>
            <a:lvl4pPr marL="1828754" lvl="3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4pPr>
            <a:lvl5pPr marL="2285943" lvl="4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Font typeface="Arial"/>
              <a:buNone/>
              <a:defRPr sz="900"/>
            </a:lvl5pPr>
            <a:lvl6pPr marL="2743132" lvl="5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 bwMode="auto">
          <a:xfrm>
            <a:off x="710192" y="649783"/>
            <a:ext cx="6805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2 text columns" userDrawn="1">
  <p:cSld name="2 text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 bwMode="auto">
          <a:xfrm>
            <a:off x="4252361" y="1672530"/>
            <a:ext cx="31887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2300">
                <a:latin typeface="Arial"/>
                <a:ea typeface="Arial"/>
                <a:cs typeface="Arial"/>
              </a:defRPr>
            </a:lvl1pPr>
            <a:lvl2pPr marL="914378" lvl="1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566" lvl="2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754" lvl="3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5943" lvl="4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132" lvl="5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 bwMode="auto">
          <a:xfrm>
            <a:off x="4252361" y="2304281"/>
            <a:ext cx="31887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1pPr>
            <a:lvl2pPr marL="914378" lvl="1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2pPr>
            <a:lvl3pPr marL="1371566" lvl="2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3pPr>
            <a:lvl4pPr marL="1828754" lvl="3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4pPr>
            <a:lvl5pPr marL="2285943" lvl="4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5pPr>
            <a:lvl6pPr marL="2743132" lvl="5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3"/>
          </p:nvPr>
        </p:nvSpPr>
        <p:spPr bwMode="auto">
          <a:xfrm>
            <a:off x="711003" y="1672530"/>
            <a:ext cx="31887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300"/>
              <a:buFont typeface="Arial"/>
              <a:buNone/>
              <a:defRPr sz="2300">
                <a:latin typeface="Arial"/>
                <a:ea typeface="Arial"/>
                <a:cs typeface="Arial"/>
              </a:defRPr>
            </a:lvl1pPr>
            <a:lvl2pPr marL="914378" lvl="1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566" lvl="2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754" lvl="3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5943" lvl="4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132" lvl="5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4"/>
          </p:nvPr>
        </p:nvSpPr>
        <p:spPr bwMode="auto">
          <a:xfrm>
            <a:off x="711003" y="2304281"/>
            <a:ext cx="3188700" cy="22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1pPr>
            <a:lvl2pPr marL="914378" lvl="1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2pPr>
            <a:lvl3pPr marL="1371566" lvl="2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3pPr>
            <a:lvl4pPr marL="1828754" lvl="3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4pPr>
            <a:lvl5pPr marL="2285943" lvl="4" indent="-22859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/>
            </a:lvl5pPr>
            <a:lvl6pPr marL="2743132" lvl="5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 bwMode="auto">
          <a:xfrm>
            <a:off x="710192" y="649783"/>
            <a:ext cx="68055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 bwMode="auto"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9pPr>
          </a:lstStyle>
          <a:p>
            <a:pPr>
              <a:defRPr/>
            </a:pPr>
            <a:fld id="{00000000-1234-1234-1234-123412341234}" type="slidenum">
              <a:rPr lang="sv"/>
              <a:t>‹#›</a:t>
            </a:fld>
            <a:endParaRPr lang="sv" sz="14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Rubrik och innehåll" type="obj" userDrawn="1">
  <p:cSld name="Rubrik och innehål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 bwMode="auto">
          <a:xfrm>
            <a:off x="893763" y="134939"/>
            <a:ext cx="73581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25" tIns="11125" rIns="11125" bIns="111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500"/>
              <a:buFont typeface="Arial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 bwMode="auto">
          <a:xfrm>
            <a:off x="893763" y="1717675"/>
            <a:ext cx="7358100" cy="301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125" tIns="11125" rIns="11125" bIns="11125" anchor="ctr" anchorCtr="0">
            <a:noAutofit/>
          </a:bodyPr>
          <a:lstStyle>
            <a:lvl1pPr marL="457189" lvl="0" indent="-273044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•"/>
              <a:defRPr/>
            </a:lvl1pPr>
            <a:lvl2pPr marL="914378" lvl="1" indent="-273044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–"/>
              <a:defRPr/>
            </a:lvl2pPr>
            <a:lvl3pPr marL="1371566" lvl="2" indent="-273044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▪"/>
              <a:defRPr/>
            </a:lvl3pPr>
            <a:lvl4pPr marL="1828754" lvl="3" indent="-273044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•"/>
              <a:defRPr/>
            </a:lvl4pPr>
            <a:lvl5pPr marL="2285943" lvl="4" indent="-273044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F2318"/>
              </a:buClr>
              <a:buSzPts val="700"/>
              <a:buFont typeface="Arial"/>
              <a:buChar char="–"/>
              <a:defRPr/>
            </a:lvl5pPr>
            <a:lvl6pPr marL="2743132" lvl="5" indent="-304793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6pPr>
            <a:lvl7pPr marL="3200320" lvl="6" indent="-304793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7pPr>
            <a:lvl8pPr marL="3657509" lvl="7" indent="-304793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8pPr>
            <a:lvl9pPr marL="4114697" lvl="8" indent="-304793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Title - Turquoise" userDrawn="1">
  <p:cSld name="Title - Turquoise">
    <p:bg>
      <p:bgPr>
        <a:solidFill>
          <a:srgbClr val="0BAAB8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 bwMode="auto">
          <a:xfrm>
            <a:off x="809426" y="1129605"/>
            <a:ext cx="64317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86" name="Google Shape;86;p17" descr="Bild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093075" y="4776788"/>
            <a:ext cx="781050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 bwMode="auto">
          <a:xfrm>
            <a:off x="809426" y="2944564"/>
            <a:ext cx="6673800" cy="13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1pPr>
            <a:lvl2pPr marL="914378" lvl="1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566" lvl="2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754" lvl="3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5943" lvl="4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132" lvl="5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Title - Blue" userDrawn="1">
  <p:cSld name="Title - Blue">
    <p:bg>
      <p:bgPr>
        <a:solidFill>
          <a:srgbClr val="110046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 bwMode="auto">
          <a:xfrm>
            <a:off x="809426" y="1129605"/>
            <a:ext cx="64317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3B3"/>
              </a:buClr>
              <a:buSzPts val="4200"/>
              <a:buNone/>
              <a:defRPr sz="4200" b="1">
                <a:solidFill>
                  <a:srgbClr val="FFB3B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90" name="Google Shape;90;p18" descr="Bild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092282" y="4776788"/>
            <a:ext cx="775891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 bwMode="auto">
          <a:xfrm>
            <a:off x="801627" y="2947493"/>
            <a:ext cx="6689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1pPr>
            <a:lvl2pPr marL="914378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  <a:defRPr sz="1700">
                <a:solidFill>
                  <a:srgbClr val="FFFFFF"/>
                </a:solidFill>
              </a:defRPr>
            </a:lvl5pPr>
            <a:lvl6pPr marL="2743132" lvl="5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- Gray 1" userDrawn="1">
  <p:cSld name="Title - Gray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 bwMode="auto">
          <a:xfrm>
            <a:off x="809426" y="1129605"/>
            <a:ext cx="64317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4200"/>
              <a:buNone/>
              <a:defRPr sz="4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 bwMode="auto">
          <a:xfrm>
            <a:off x="800386" y="2947493"/>
            <a:ext cx="6449700" cy="9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1pPr>
            <a:lvl2pPr marL="914378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5pPr>
            <a:lvl6pPr marL="2743132" lvl="5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 bwMode="auto"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9pPr>
          </a:lstStyle>
          <a:p>
            <a:pPr>
              <a:defRPr/>
            </a:pPr>
            <a:fld id="{00000000-1234-1234-1234-123412341234}" type="slidenum">
              <a:rPr lang="sv"/>
              <a:t>‹#›</a:t>
            </a:fld>
            <a:endParaRPr lang="sv" sz="14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_1" userDrawn="1">
  <p:cSld name="BLANK_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sldNum" idx="12"/>
          </p:nvPr>
        </p:nvSpPr>
        <p:spPr bwMode="auto"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defRPr/>
            </a:pPr>
            <a:fld id="{00000000-1234-1234-1234-123412341234}" type="slidenum">
              <a:rPr lang="sv"/>
              <a:t>‹#›</a:t>
            </a:fld>
            <a:endParaRPr lang="sv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1_Rubrikbild" userDrawn="1">
  <p:cSld name="1_Rubrik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9" name="Google Shape;99;p21"/>
          <p:cNvGrpSpPr/>
          <p:nvPr/>
        </p:nvGrpSpPr>
        <p:grpSpPr bwMode="auto">
          <a:xfrm>
            <a:off x="152401" y="152400"/>
            <a:ext cx="8774925" cy="4222876"/>
            <a:chOff x="152400" y="152400"/>
            <a:chExt cx="8774925" cy="4222876"/>
          </a:xfrm>
        </p:grpSpPr>
        <p:pic>
          <p:nvPicPr>
            <p:cNvPr id="100" name="Google Shape;100;p21"/>
            <p:cNvPicPr/>
            <p:nvPr/>
          </p:nvPicPr>
          <p:blipFill>
            <a:blip r:embed="rId2">
              <a:alphaModFix/>
            </a:blip>
            <a:stretch/>
          </p:blipFill>
          <p:spPr bwMode="auto">
            <a:xfrm>
              <a:off x="152400" y="152400"/>
              <a:ext cx="8706600" cy="4222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21"/>
            <p:cNvSpPr txBox="1"/>
            <p:nvPr/>
          </p:nvSpPr>
          <p:spPr bwMode="auto">
            <a:xfrm>
              <a:off x="283475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2" name="Google Shape;102;p21"/>
            <p:cNvSpPr txBox="1"/>
            <p:nvPr/>
          </p:nvSpPr>
          <p:spPr bwMode="auto">
            <a:xfrm>
              <a:off x="3165900" y="485415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3" name="Google Shape;103;p21"/>
            <p:cNvSpPr txBox="1"/>
            <p:nvPr/>
          </p:nvSpPr>
          <p:spPr bwMode="auto">
            <a:xfrm>
              <a:off x="6152450" y="485415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4" name="Google Shape;104;p21"/>
            <p:cNvSpPr txBox="1"/>
            <p:nvPr/>
          </p:nvSpPr>
          <p:spPr bwMode="auto">
            <a:xfrm>
              <a:off x="297713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5" name="Google Shape;105;p21"/>
            <p:cNvSpPr txBox="1"/>
            <p:nvPr/>
          </p:nvSpPr>
          <p:spPr bwMode="auto">
            <a:xfrm>
              <a:off x="3180138" y="1841523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6" name="Google Shape;106;p21"/>
            <p:cNvSpPr txBox="1"/>
            <p:nvPr/>
          </p:nvSpPr>
          <p:spPr bwMode="auto">
            <a:xfrm>
              <a:off x="6166688" y="1841523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7" name="Google Shape;107;p21"/>
            <p:cNvSpPr txBox="1"/>
            <p:nvPr/>
          </p:nvSpPr>
          <p:spPr bwMode="auto">
            <a:xfrm>
              <a:off x="327250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8" name="Google Shape;108;p21"/>
            <p:cNvSpPr txBox="1"/>
            <p:nvPr/>
          </p:nvSpPr>
          <p:spPr bwMode="auto">
            <a:xfrm>
              <a:off x="3209675" y="3197631"/>
              <a:ext cx="28428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09" name="Google Shape;109;p21"/>
            <p:cNvSpPr txBox="1"/>
            <p:nvPr/>
          </p:nvSpPr>
          <p:spPr bwMode="auto">
            <a:xfrm>
              <a:off x="6196225" y="3197631"/>
              <a:ext cx="2679600" cy="94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775" tIns="26775" rIns="26775" bIns="26775" anchor="t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800">
                <a:solidFill>
                  <a:srgbClr val="110046"/>
                </a:solidFill>
              </a:endParaRPr>
            </a:p>
          </p:txBody>
        </p:sp>
        <p:sp>
          <p:nvSpPr>
            <p:cNvPr id="110" name="Google Shape;110;p21"/>
            <p:cNvSpPr txBox="1"/>
            <p:nvPr/>
          </p:nvSpPr>
          <p:spPr bwMode="auto">
            <a:xfrm>
              <a:off x="578650" y="1533725"/>
              <a:ext cx="2428200" cy="3077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sv" sz="800" b="1">
                  <a:latin typeface="Calibri"/>
                  <a:ea typeface="Calibri"/>
                  <a:cs typeface="Calibri"/>
                </a:rPr>
                <a:t>Arbetsflöden och arbetssätt</a:t>
              </a:r>
              <a:endParaRPr sz="800" b="1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1" name="Google Shape;111;p21"/>
            <p:cNvSpPr txBox="1"/>
            <p:nvPr/>
          </p:nvSpPr>
          <p:spPr bwMode="auto">
            <a:xfrm>
              <a:off x="578650" y="2952375"/>
              <a:ext cx="2428200" cy="3077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sv" sz="800" b="1">
                  <a:latin typeface="Calibri"/>
                  <a:ea typeface="Calibri"/>
                  <a:cs typeface="Calibri"/>
                </a:rPr>
                <a:t>Erbjudande &amp; Finansieringssätt</a:t>
              </a:r>
              <a:endParaRPr sz="800" b="1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2" name="Google Shape;112;p21"/>
            <p:cNvSpPr txBox="1"/>
            <p:nvPr/>
          </p:nvSpPr>
          <p:spPr bwMode="auto">
            <a:xfrm>
              <a:off x="593950" y="177625"/>
              <a:ext cx="2428200" cy="3077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sv" sz="800" b="1">
                  <a:latin typeface="Calibri"/>
                  <a:ea typeface="Calibri"/>
                  <a:cs typeface="Calibri"/>
                </a:rPr>
                <a:t>Normer, Värderingar, Mission, Vision</a:t>
              </a:r>
              <a:endParaRPr sz="800" b="1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3" name="Google Shape;113;p21"/>
            <p:cNvSpPr txBox="1"/>
            <p:nvPr/>
          </p:nvSpPr>
          <p:spPr bwMode="auto">
            <a:xfrm>
              <a:off x="3416975" y="177625"/>
              <a:ext cx="2428200" cy="3077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sv" sz="800" b="1">
                  <a:latin typeface="Calibri"/>
                  <a:ea typeface="Calibri"/>
                  <a:cs typeface="Calibri"/>
                </a:rPr>
                <a:t>Strategiarbete &amp; Policyarbete</a:t>
              </a:r>
              <a:endParaRPr sz="800" b="1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4" name="Google Shape;114;p21"/>
            <p:cNvSpPr txBox="1"/>
            <p:nvPr/>
          </p:nvSpPr>
          <p:spPr bwMode="auto">
            <a:xfrm>
              <a:off x="6499125" y="223625"/>
              <a:ext cx="2428200" cy="3077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sv" sz="800" b="1">
                  <a:latin typeface="Calibri"/>
                  <a:ea typeface="Calibri"/>
                  <a:cs typeface="Calibri"/>
                </a:rPr>
                <a:t>Ledarskap, Kultur, Kompetens, Organisering</a:t>
              </a:r>
              <a:endParaRPr sz="800" b="1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5" name="Google Shape;115;p21"/>
            <p:cNvSpPr txBox="1"/>
            <p:nvPr/>
          </p:nvSpPr>
          <p:spPr bwMode="auto">
            <a:xfrm>
              <a:off x="3465575" y="1565000"/>
              <a:ext cx="2428200" cy="3077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sv" sz="800" b="1">
                  <a:latin typeface="Calibri"/>
                  <a:ea typeface="Calibri"/>
                  <a:cs typeface="Calibri"/>
                </a:rPr>
                <a:t>IT- Infrastruktur</a:t>
              </a:r>
              <a:endParaRPr sz="800" b="1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6" name="Google Shape;116;p21"/>
            <p:cNvSpPr txBox="1"/>
            <p:nvPr/>
          </p:nvSpPr>
          <p:spPr bwMode="auto">
            <a:xfrm>
              <a:off x="6499125" y="1533725"/>
              <a:ext cx="2428200" cy="3077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sv" sz="800" b="1">
                  <a:latin typeface="Calibri"/>
                  <a:ea typeface="Calibri"/>
                  <a:cs typeface="Calibri"/>
                </a:rPr>
                <a:t>Data &amp; Analys</a:t>
              </a:r>
              <a:endParaRPr sz="800" b="1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7" name="Google Shape;117;p21"/>
            <p:cNvSpPr txBox="1"/>
            <p:nvPr/>
          </p:nvSpPr>
          <p:spPr bwMode="auto">
            <a:xfrm>
              <a:off x="3416975" y="2952375"/>
              <a:ext cx="2428200" cy="3077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sv" sz="800" b="1">
                  <a:latin typeface="Calibri"/>
                  <a:ea typeface="Calibri"/>
                  <a:cs typeface="Calibri"/>
                </a:rPr>
                <a:t>Kontaktytor</a:t>
              </a:r>
              <a:endParaRPr sz="800" b="1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8" name="Google Shape;118;p21"/>
            <p:cNvSpPr txBox="1"/>
            <p:nvPr/>
          </p:nvSpPr>
          <p:spPr bwMode="auto">
            <a:xfrm>
              <a:off x="6447625" y="2952375"/>
              <a:ext cx="2315400" cy="3077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lang="sv" sz="800" b="1">
                  <a:latin typeface="Calibri"/>
                  <a:ea typeface="Calibri"/>
                  <a:cs typeface="Calibri"/>
                </a:rPr>
                <a:t>Relationer</a:t>
              </a:r>
              <a:endParaRPr sz="800" b="1"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 bwMode="auto">
          <a:xfrm>
            <a:off x="249700" y="4733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title" idx="2"/>
          </p:nvPr>
        </p:nvSpPr>
        <p:spPr bwMode="auto">
          <a:xfrm>
            <a:off x="249700" y="18278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 idx="3"/>
          </p:nvPr>
        </p:nvSpPr>
        <p:spPr bwMode="auto">
          <a:xfrm>
            <a:off x="249700" y="3182300"/>
            <a:ext cx="2706300" cy="87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title" idx="4"/>
          </p:nvPr>
        </p:nvSpPr>
        <p:spPr bwMode="auto">
          <a:xfrm>
            <a:off x="3154500" y="51065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5"/>
          </p:nvPr>
        </p:nvSpPr>
        <p:spPr bwMode="auto">
          <a:xfrm>
            <a:off x="3154500" y="186515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 idx="6"/>
          </p:nvPr>
        </p:nvSpPr>
        <p:spPr bwMode="auto">
          <a:xfrm>
            <a:off x="3154500" y="3219650"/>
            <a:ext cx="2706300" cy="87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 idx="7"/>
          </p:nvPr>
        </p:nvSpPr>
        <p:spPr bwMode="auto">
          <a:xfrm>
            <a:off x="6221025" y="4718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title" idx="8"/>
          </p:nvPr>
        </p:nvSpPr>
        <p:spPr bwMode="auto">
          <a:xfrm>
            <a:off x="6221025" y="1826300"/>
            <a:ext cx="2706300" cy="95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9"/>
          </p:nvPr>
        </p:nvSpPr>
        <p:spPr bwMode="auto">
          <a:xfrm>
            <a:off x="6221025" y="3180800"/>
            <a:ext cx="2706300" cy="87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"/>
              <a:buNone/>
              <a:defRPr sz="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089749-7560-97C9-2DDE-41729A662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CD3FF74-A34C-EDAF-9B1F-CC85F2B907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11BD16-BEBD-AF61-7124-D7272149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3017DF-F2EE-A53F-E0F7-B15EDE66D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Rubrik och punktlista + kapitelmärkn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 bwMode="auto">
          <a:xfrm>
            <a:off x="761565" y="573881"/>
            <a:ext cx="7704139" cy="584994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0050A0"/>
                </a:solidFill>
              </a:defRPr>
            </a:lvl1pPr>
          </a:lstStyle>
          <a:p>
            <a:pPr>
              <a:defRPr/>
            </a:pPr>
            <a:r>
              <a:rPr lang="sv-SE"/>
              <a:t>Klicka här för att ändra mall för rubrikformat</a:t>
            </a:r>
            <a:endParaRPr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0"/>
          </p:nvPr>
        </p:nvSpPr>
        <p:spPr bwMode="auto">
          <a:xfrm>
            <a:off x="761563" y="1329929"/>
            <a:ext cx="7698223" cy="2609973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000">
                <a:solidFill>
                  <a:schemeClr val="tx1"/>
                </a:solidFill>
                <a:latin typeface="+mn-lt"/>
                <a:cs typeface="Arial"/>
              </a:defRPr>
            </a:lvl1pPr>
            <a:lvl2pPr marL="742950" indent="-285750">
              <a:buClr>
                <a:srgbClr val="0050A0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Arial"/>
              </a:defRPr>
            </a:lvl2pPr>
            <a:lvl3pPr marL="1143000" indent="-228600">
              <a:buClr>
                <a:srgbClr val="0050A0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cs typeface="Arial"/>
              </a:defRPr>
            </a:lvl3pPr>
            <a:lvl4pPr marL="1600200" indent="-228600">
              <a:buClr>
                <a:srgbClr val="0050A0"/>
              </a:buClr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cs typeface="Arial"/>
              </a:defRPr>
            </a:lvl4pPr>
            <a:lvl5pPr marL="2057400" indent="-228600">
              <a:buClr>
                <a:srgbClr val="0050A0"/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cs typeface="Arial"/>
              </a:defRPr>
            </a:lvl5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 bwMode="auto">
          <a:xfrm>
            <a:off x="396000" y="248400"/>
            <a:ext cx="8063787" cy="161175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/>
              </a:defRPr>
            </a:lvl1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CCA79F-1342-94F5-D785-7D86D7BF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FEF92E-3C59-DD79-1AD0-6B55C6EACD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Title - Yellow" userDrawn="1">
  <p:cSld name="Title - Yellow">
    <p:bg>
      <p:bgPr>
        <a:solidFill>
          <a:srgbClr val="FFCB84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 bwMode="auto">
          <a:xfrm>
            <a:off x="809426" y="1129605"/>
            <a:ext cx="64317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44" name="Google Shape;144;p25" descr="Bild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093075" y="4776788"/>
            <a:ext cx="781050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 bwMode="auto">
          <a:xfrm>
            <a:off x="803387" y="2947493"/>
            <a:ext cx="6673800" cy="9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1pPr>
            <a:lvl2pPr marL="914378" lvl="1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2pPr>
            <a:lvl3pPr marL="1371566" lvl="2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3pPr>
            <a:lvl4pPr marL="1828754" lvl="3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4pPr>
            <a:lvl5pPr marL="2285943" lvl="4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700"/>
              <a:buFont typeface="Arial"/>
              <a:buNone/>
              <a:defRPr sz="1700"/>
            </a:lvl5pPr>
            <a:lvl6pPr marL="2743132" lvl="5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 bwMode="auto">
          <a:xfrm>
            <a:off x="4482789" y="4902398"/>
            <a:ext cx="174900" cy="300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9pPr>
          </a:lstStyle>
          <a:p>
            <a:pPr>
              <a:defRPr/>
            </a:pPr>
            <a:fld id="{00000000-1234-1234-1234-123412341234}" type="slidenum">
              <a:rPr lang="sv"/>
              <a:t>‹#›</a:t>
            </a:fld>
            <a:endParaRPr lang="sv" sz="14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DIY" userDrawn="1">
  <p:cSld name="DI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sldNum" idx="12"/>
          </p:nvPr>
        </p:nvSpPr>
        <p:spPr bwMode="auto">
          <a:xfrm>
            <a:off x="4482789" y="4902398"/>
            <a:ext cx="174900" cy="300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>
                <a:latin typeface="Helvetica Neue Light"/>
                <a:ea typeface="Helvetica Neue Light"/>
                <a:cs typeface="Helvetica Neue Light"/>
              </a:defRPr>
            </a:lvl9pPr>
          </a:lstStyle>
          <a:p>
            <a:pPr>
              <a:defRPr/>
            </a:pPr>
            <a:fld id="{00000000-1234-1234-1234-123412341234}" type="slidenum">
              <a:rPr lang="sv"/>
              <a:t>‹#›</a:t>
            </a:fld>
            <a:endParaRPr lang="sv" sz="14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Quote" userDrawn="1">
  <p:cSld name="Quote">
    <p:bg>
      <p:bgPr>
        <a:solidFill>
          <a:srgbClr val="FFB3B3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 bwMode="auto">
          <a:xfrm>
            <a:off x="1812726" y="3355330"/>
            <a:ext cx="5518500" cy="23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457189" lvl="0" indent="-22859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 i="1">
                <a:solidFill>
                  <a:srgbClr val="110046"/>
                </a:solidFill>
                <a:latin typeface="Arial"/>
                <a:ea typeface="Arial"/>
                <a:cs typeface="Arial"/>
              </a:defRPr>
            </a:lvl1pPr>
            <a:lvl2pPr marL="914378" lvl="1" indent="-273044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700"/>
              <a:buChar char="–"/>
              <a:defRPr/>
            </a:lvl2pPr>
            <a:lvl3pPr marL="1371566" lvl="2" indent="-273044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700"/>
              <a:buChar char="▪"/>
              <a:defRPr/>
            </a:lvl3pPr>
            <a:lvl4pPr marL="1828754" lvl="3" indent="-273044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700"/>
              <a:buChar char="•"/>
              <a:defRPr/>
            </a:lvl4pPr>
            <a:lvl5pPr marL="2285943" lvl="4" indent="-273044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700"/>
              <a:buChar char="–"/>
              <a:defRPr/>
            </a:lvl5pPr>
            <a:lvl6pPr marL="2743132" lvl="5" indent="-304793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6pPr>
            <a:lvl7pPr marL="3200320" lvl="6" indent="-304793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7pPr>
            <a:lvl8pPr marL="3657509" lvl="7" indent="-304793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8pPr>
            <a:lvl9pPr marL="4114697" lvl="8" indent="-304793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2"/>
          </p:nvPr>
        </p:nvSpPr>
        <p:spPr bwMode="auto">
          <a:xfrm>
            <a:off x="1812726" y="2138513"/>
            <a:ext cx="5518500" cy="54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>
            <a:lvl1pPr marL="457189" lvl="0" indent="-228594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2900"/>
              <a:buFont typeface="Arial"/>
              <a:buNone/>
              <a:defRPr sz="2900">
                <a:solidFill>
                  <a:srgbClr val="110046"/>
                </a:solidFill>
                <a:latin typeface="Arial"/>
                <a:ea typeface="Arial"/>
                <a:cs typeface="Arial"/>
              </a:defRPr>
            </a:lvl1pPr>
            <a:lvl2pPr marL="914378" lvl="1" indent="-273044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700"/>
              <a:buChar char="–"/>
              <a:defRPr/>
            </a:lvl2pPr>
            <a:lvl3pPr marL="1371566" lvl="2" indent="-273044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700"/>
              <a:buChar char="▪"/>
              <a:defRPr/>
            </a:lvl3pPr>
            <a:lvl4pPr marL="1828754" lvl="3" indent="-273044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700"/>
              <a:buChar char="•"/>
              <a:defRPr/>
            </a:lvl4pPr>
            <a:lvl5pPr marL="2285943" lvl="4" indent="-273044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700"/>
              <a:buChar char="–"/>
              <a:defRPr/>
            </a:lvl5pPr>
            <a:lvl6pPr marL="2743132" lvl="5" indent="-304793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6pPr>
            <a:lvl7pPr marL="3200320" lvl="6" indent="-304793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7pPr>
            <a:lvl8pPr marL="3657509" lvl="7" indent="-304793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8pPr>
            <a:lvl9pPr marL="4114697" lvl="8" indent="-304793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3F2318"/>
              </a:buClr>
              <a:buSzPts val="12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58" name="Google Shape;158;p28" descr="Bild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093075" y="4776788"/>
            <a:ext cx="781050" cy="1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8"/>
          <p:cNvSpPr txBox="1">
            <a:spLocks noGrp="1"/>
          </p:cNvSpPr>
          <p:nvPr>
            <p:ph type="sldNum" idx="12"/>
          </p:nvPr>
        </p:nvSpPr>
        <p:spPr bwMode="auto">
          <a:xfrm>
            <a:off x="4482789" y="4902399"/>
            <a:ext cx="174900" cy="300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sp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defRPr>
            </a:lvl9pPr>
          </a:lstStyle>
          <a:p>
            <a:pPr>
              <a:defRPr/>
            </a:pPr>
            <a:fld id="{00000000-1234-1234-1234-123412341234}" type="slidenum">
              <a:rPr lang="sv"/>
              <a:t>‹#›</a:t>
            </a:fld>
            <a:endParaRPr lang="sv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lank 1" userDrawn="1">
  <p:cSld name="Blank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>
            <a:spLocks noGrp="1"/>
          </p:cNvSpPr>
          <p:nvPr>
            <p:ph type="sldNum" idx="12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8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defRPr>
            </a:lvl9pPr>
          </a:lstStyle>
          <a:p>
            <a:pPr>
              <a:defRPr/>
            </a:pPr>
            <a:fld id="{00000000-1234-1234-1234-123412341234}" type="slidenum">
              <a:rPr lang="sv"/>
              <a:t>‹#›</a:t>
            </a:fld>
            <a:endParaRPr lang="sv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Rubrikbild" type="title" userDrawn="1">
  <p:cSld name="Rubrik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ctrTitle"/>
          </p:nvPr>
        </p:nvSpPr>
        <p:spPr bwMode="auto">
          <a:xfrm>
            <a:off x="685800" y="1597521"/>
            <a:ext cx="7772400" cy="11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7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subTitle" idx="1"/>
          </p:nvPr>
        </p:nvSpPr>
        <p:spPr bwMode="auto"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1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2400"/>
              <a:buFont typeface="Arial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Thank you" userDrawn="1">
  <p:cSld name="Thank yo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body" idx="1"/>
          </p:nvPr>
        </p:nvSpPr>
        <p:spPr bwMode="auto">
          <a:xfrm>
            <a:off x="847289" y="4233939"/>
            <a:ext cx="21069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914378" lvl="1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566" lvl="2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754" lvl="3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5943" lvl="4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132" lvl="5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body" idx="2"/>
          </p:nvPr>
        </p:nvSpPr>
        <p:spPr bwMode="auto">
          <a:xfrm>
            <a:off x="847289" y="3972454"/>
            <a:ext cx="21069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</a:defRPr>
            </a:lvl1pPr>
            <a:lvl2pPr marL="914378" lvl="1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566" lvl="2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754" lvl="3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5943" lvl="4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132" lvl="5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3"/>
          </p:nvPr>
        </p:nvSpPr>
        <p:spPr bwMode="auto">
          <a:xfrm>
            <a:off x="847289" y="2176277"/>
            <a:ext cx="5518500" cy="69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4200"/>
              <a:buFont typeface="Arial"/>
              <a:buNone/>
              <a:defRPr sz="4200">
                <a:latin typeface="Arial"/>
                <a:ea typeface="Arial"/>
                <a:cs typeface="Arial"/>
              </a:defRPr>
            </a:lvl1pPr>
            <a:lvl2pPr marL="914378" lvl="1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566" lvl="2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754" lvl="3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5943" lvl="4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132" lvl="5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69" name="Google Shape;169;p31" descr="Bild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835551" y="616573"/>
            <a:ext cx="934784" cy="19379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1"/>
          <p:cNvSpPr txBox="1">
            <a:spLocks noGrp="1"/>
          </p:cNvSpPr>
          <p:nvPr>
            <p:ph type="body" idx="4"/>
          </p:nvPr>
        </p:nvSpPr>
        <p:spPr bwMode="auto">
          <a:xfrm>
            <a:off x="3650991" y="4233939"/>
            <a:ext cx="21069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1pPr>
            <a:lvl2pPr marL="914378" lvl="1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566" lvl="2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754" lvl="3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5943" lvl="4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132" lvl="5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5"/>
          </p:nvPr>
        </p:nvSpPr>
        <p:spPr bwMode="auto">
          <a:xfrm>
            <a:off x="3650991" y="3972454"/>
            <a:ext cx="2106900" cy="2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457189" lvl="0" indent="-228594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10046"/>
              </a:buClr>
              <a:buSzPts val="1200"/>
              <a:buFont typeface="Arial"/>
              <a:buNone/>
              <a:defRPr sz="1200">
                <a:latin typeface="Arial"/>
                <a:ea typeface="Arial"/>
                <a:cs typeface="Arial"/>
              </a:defRPr>
            </a:lvl1pPr>
            <a:lvl2pPr marL="914378" lvl="1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2pPr>
            <a:lvl3pPr marL="1371566" lvl="2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3pPr>
            <a:lvl4pPr marL="1828754" lvl="3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4pPr>
            <a:lvl5pPr marL="2285943" lvl="4" indent="-28574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900"/>
              <a:buChar char="•"/>
              <a:defRPr/>
            </a:lvl5pPr>
            <a:lvl6pPr marL="2743132" lvl="5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6pPr>
            <a:lvl7pPr marL="3200320" lvl="6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7pPr>
            <a:lvl8pPr marL="3657509" lvl="7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8pPr>
            <a:lvl9pPr marL="4114697" lvl="8" indent="-292093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10046"/>
              </a:buClr>
              <a:buSzPts val="10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2" name="Google Shape;172;p31"/>
          <p:cNvSpPr/>
          <p:nvPr/>
        </p:nvSpPr>
        <p:spPr bwMode="auto">
          <a:xfrm>
            <a:off x="5845361" y="-23149"/>
            <a:ext cx="3381292" cy="4340412"/>
          </a:xfrm>
          <a:custGeom>
            <a:avLst/>
            <a:gdLst/>
            <a:ahLst/>
            <a:cxnLst/>
            <a:rect l="l" t="t" r="r" b="b"/>
            <a:pathLst>
              <a:path w="20791" h="21600" extrusionOk="0">
                <a:moveTo>
                  <a:pt x="260" y="95"/>
                </a:moveTo>
                <a:cubicBezTo>
                  <a:pt x="-809" y="5842"/>
                  <a:pt x="1455" y="11668"/>
                  <a:pt x="6396" y="15886"/>
                </a:cubicBezTo>
                <a:cubicBezTo>
                  <a:pt x="10192" y="19126"/>
                  <a:pt x="15301" y="21154"/>
                  <a:pt x="20791" y="21600"/>
                </a:cubicBezTo>
                <a:lnTo>
                  <a:pt x="20234" y="0"/>
                </a:lnTo>
                <a:lnTo>
                  <a:pt x="260" y="95"/>
                </a:lnTo>
                <a:close/>
              </a:path>
            </a:pathLst>
          </a:custGeom>
          <a:blipFill>
            <a:blip r:embed="rId3">
              <a:alphaModFix/>
            </a:blip>
            <a:stretch/>
          </a:blip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Helvetica Neue"/>
              <a:buNone/>
              <a:defRPr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3" name="Google Shape;173;p31"/>
          <p:cNvSpPr txBox="1">
            <a:spLocks noGrp="1"/>
          </p:cNvSpPr>
          <p:nvPr>
            <p:ph type="sldNum" idx="12"/>
          </p:nvPr>
        </p:nvSpPr>
        <p:spPr bwMode="auto">
          <a:xfrm>
            <a:off x="4482789" y="4902398"/>
            <a:ext cx="174900" cy="1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>
                <a:latin typeface="Helvetica Neue Light"/>
                <a:ea typeface="Helvetica Neue Light"/>
                <a:cs typeface="Helvetica Neue Light"/>
              </a:defRPr>
            </a:lvl9pPr>
          </a:lstStyle>
          <a:p>
            <a:pPr>
              <a:defRPr/>
            </a:pPr>
            <a:fld id="{00000000-1234-1234-1234-123412341234}" type="slidenum">
              <a:rPr lang="sv"/>
              <a:t>‹#›</a:t>
            </a:fld>
            <a:endParaRPr lang="sv"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" userDrawn="1">
  <p:cSld name="5_Rubrik och punktlista + kapitelmärkn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4" name="Bildobjekt 5" descr="Bildobjekt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019630" y="4505694"/>
            <a:ext cx="1440161" cy="325997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iteltext"/>
          <p:cNvSpPr txBox="1">
            <a:spLocks noGrp="1"/>
          </p:cNvSpPr>
          <p:nvPr>
            <p:ph type="title"/>
          </p:nvPr>
        </p:nvSpPr>
        <p:spPr bwMode="auto">
          <a:xfrm>
            <a:off x="761566" y="573883"/>
            <a:ext cx="7704140" cy="587666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t>Titeltext</a:t>
            </a:r>
          </a:p>
        </p:txBody>
      </p:sp>
      <p:sp>
        <p:nvSpPr>
          <p:cNvPr id="206" name="Brödtext nivå ett…"/>
          <p:cNvSpPr txBox="1">
            <a:spLocks noGrp="1"/>
          </p:cNvSpPr>
          <p:nvPr>
            <p:ph type="body" idx="1"/>
          </p:nvPr>
        </p:nvSpPr>
        <p:spPr bwMode="auto">
          <a:xfrm>
            <a:off x="750718" y="1329930"/>
            <a:ext cx="7704139" cy="2609974"/>
          </a:xfrm>
          <a:prstGeom prst="rect">
            <a:avLst/>
          </a:prstGeom>
        </p:spPr>
        <p:txBody>
          <a:bodyPr>
            <a:normAutofit/>
          </a:bodyPr>
          <a:lstStyle>
            <a:lvl1pPr marL="308603" indent="-308603">
              <a:defRPr sz="1800"/>
            </a:lvl1pPr>
            <a:lvl2pPr marL="457189" indent="-285743">
              <a:defRPr sz="1800"/>
            </a:lvl2pPr>
            <a:lvl3pPr marL="600060" indent="-257168">
              <a:defRPr sz="1800"/>
            </a:lvl3pPr>
            <a:lvl4pPr marL="808245" indent="-293908">
              <a:defRPr sz="1800"/>
            </a:lvl4pPr>
            <a:lvl5pPr marL="1028675" indent="-342892">
              <a:defRPr sz="1800"/>
            </a:lvl5pPr>
          </a:lstStyle>
          <a:p>
            <a:pPr>
              <a:defRPr/>
            </a:pPr>
            <a:r>
              <a:t>Brödtext nivå ett</a:t>
            </a:r>
          </a:p>
          <a:p>
            <a:pPr lvl="1">
              <a:defRPr/>
            </a:pPr>
            <a:r>
              <a:t>Brödtext nivå två</a:t>
            </a:r>
          </a:p>
          <a:p>
            <a:pPr lvl="2">
              <a:defRPr/>
            </a:pPr>
            <a:r>
              <a:t>Brödtext nivå tre</a:t>
            </a:r>
          </a:p>
          <a:p>
            <a:pPr lvl="3">
              <a:defRPr/>
            </a:pPr>
            <a:r>
              <a:t>Brödtext nivå fyra</a:t>
            </a:r>
          </a:p>
          <a:p>
            <a:pPr lvl="4">
              <a:defRPr/>
            </a:pPr>
            <a:r>
              <a:t>Brödtext nivå fem</a:t>
            </a:r>
          </a:p>
        </p:txBody>
      </p:sp>
      <p:pic>
        <p:nvPicPr>
          <p:cNvPr id="207" name="EU_flagga_EurSocfond_cmyk arial_700.jpeg" descr="EU_flagga_EurSocfond_cmyk arial_700.jpe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11745" y="4468588"/>
            <a:ext cx="559013" cy="521489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Diabildsnummer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/3 text,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401758" y="4301326"/>
            <a:ext cx="1174071" cy="376658"/>
          </a:xfrm>
          <a:prstGeom prst="rect">
            <a:avLst/>
          </a:prstGeom>
        </p:spPr>
      </p:pic>
      <p:sp>
        <p:nvSpPr>
          <p:cNvPr id="6" name="VitRuta"/>
          <p:cNvSpPr/>
          <p:nvPr userDrawn="1"/>
        </p:nvSpPr>
        <p:spPr bwMode="auto">
          <a:xfrm>
            <a:off x="0" y="3433410"/>
            <a:ext cx="9144000" cy="17100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endParaRPr lang="sv-SE" sz="165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52" y="4353948"/>
            <a:ext cx="4537075" cy="216024"/>
          </a:xfrm>
        </p:spPr>
        <p:txBody>
          <a:bodyPr/>
          <a:lstStyle>
            <a:lvl1pPr>
              <a:defRPr sz="750">
                <a:solidFill>
                  <a:schemeClr val="tx1"/>
                </a:solidFill>
                <a:latin typeface="+mj-lt"/>
              </a:defRPr>
            </a:lvl1pPr>
            <a:lvl2pPr>
              <a:defRPr sz="750">
                <a:latin typeface="+mj-lt"/>
              </a:defRPr>
            </a:lvl2pPr>
            <a:lvl3pPr>
              <a:defRPr sz="750">
                <a:solidFill>
                  <a:schemeClr val="tx1"/>
                </a:solidFill>
                <a:latin typeface="+mj-lt"/>
              </a:defRPr>
            </a:lvl3pPr>
            <a:lvl4pPr>
              <a:defRPr sz="750">
                <a:solidFill>
                  <a:schemeClr val="tx1"/>
                </a:solidFill>
                <a:latin typeface="+mj-lt"/>
              </a:defRPr>
            </a:lvl4pPr>
            <a:lvl5pPr>
              <a:defRPr sz="750">
                <a:solidFill>
                  <a:schemeClr val="tx1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sv-SE"/>
              <a:t>Klicka här för att lägga till text</a:t>
            </a:r>
            <a:endParaRPr/>
          </a:p>
          <a:p>
            <a:pPr lvl="4">
              <a:defRPr/>
            </a:pPr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1406129"/>
            <a:ext cx="8229600" cy="1705682"/>
          </a:xfrm>
        </p:spPr>
        <p:txBody>
          <a:bodyPr/>
          <a:lstStyle>
            <a:lvl1pPr marL="257175" indent="-257175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/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 bwMode="auto">
          <a:xfrm>
            <a:off x="457200" y="548640"/>
            <a:ext cx="8229600" cy="857250"/>
          </a:xfrm>
        </p:spPr>
        <p:txBody>
          <a:bodyPr>
            <a:noAutofit/>
          </a:bodyPr>
          <a:lstStyle>
            <a:lvl1pPr algn="l">
              <a:defRPr sz="225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pPr>
              <a:defRPr/>
            </a:pPr>
            <a:r>
              <a:rPr lang="sv-SE"/>
              <a:t>Klicka här för att lägga till rubrik</a:t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/3 text, bild,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 bwMode="auto">
          <a:xfrm>
            <a:off x="0" y="3433410"/>
            <a:ext cx="9144000" cy="17100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endParaRPr lang="sv-SE" sz="1650">
              <a:solidFill>
                <a:srgbClr val="FFFFFF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401758" y="4301326"/>
            <a:ext cx="1174071" cy="376658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52" y="4353948"/>
            <a:ext cx="4537075" cy="216024"/>
          </a:xfrm>
        </p:spPr>
        <p:txBody>
          <a:bodyPr/>
          <a:lstStyle>
            <a:lvl1pPr>
              <a:defRPr sz="750">
                <a:solidFill>
                  <a:schemeClr val="tx1"/>
                </a:solidFill>
                <a:latin typeface="+mj-lt"/>
              </a:defRPr>
            </a:lvl1pPr>
            <a:lvl2pPr>
              <a:defRPr sz="750">
                <a:latin typeface="+mj-lt"/>
              </a:defRPr>
            </a:lvl2pPr>
            <a:lvl3pPr>
              <a:defRPr sz="750">
                <a:solidFill>
                  <a:schemeClr val="tx1"/>
                </a:solidFill>
                <a:latin typeface="+mj-lt"/>
              </a:defRPr>
            </a:lvl3pPr>
            <a:lvl4pPr>
              <a:defRPr sz="750">
                <a:solidFill>
                  <a:schemeClr val="tx1"/>
                </a:solidFill>
                <a:latin typeface="+mj-lt"/>
              </a:defRPr>
            </a:lvl4pPr>
            <a:lvl5pPr>
              <a:defRPr sz="750">
                <a:solidFill>
                  <a:schemeClr val="tx1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sv-SE"/>
              <a:t>Klicka här för att lägga till text</a:t>
            </a:r>
            <a:endParaRPr/>
          </a:p>
          <a:p>
            <a:pPr lvl="4">
              <a:defRPr/>
            </a:pPr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 bwMode="auto">
          <a:xfrm>
            <a:off x="4572000" y="0"/>
            <a:ext cx="4572000" cy="3431160"/>
          </a:xfrm>
        </p:spPr>
        <p:txBody>
          <a:bodyPr anchor="ctr">
            <a:normAutofit/>
          </a:bodyPr>
          <a:lstStyle>
            <a:lvl1pPr algn="ctr">
              <a:defRPr sz="1050">
                <a:latin typeface="Open Sans Light"/>
                <a:cs typeface="Open Sans Light"/>
              </a:defRPr>
            </a:lvl1pPr>
          </a:lstStyle>
          <a:p>
            <a:pPr>
              <a:defRPr/>
            </a:pPr>
            <a:r>
              <a:rPr lang="sv-SE"/>
              <a:t>Klicka på ikonen för att lägga till en bild</a:t>
            </a:r>
            <a:endParaRPr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1113591"/>
            <a:ext cx="3826768" cy="1998223"/>
          </a:xfrm>
        </p:spPr>
        <p:txBody>
          <a:bodyPr/>
          <a:lstStyle>
            <a:lvl1pPr marL="257175" indent="-257175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/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 bwMode="auto">
          <a:xfrm>
            <a:off x="457200" y="303498"/>
            <a:ext cx="3826768" cy="781035"/>
          </a:xfrm>
        </p:spPr>
        <p:txBody>
          <a:bodyPr>
            <a:noAutofit/>
          </a:bodyPr>
          <a:lstStyle>
            <a:lvl1pPr algn="l">
              <a:defRPr sz="180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pPr>
              <a:defRPr/>
            </a:pPr>
            <a:r>
              <a:rPr lang="sv-SE"/>
              <a:t>Klicka här för att lägga till rubrik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Rubrik, Brödtext, Bild, Kapitelmärkn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 bwMode="auto">
          <a:xfrm>
            <a:off x="755650" y="573882"/>
            <a:ext cx="3816350" cy="584992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/>
              </a:defRPr>
            </a:lvl1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 bwMode="auto">
          <a:xfrm>
            <a:off x="755650" y="1330110"/>
            <a:ext cx="3816350" cy="2862081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2"/>
          </p:nvPr>
        </p:nvSpPr>
        <p:spPr bwMode="auto">
          <a:xfrm>
            <a:off x="4859788" y="573882"/>
            <a:ext cx="3600000" cy="36183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sv-SE"/>
              <a:t>Klicka på ikonen för att lägga till en bild</a:t>
            </a:r>
            <a:endParaRPr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 bwMode="auto"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/>
              </a:defRPr>
            </a:lvl1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Enkel textsida,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7401758" y="4301326"/>
            <a:ext cx="1174071" cy="376658"/>
          </a:xfrm>
          <a:prstGeom prst="rect">
            <a:avLst/>
          </a:prstGeom>
        </p:spPr>
      </p:pic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1406129"/>
            <a:ext cx="8229600" cy="2731294"/>
          </a:xfrm>
        </p:spPr>
        <p:txBody>
          <a:bodyPr/>
          <a:lstStyle>
            <a:lvl1pPr marL="257175" indent="-257175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/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 bwMode="auto">
          <a:xfrm>
            <a:off x="457200" y="548640"/>
            <a:ext cx="8229600" cy="857250"/>
          </a:xfrm>
        </p:spPr>
        <p:txBody>
          <a:bodyPr>
            <a:noAutofit/>
          </a:bodyPr>
          <a:lstStyle>
            <a:lvl1pPr algn="l">
              <a:defRPr sz="225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pPr>
              <a:defRPr/>
            </a:pPr>
            <a:r>
              <a:rPr lang="sv-SE"/>
              <a:t>Klicka här för att lägga till rubrik</a:t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/3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 bwMode="auto">
          <a:xfrm>
            <a:off x="0" y="3433410"/>
            <a:ext cx="9144000" cy="17100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endParaRPr lang="sv-SE" sz="165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52" y="4353948"/>
            <a:ext cx="4537075" cy="216024"/>
          </a:xfrm>
        </p:spPr>
        <p:txBody>
          <a:bodyPr/>
          <a:lstStyle>
            <a:lvl1pPr>
              <a:defRPr sz="750">
                <a:solidFill>
                  <a:schemeClr val="tx1"/>
                </a:solidFill>
                <a:latin typeface="+mj-lt"/>
              </a:defRPr>
            </a:lvl1pPr>
            <a:lvl2pPr>
              <a:defRPr sz="750">
                <a:latin typeface="+mj-lt"/>
              </a:defRPr>
            </a:lvl2pPr>
            <a:lvl3pPr>
              <a:defRPr sz="750">
                <a:solidFill>
                  <a:schemeClr val="tx1"/>
                </a:solidFill>
                <a:latin typeface="+mj-lt"/>
              </a:defRPr>
            </a:lvl3pPr>
            <a:lvl4pPr>
              <a:defRPr sz="750">
                <a:solidFill>
                  <a:schemeClr val="tx1"/>
                </a:solidFill>
                <a:latin typeface="+mj-lt"/>
              </a:defRPr>
            </a:lvl4pPr>
            <a:lvl5pPr>
              <a:defRPr sz="750">
                <a:solidFill>
                  <a:schemeClr val="tx1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sv-SE"/>
              <a:t>Klicka här för att lägga till text</a:t>
            </a:r>
            <a:endParaRPr/>
          </a:p>
          <a:p>
            <a:pPr lvl="4">
              <a:defRPr/>
            </a:pPr>
            <a:endParaRPr lang="sv-SE"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1406129"/>
            <a:ext cx="8229600" cy="1705682"/>
          </a:xfrm>
        </p:spPr>
        <p:txBody>
          <a:bodyPr/>
          <a:lstStyle>
            <a:lvl1pPr marL="257175" indent="-257175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/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 bwMode="auto">
          <a:xfrm>
            <a:off x="457200" y="548640"/>
            <a:ext cx="8229600" cy="857250"/>
          </a:xfrm>
        </p:spPr>
        <p:txBody>
          <a:bodyPr>
            <a:noAutofit/>
          </a:bodyPr>
          <a:lstStyle>
            <a:lvl1pPr algn="l">
              <a:defRPr sz="225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pPr>
              <a:defRPr/>
            </a:pPr>
            <a:r>
              <a:rPr lang="sv-SE"/>
              <a:t>Klicka här för att lägga till rubrik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/3 text,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VitRuta"/>
          <p:cNvSpPr/>
          <p:nvPr userDrawn="1"/>
        </p:nvSpPr>
        <p:spPr bwMode="auto">
          <a:xfrm>
            <a:off x="0" y="3433410"/>
            <a:ext cx="9144000" cy="17100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endParaRPr lang="sv-SE" sz="1650">
              <a:solidFill>
                <a:srgbClr val="FFFFFF"/>
              </a:solidFill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52" y="4353948"/>
            <a:ext cx="4537075" cy="216024"/>
          </a:xfrm>
        </p:spPr>
        <p:txBody>
          <a:bodyPr/>
          <a:lstStyle>
            <a:lvl1pPr>
              <a:defRPr sz="750">
                <a:solidFill>
                  <a:schemeClr val="tx1"/>
                </a:solidFill>
                <a:latin typeface="+mj-lt"/>
              </a:defRPr>
            </a:lvl1pPr>
            <a:lvl2pPr>
              <a:defRPr sz="750">
                <a:latin typeface="+mj-lt"/>
              </a:defRPr>
            </a:lvl2pPr>
            <a:lvl3pPr>
              <a:defRPr sz="750">
                <a:solidFill>
                  <a:schemeClr val="tx1"/>
                </a:solidFill>
                <a:latin typeface="+mj-lt"/>
              </a:defRPr>
            </a:lvl3pPr>
            <a:lvl4pPr>
              <a:defRPr sz="750">
                <a:solidFill>
                  <a:schemeClr val="tx1"/>
                </a:solidFill>
                <a:latin typeface="+mj-lt"/>
              </a:defRPr>
            </a:lvl4pPr>
            <a:lvl5pPr>
              <a:defRPr sz="750">
                <a:solidFill>
                  <a:schemeClr val="tx1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sv-SE"/>
              <a:t>Klicka här för att lägga till text</a:t>
            </a:r>
            <a:endParaRPr/>
          </a:p>
          <a:p>
            <a:pPr lvl="4">
              <a:defRPr/>
            </a:pPr>
            <a:endParaRPr lang="sv-SE"/>
          </a:p>
        </p:txBody>
      </p:sp>
      <p:sp>
        <p:nvSpPr>
          <p:cNvPr id="10" name="Bild"/>
          <p:cNvSpPr>
            <a:spLocks noGrp="1"/>
          </p:cNvSpPr>
          <p:nvPr>
            <p:ph type="pic" sz="quarter" idx="12"/>
          </p:nvPr>
        </p:nvSpPr>
        <p:spPr bwMode="auto">
          <a:xfrm>
            <a:off x="4572000" y="0"/>
            <a:ext cx="4572000" cy="3431160"/>
          </a:xfrm>
        </p:spPr>
        <p:txBody>
          <a:bodyPr anchor="ctr">
            <a:normAutofit/>
          </a:bodyPr>
          <a:lstStyle>
            <a:lvl1pPr algn="ctr">
              <a:defRPr sz="1050">
                <a:latin typeface="Open Sans Light"/>
                <a:cs typeface="Open Sans Light"/>
              </a:defRPr>
            </a:lvl1pPr>
          </a:lstStyle>
          <a:p>
            <a:pPr>
              <a:defRPr/>
            </a:pPr>
            <a:r>
              <a:rPr lang="sv-SE"/>
              <a:t>Klicka på ikonen för att lägga till en bild</a:t>
            </a:r>
            <a:endParaRPr/>
          </a:p>
        </p:txBody>
      </p:sp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1113591"/>
            <a:ext cx="3826768" cy="1998223"/>
          </a:xfrm>
        </p:spPr>
        <p:txBody>
          <a:bodyPr/>
          <a:lstStyle>
            <a:lvl1pPr marL="257175" indent="-257175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/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 bwMode="auto">
          <a:xfrm>
            <a:off x="457200" y="303498"/>
            <a:ext cx="3826768" cy="781035"/>
          </a:xfrm>
        </p:spPr>
        <p:txBody>
          <a:bodyPr>
            <a:noAutofit/>
          </a:bodyPr>
          <a:lstStyle>
            <a:lvl1pPr algn="l">
              <a:defRPr sz="180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pPr>
              <a:defRPr/>
            </a:pPr>
            <a:r>
              <a:rPr lang="sv-SE"/>
              <a:t>Klicka här för att lägga till rubrik</a:t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Enkel textsi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1406129"/>
            <a:ext cx="8229600" cy="2731294"/>
          </a:xfrm>
        </p:spPr>
        <p:txBody>
          <a:bodyPr/>
          <a:lstStyle>
            <a:lvl1pPr marL="257175" indent="-257175">
              <a:buFont typeface="Arial"/>
              <a:buChar char="•"/>
              <a:defRPr/>
            </a:lvl1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/>
          </a:p>
        </p:txBody>
      </p:sp>
      <p:sp>
        <p:nvSpPr>
          <p:cNvPr id="8" name="Rubrik"/>
          <p:cNvSpPr>
            <a:spLocks noGrp="1"/>
          </p:cNvSpPr>
          <p:nvPr>
            <p:ph type="title" hasCustomPrompt="1"/>
          </p:nvPr>
        </p:nvSpPr>
        <p:spPr bwMode="auto">
          <a:xfrm>
            <a:off x="457200" y="548640"/>
            <a:ext cx="8229600" cy="857250"/>
          </a:xfrm>
        </p:spPr>
        <p:txBody>
          <a:bodyPr>
            <a:noAutofit/>
          </a:bodyPr>
          <a:lstStyle>
            <a:lvl1pPr algn="l">
              <a:defRPr sz="225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pPr>
              <a:defRPr/>
            </a:pPr>
            <a:r>
              <a:rPr lang="sv-SE"/>
              <a:t>Klicka här för att lägga till rubrik</a:t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lsida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9144000" cy="5143500"/>
          </a:xfrm>
        </p:spPr>
        <p:txBody>
          <a:bodyPr anchor="ctr" anchorCtr="1"/>
          <a:lstStyle>
            <a:lvl1pPr algn="ctr">
              <a:defRPr/>
            </a:lvl1pPr>
          </a:lstStyle>
          <a:p>
            <a:pPr marL="0" marR="0" lvl="0" indent="0" algn="l" defTabSz="342900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 typeface="Arial"/>
              <a:buNone/>
              <a:defRPr/>
            </a:pPr>
            <a:r>
              <a:rPr lang="sv-SE"/>
              <a:t>Klicka på ikonen för att lägga till en bild</a:t>
            </a:r>
            <a:endParaRPr/>
          </a:p>
          <a:p>
            <a:pPr>
              <a:defRPr/>
            </a:pPr>
            <a:endParaRPr lang="sv-SE"/>
          </a:p>
        </p:txBody>
      </p:sp>
      <p:sp>
        <p:nvSpPr>
          <p:cNvPr id="3" name="Rubrik"/>
          <p:cNvSpPr>
            <a:spLocks noGrp="1"/>
          </p:cNvSpPr>
          <p:nvPr>
            <p:ph type="title" hasCustomPrompt="1"/>
          </p:nvPr>
        </p:nvSpPr>
        <p:spPr bwMode="auto">
          <a:xfrm>
            <a:off x="457200" y="548100"/>
            <a:ext cx="8229600" cy="857250"/>
          </a:xfrm>
        </p:spPr>
        <p:txBody>
          <a:bodyPr>
            <a:noAutofit/>
          </a:bodyPr>
          <a:lstStyle>
            <a:lvl1pPr algn="l">
              <a:defRPr sz="2250">
                <a:solidFill>
                  <a:schemeClr val="tx1"/>
                </a:solidFill>
                <a:latin typeface="Open Sans Extrabold"/>
                <a:cs typeface="Open Sans Extrabold"/>
              </a:defRPr>
            </a:lvl1pPr>
          </a:lstStyle>
          <a:p>
            <a:pPr>
              <a:defRPr/>
            </a:pPr>
            <a:r>
              <a:rPr lang="sv-SE"/>
              <a:t>Klicka här för att lägga till bildrubrik. Dölj denna textbehållare om du inte vill att rubriken ska synas.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Rubrik + Bild, Kapitelmärkn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 bwMode="auto">
          <a:xfrm>
            <a:off x="755650" y="573882"/>
            <a:ext cx="7704139" cy="584992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/>
              </a:defRPr>
            </a:lvl1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9" name="Platshållare för bild 8"/>
          <p:cNvSpPr>
            <a:spLocks noGrp="1" noChangeAspect="1"/>
          </p:cNvSpPr>
          <p:nvPr>
            <p:ph type="pic" sz="quarter" idx="12"/>
          </p:nvPr>
        </p:nvSpPr>
        <p:spPr bwMode="auto">
          <a:xfrm>
            <a:off x="755650" y="1329614"/>
            <a:ext cx="7704139" cy="26105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>
              <a:defRPr/>
            </a:pPr>
            <a:r>
              <a:rPr lang="sv-SE"/>
              <a:t>Klicka på ikonen för att lägga till en bild</a:t>
            </a:r>
            <a:endParaRPr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3"/>
          </p:nvPr>
        </p:nvSpPr>
        <p:spPr bwMode="auto">
          <a:xfrm>
            <a:off x="395288" y="249492"/>
            <a:ext cx="8064500" cy="16008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/>
              </a:defRPr>
            </a:lvl1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Rubrik + Brödtext, mörk bakgrund, Kapitelmärkn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/>
          <p:nvPr userDrawn="1"/>
        </p:nvPicPr>
        <p:blipFill>
          <a:blip r:embed="rId2"/>
          <a:srcRect t="1" b="41032"/>
          <a:stretch/>
        </p:blipFill>
        <p:spPr bwMode="auto">
          <a:xfrm>
            <a:off x="0" y="-2"/>
            <a:ext cx="9147670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 bwMode="auto">
          <a:xfrm>
            <a:off x="755650" y="573882"/>
            <a:ext cx="7704139" cy="584992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 bwMode="auto">
          <a:xfrm>
            <a:off x="755650" y="1325563"/>
            <a:ext cx="7704065" cy="261434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 bwMode="auto"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Rubrik + Brödtext, ljus bakgrund, Kapitelmärkn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/>
          <p:nvPr userDrawn="1"/>
        </p:nvPicPr>
        <p:blipFill>
          <a:blip r:embed="rId2"/>
          <a:srcRect b="41548"/>
          <a:stretch/>
        </p:blipFill>
        <p:spPr bwMode="auto">
          <a:xfrm>
            <a:off x="-6263" y="-2"/>
            <a:ext cx="9150263" cy="41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 bwMode="auto">
          <a:xfrm>
            <a:off x="760578" y="573882"/>
            <a:ext cx="7704139" cy="584992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/>
              </a:defRPr>
            </a:lvl1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 bwMode="auto"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 bwMode="auto">
          <a:xfrm>
            <a:off x="395288" y="249083"/>
            <a:ext cx="8064500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/>
              </a:defRPr>
            </a:lvl1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Rubrik + Brödtext, ljus bakgrund, Kapitelmärkn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 bwMode="auto">
          <a:xfrm>
            <a:off x="0" y="0"/>
            <a:ext cx="9144000" cy="4195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 bwMode="auto">
          <a:xfrm>
            <a:off x="760578" y="573882"/>
            <a:ext cx="7704139" cy="584992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rgbClr val="0050A0"/>
                </a:solidFill>
                <a:latin typeface="+mj-lt"/>
                <a:cs typeface="Arial"/>
              </a:defRPr>
            </a:lvl1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 bwMode="auto">
          <a:xfrm>
            <a:off x="755650" y="1336769"/>
            <a:ext cx="7704139" cy="260313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tx1"/>
                </a:solidFill>
                <a:latin typeface="+mn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 bwMode="auto">
          <a:xfrm>
            <a:off x="395288" y="249083"/>
            <a:ext cx="8064501" cy="16049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j-lt"/>
                <a:cs typeface="Arial"/>
              </a:defRPr>
            </a:lvl1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Rubrik + Brödtext, mörk bakgrund, Kapitelmärknin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/>
          <p:nvPr userDrawn="1"/>
        </p:nvPicPr>
        <p:blipFill>
          <a:blip r:embed="rId2"/>
          <a:srcRect t="1" b="40931"/>
          <a:stretch/>
        </p:blipFill>
        <p:spPr bwMode="auto">
          <a:xfrm>
            <a:off x="0" y="-3"/>
            <a:ext cx="9147600" cy="4194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 bwMode="auto">
          <a:xfrm>
            <a:off x="755650" y="568325"/>
            <a:ext cx="7704139" cy="590549"/>
          </a:xfrm>
        </p:spPr>
        <p:txBody>
          <a:bodyPr anchor="ctr"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1"/>
          </p:nvPr>
        </p:nvSpPr>
        <p:spPr bwMode="auto">
          <a:xfrm>
            <a:off x="755576" y="1329929"/>
            <a:ext cx="7704139" cy="2609974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+mn-lt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 bwMode="auto">
          <a:xfrm>
            <a:off x="395288" y="245562"/>
            <a:ext cx="8064427" cy="16401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8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755651" y="205979"/>
            <a:ext cx="770413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sv-SE"/>
              <a:t>Klicka här för att ändra format</a:t>
            </a:r>
            <a:endParaRPr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755651" y="1200151"/>
            <a:ext cx="7704138" cy="26677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sv-SE"/>
              <a:t>Klicka här för att ändra format på bakgrundstexten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7019629" y="4505693"/>
            <a:ext cx="1440160" cy="32599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6228184" y="4443958"/>
            <a:ext cx="563144" cy="525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rgbClr val="0050A0"/>
          </a:solidFill>
          <a:latin typeface="+mj-lt"/>
          <a:ea typeface="+mj-ea"/>
          <a:cs typeface="Arial"/>
        </a:defRPr>
      </a:lvl1pPr>
    </p:titleStyle>
    <p:bodyStyle>
      <a:lvl1pPr marL="180000" indent="-180000" algn="l" defTabSz="914400">
        <a:spcBef>
          <a:spcPts val="0"/>
        </a:spcBef>
        <a:buClr>
          <a:srgbClr val="0050A0"/>
        </a:buClr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25600" indent="-180000" algn="l" defTabSz="914400">
        <a:spcBef>
          <a:spcPts val="0"/>
        </a:spcBef>
        <a:buClr>
          <a:srgbClr val="0050A0"/>
        </a:buClr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63000" indent="-180000" algn="l" defTabSz="914400">
        <a:spcBef>
          <a:spcPts val="0"/>
        </a:spcBef>
        <a:buClr>
          <a:srgbClr val="0050A0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384200" indent="-180000" algn="l" defTabSz="914400">
        <a:spcBef>
          <a:spcPts val="0"/>
        </a:spcBef>
        <a:buClr>
          <a:srgbClr val="0050A0"/>
        </a:buClr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733400" indent="-180000" algn="l" defTabSz="914400">
        <a:spcBef>
          <a:spcPts val="0"/>
        </a:spcBef>
        <a:buClr>
          <a:srgbClr val="0050A0"/>
        </a:buClr>
        <a:buFont typeface="Arial"/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755651" y="205979"/>
            <a:ext cx="7704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50A0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755651" y="1200151"/>
            <a:ext cx="7704000" cy="26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>
              <a:spcBef>
                <a:spcPts val="400"/>
              </a:spcBef>
              <a:spcAft>
                <a:spcPts val="0"/>
              </a:spcAft>
              <a:buClr>
                <a:srgbClr val="0050A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42900" algn="l">
              <a:spcBef>
                <a:spcPts val="360"/>
              </a:spcBef>
              <a:spcAft>
                <a:spcPts val="0"/>
              </a:spcAft>
              <a:buClr>
                <a:srgbClr val="0050A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30200" algn="l">
              <a:spcBef>
                <a:spcPts val="320"/>
              </a:spcBef>
              <a:spcAft>
                <a:spcPts val="0"/>
              </a:spcAft>
              <a:buClr>
                <a:srgbClr val="0050A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17500" algn="l">
              <a:spcBef>
                <a:spcPts val="280"/>
              </a:spcBef>
              <a:spcAft>
                <a:spcPts val="0"/>
              </a:spcAft>
              <a:buClr>
                <a:srgbClr val="0050A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04800" algn="l">
              <a:spcBef>
                <a:spcPts val="240"/>
              </a:spcBef>
              <a:spcAft>
                <a:spcPts val="0"/>
              </a:spcAft>
              <a:buClr>
                <a:srgbClr val="0050A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8" name="Google Shape;8;p1"/>
          <p:cNvPicPr/>
          <p:nvPr/>
        </p:nvPicPr>
        <p:blipFill>
          <a:blip r:embed="rId28">
            <a:alphaModFix/>
          </a:blip>
          <a:stretch/>
        </p:blipFill>
        <p:spPr bwMode="auto">
          <a:xfrm>
            <a:off x="7019630" y="4505694"/>
            <a:ext cx="1440161" cy="325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/>
          <p:nvPr/>
        </p:nvPicPr>
        <p:blipFill>
          <a:blip r:embed="rId29">
            <a:alphaModFix/>
          </a:blip>
          <a:stretch/>
        </p:blipFill>
        <p:spPr bwMode="auto">
          <a:xfrm>
            <a:off x="6228185" y="4443959"/>
            <a:ext cx="563143" cy="525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/>
        </p:nvSpPr>
        <p:spPr bwMode="auto">
          <a:xfrm>
            <a:off x="121800" y="4475900"/>
            <a:ext cx="30000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v" sz="800">
                <a:solidFill>
                  <a:srgbClr val="110046"/>
                </a:solidFill>
              </a:rPr>
              <a:t>Copyright DigJourney. </a:t>
            </a:r>
            <a:endParaRPr sz="800">
              <a:solidFill>
                <a:srgbClr val="110046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v" sz="800">
                <a:solidFill>
                  <a:srgbClr val="110046"/>
                </a:solidFill>
              </a:rPr>
              <a:t>Licencierat av Region Västerbotten</a:t>
            </a:r>
            <a:endParaRPr sz="800">
              <a:solidFill>
                <a:srgbClr val="110046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Sidnummer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C01A26-2D80-0E46-9B4D-60A1952FE66D}" type="slidenum">
              <a:rPr lang="sv-SE">
                <a:solidFill>
                  <a:srgbClr val="000000">
                    <a:tint val="75000"/>
                  </a:srgbClr>
                </a:solidFill>
              </a:rPr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idfot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Datum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396BA79-F2AE-9145-9209-1674DACC0F18}" type="datetimeFigureOut">
              <a:rPr lang="sv-SE">
                <a:solidFill>
                  <a:srgbClr val="000000">
                    <a:tint val="75000"/>
                  </a:srgbClr>
                </a:solidFill>
              </a:rPr>
              <a:t>2025-03-20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"/>
          <p:cNvSpPr>
            <a:spLocks noGrp="1"/>
          </p:cNvSpPr>
          <p:nvPr>
            <p:ph type="body" idx="1"/>
          </p:nvPr>
        </p:nvSpPr>
        <p:spPr bwMode="auto"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sv-SE"/>
              <a:t>Klicka här för att lägga till text</a:t>
            </a:r>
            <a:endParaRPr/>
          </a:p>
          <a:p>
            <a:pPr lvl="1">
              <a:defRPr/>
            </a:pPr>
            <a:r>
              <a:rPr lang="sv-SE"/>
              <a:t>Nivå två</a:t>
            </a:r>
            <a:endParaRPr/>
          </a:p>
          <a:p>
            <a:pPr lvl="2">
              <a:defRPr/>
            </a:pPr>
            <a:r>
              <a:rPr lang="sv-SE"/>
              <a:t>Nivå tre</a:t>
            </a:r>
            <a:endParaRPr/>
          </a:p>
          <a:p>
            <a:pPr lvl="3">
              <a:defRPr/>
            </a:pPr>
            <a:r>
              <a:rPr lang="sv-SE"/>
              <a:t>Nivå fyra</a:t>
            </a:r>
            <a:endParaRPr/>
          </a:p>
          <a:p>
            <a:pPr lvl="4">
              <a:defRPr/>
            </a:pPr>
            <a:r>
              <a:rPr lang="sv-SE"/>
              <a:t>Nivå fem</a:t>
            </a:r>
            <a:endParaRPr/>
          </a:p>
          <a:p>
            <a:pPr lvl="5">
              <a:defRPr/>
            </a:pPr>
            <a:r>
              <a:rPr lang="sv-SE"/>
              <a:t>Nivå sex</a:t>
            </a:r>
            <a:endParaRPr/>
          </a:p>
          <a:p>
            <a:pPr lvl="6">
              <a:defRPr/>
            </a:pPr>
            <a:r>
              <a:rPr lang="sv-SE"/>
              <a:t>Nivå 7</a:t>
            </a:r>
            <a:endParaRPr/>
          </a:p>
          <a:p>
            <a:pPr lvl="7">
              <a:defRPr/>
            </a:pPr>
            <a:r>
              <a:rPr lang="sv-SE"/>
              <a:t>Nivå 8</a:t>
            </a:r>
            <a:endParaRPr/>
          </a:p>
          <a:p>
            <a:pPr lvl="8">
              <a:defRPr/>
            </a:pPr>
            <a:r>
              <a:rPr lang="sv-SE"/>
              <a:t>Nivå nio</a:t>
            </a:r>
            <a:endParaRPr/>
          </a:p>
        </p:txBody>
      </p:sp>
      <p:sp>
        <p:nvSpPr>
          <p:cNvPr id="2" name="Rubrik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sv-SE"/>
              <a:t>Klicka här för att ändra format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xStyles>
    <p:titleStyle>
      <a:lvl1pPr algn="l" defTabSz="342900">
        <a:spcBef>
          <a:spcPts val="0"/>
        </a:spcBef>
        <a:buNone/>
        <a:defRPr sz="22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42900">
        <a:spcBef>
          <a:spcPts val="0"/>
        </a:spcBef>
        <a:spcAft>
          <a:spcPts val="375"/>
        </a:spcAft>
        <a:buFont typeface="Arial"/>
        <a:buNone/>
        <a:defRPr sz="1650">
          <a:solidFill>
            <a:schemeClr val="tx1"/>
          </a:solidFill>
          <a:latin typeface="+mn-lt"/>
          <a:ea typeface="+mn-ea"/>
          <a:cs typeface="+mn-cs"/>
        </a:defRPr>
      </a:lvl1pPr>
      <a:lvl2pPr marL="539354" indent="-272654" algn="l" defTabSz="342900">
        <a:spcBef>
          <a:spcPts val="0"/>
        </a:spcBef>
        <a:spcAft>
          <a:spcPts val="375"/>
        </a:spcAft>
        <a:buFont typeface="Arial"/>
        <a:buChar char="–"/>
        <a:defRPr sz="1500">
          <a:solidFill>
            <a:schemeClr val="tx1"/>
          </a:solidFill>
          <a:latin typeface="+mn-lt"/>
          <a:ea typeface="+mn-ea"/>
          <a:cs typeface="+mn-cs"/>
        </a:defRPr>
      </a:lvl2pPr>
      <a:lvl3pPr marL="806054" indent="-266700" algn="l" defTabSz="342900">
        <a:spcBef>
          <a:spcPts val="0"/>
        </a:spcBef>
        <a:spcAft>
          <a:spcPts val="375"/>
        </a:spcAft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09650" indent="-203597" algn="l" defTabSz="342900">
        <a:spcBef>
          <a:spcPts val="0"/>
        </a:spcBef>
        <a:spcAft>
          <a:spcPts val="375"/>
        </a:spcAft>
        <a:buFont typeface="Arial"/>
        <a:buChar char="–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213247" indent="-203597" algn="l" defTabSz="342900">
        <a:spcBef>
          <a:spcPts val="0"/>
        </a:spcBef>
        <a:spcAft>
          <a:spcPts val="375"/>
        </a:spcAft>
        <a:buFont typeface="Arial"/>
        <a:buChar char="•"/>
        <a:defRPr sz="1050">
          <a:solidFill>
            <a:schemeClr val="tx1"/>
          </a:solidFill>
          <a:latin typeface="+mn-lt"/>
          <a:ea typeface="+mn-ea"/>
          <a:cs typeface="+mn-cs"/>
        </a:defRPr>
      </a:lvl5pPr>
      <a:lvl6pPr marL="1346597" indent="-133350" algn="l" defTabSz="342900">
        <a:spcBef>
          <a:spcPts val="0"/>
        </a:spcBef>
        <a:spcAft>
          <a:spcPts val="375"/>
        </a:spcAft>
        <a:buFont typeface="Open Sans"/>
        <a:buChar char="–"/>
        <a:defRPr sz="900">
          <a:solidFill>
            <a:schemeClr val="tx1"/>
          </a:solidFill>
          <a:latin typeface="+mn-lt"/>
          <a:ea typeface="+mn-ea"/>
          <a:cs typeface="+mn-cs"/>
        </a:defRPr>
      </a:lvl6pPr>
      <a:lvl7pPr marL="1479947" indent="-133350" algn="l" defTabSz="342900">
        <a:spcBef>
          <a:spcPts val="0"/>
        </a:spcBef>
        <a:spcAft>
          <a:spcPts val="375"/>
        </a:spcAft>
        <a:buFont typeface="Arial"/>
        <a:buChar char="•"/>
        <a:defRPr sz="750">
          <a:solidFill>
            <a:schemeClr val="tx1"/>
          </a:solidFill>
          <a:latin typeface="+mn-lt"/>
          <a:ea typeface="+mn-ea"/>
          <a:cs typeface="+mn-cs"/>
        </a:defRPr>
      </a:lvl7pPr>
      <a:lvl8pPr marL="1613297" indent="-133350" algn="l" defTabSz="342900">
        <a:spcBef>
          <a:spcPts val="0"/>
        </a:spcBef>
        <a:spcAft>
          <a:spcPts val="375"/>
        </a:spcAft>
        <a:buFont typeface="Open Sans"/>
        <a:buChar char="–"/>
        <a:defRPr sz="600">
          <a:solidFill>
            <a:schemeClr val="tx1"/>
          </a:solidFill>
          <a:latin typeface="+mn-lt"/>
          <a:ea typeface="+mn-ea"/>
          <a:cs typeface="+mn-cs"/>
        </a:defRPr>
      </a:lvl8pPr>
      <a:lvl9pPr marL="1746647" indent="-133350" algn="l" defTabSz="342900">
        <a:spcBef>
          <a:spcPts val="0"/>
        </a:spcBef>
        <a:spcAft>
          <a:spcPts val="375"/>
        </a:spcAft>
        <a:buFont typeface="Arial"/>
        <a:buChar char="•"/>
        <a:defRPr sz="4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 bwMode="auto">
          <a:xfrm>
            <a:off x="719929" y="1815666"/>
            <a:ext cx="7704139" cy="756084"/>
          </a:xfrm>
        </p:spPr>
        <p:txBody>
          <a:bodyPr/>
          <a:lstStyle/>
          <a:p>
            <a:pPr>
              <a:defRPr/>
            </a:pPr>
            <a:r>
              <a:rPr lang="sv-SE" sz="3600" b="1"/>
              <a:t>Informationshantering</a:t>
            </a:r>
            <a:br>
              <a:rPr lang="sv-SE"/>
            </a:br>
            <a:br>
              <a:rPr lang="sv-SE"/>
            </a:br>
            <a:r>
              <a:rPr lang="sv-SE" sz="1800"/>
              <a:t>Syfte: </a:t>
            </a:r>
            <a:r>
              <a:rPr lang="sv-SE" sz="1800" b="0" i="0">
                <a:latin typeface="-apple-system"/>
              </a:rPr>
              <a:t>Detta </a:t>
            </a:r>
            <a:r>
              <a:rPr lang="sv-SE" sz="1800">
                <a:latin typeface="Calibri"/>
                <a:ea typeface="Calibri"/>
              </a:rPr>
              <a:t>lärlabb fokuserar på informationshantering på ett lekfullt sätt och hur kan skapa ett grundtänk kring informationshantering för sig själv och sina medarbetare. Det är ett stöd i att leda arbetet på den digitala arbetsplatsen. </a:t>
            </a:r>
            <a:br>
              <a:rPr lang="sv-SE" sz="1800">
                <a:latin typeface="Calibri"/>
                <a:ea typeface="Calibri"/>
              </a:rPr>
            </a:br>
            <a:endParaRPr lang="sv-SE"/>
          </a:p>
        </p:txBody>
      </p:sp>
      <p:sp>
        <p:nvSpPr>
          <p:cNvPr id="2" name="textruta 1"/>
          <p:cNvSpPr txBox="1"/>
          <p:nvPr/>
        </p:nvSpPr>
        <p:spPr bwMode="auto">
          <a:xfrm>
            <a:off x="3900180" y="555526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2400">
                <a:solidFill>
                  <a:schemeClr val="bg1"/>
                </a:solidFill>
              </a:rPr>
              <a:t>Lärlabb 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0859813" name="Rubrik 1"/>
          <p:cNvSpPr>
            <a:spLocks noGrp="1"/>
          </p:cNvSpPr>
          <p:nvPr>
            <p:ph type="title"/>
          </p:nvPr>
        </p:nvSpPr>
        <p:spPr bwMode="auto">
          <a:xfrm>
            <a:off x="761564" y="573880"/>
            <a:ext cx="7704138" cy="584993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0050A0"/>
                </a:solidFill>
              </a:defRPr>
            </a:lvl1pPr>
          </a:lstStyle>
          <a:p>
            <a:pPr>
              <a:defRPr/>
            </a:pPr>
            <a:r>
              <a:t>AI- och Molntjänster</a:t>
            </a:r>
          </a:p>
        </p:txBody>
      </p:sp>
      <p:sp>
        <p:nvSpPr>
          <p:cNvPr id="2092795018" name="Platshållare för text 7"/>
          <p:cNvSpPr>
            <a:spLocks noGrp="1"/>
          </p:cNvSpPr>
          <p:nvPr>
            <p:ph type="body" sz="quarter" idx="10"/>
          </p:nvPr>
        </p:nvSpPr>
        <p:spPr bwMode="auto">
          <a:xfrm>
            <a:off x="767480" y="1321496"/>
            <a:ext cx="7698222" cy="2886625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000">
                <a:solidFill>
                  <a:schemeClr val="tx1"/>
                </a:solidFill>
                <a:latin typeface="+mn-lt"/>
                <a:cs typeface="Arial"/>
              </a:defRPr>
            </a:lvl1pPr>
            <a:lvl2pPr marL="742950" indent="-285750">
              <a:buClr>
                <a:srgbClr val="0050A0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Arial"/>
              </a:defRPr>
            </a:lvl2pPr>
            <a:lvl3pPr marL="1143000" indent="-228600">
              <a:buClr>
                <a:srgbClr val="0050A0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cs typeface="Arial"/>
              </a:defRPr>
            </a:lvl3pPr>
            <a:lvl4pPr marL="1600200" indent="-228600">
              <a:buClr>
                <a:srgbClr val="0050A0"/>
              </a:buClr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cs typeface="Arial"/>
              </a:defRPr>
            </a:lvl4pPr>
            <a:lvl5pPr marL="2057400" indent="-228600">
              <a:buClr>
                <a:srgbClr val="0050A0"/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cs typeface="Arial"/>
              </a:defRPr>
            </a:lvl5pPr>
          </a:lstStyle>
          <a:p>
            <a:pPr>
              <a:defRPr/>
            </a:pPr>
            <a:r>
              <a: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Amerikanska företag som Microsoft, Google och Amazon kan tvingas lämna ut data lagrad på EU-servrar till amerikanska myndigheter, vilket kan stå i konflikt med GDPR och orsaka överföring av data till USA utan användarnas vetskap. </a:t>
            </a:r>
            <a:br>
              <a: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endParaRPr sz="16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För att minimera riskerna väljer vissa företag EU-baserade molntjänster eller kryptering. Svenska myndigheter kan använda amerikanska molntjänster om nödvändiga åtgärder vidtas för att säkerställa GDPR-efterlevnad, inklusive överföring av personuppgifter till tredje land, skyddsåtgärder, konsekvensbedömningar och förhandlingar med leverantörer.</a:t>
            </a:r>
            <a:endParaRPr/>
          </a:p>
        </p:txBody>
      </p:sp>
      <p:sp>
        <p:nvSpPr>
          <p:cNvPr id="1949951696" name="Platshållare för text 5"/>
          <p:cNvSpPr>
            <a:spLocks noGrp="1"/>
          </p:cNvSpPr>
          <p:nvPr>
            <p:ph type="body" sz="quarter" idx="11"/>
          </p:nvPr>
        </p:nvSpPr>
        <p:spPr bwMode="auto">
          <a:xfrm>
            <a:off x="396000" y="248400"/>
            <a:ext cx="8063786" cy="16117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 bwMode="auto">
          <a:xfrm>
            <a:off x="761564" y="399642"/>
            <a:ext cx="7704138" cy="584993"/>
          </a:xfrm>
        </p:spPr>
        <p:txBody>
          <a:bodyPr/>
          <a:lstStyle/>
          <a:p>
            <a:pPr>
              <a:defRPr/>
            </a:pPr>
            <a:r>
              <a:rPr lang="sv-SE">
                <a:ea typeface="+mj-lt"/>
                <a:cs typeface="+mj-lt"/>
              </a:rPr>
              <a:t>Diskutera/fundera på: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 bwMode="auto">
          <a:xfrm>
            <a:off x="545904" y="832945"/>
            <a:ext cx="8291287" cy="38250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  <a:defRPr/>
            </a:pPr>
            <a:r>
              <a:rPr lang="sv-SE" sz="1000" b="1" i="0" u="none" strike="noStrike" cap="none" spc="0">
                <a:solidFill>
                  <a:srgbClr val="0F4761"/>
                </a:solidFill>
                <a:latin typeface="Arial"/>
                <a:ea typeface="Arial"/>
                <a:cs typeface="Arial"/>
              </a:rPr>
              <a:t>1. Riskanalys inom informationssäkerhet</a:t>
            </a:r>
            <a:endParaRPr sz="1000"/>
          </a:p>
          <a:p>
            <a:pPr marL="0" indent="0">
              <a:buNone/>
              <a:defRPr/>
            </a:pP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➡ </a:t>
            </a:r>
            <a:r>
              <a:rPr lang="sv-SE" sz="10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Fråga:</a:t>
            </a: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Vilka är de största riskerna i er organisation när det gäller hantering av känslig information?</a:t>
            </a:r>
            <a:endParaRPr sz="1000"/>
          </a:p>
          <a:p>
            <a:pPr marL="0" indent="0">
              <a:buNone/>
              <a:defRPr/>
            </a:pPr>
            <a:r>
              <a:rPr lang="sv-SE" sz="10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Diskussion:</a:t>
            </a: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Identifiera risker såsom obehörig åtkomst, bristande efterlevnad av GDPR eller otillräcklig säkerhetsmedvetenhet bland personal. Hur kan dessa risker minimeras?</a:t>
            </a:r>
            <a:endParaRPr sz="1000"/>
          </a:p>
          <a:p>
            <a:pPr marL="0" indent="0">
              <a:buNone/>
              <a:defRPr/>
            </a:pP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1000"/>
          </a:p>
          <a:p>
            <a:pPr marL="0" indent="0">
              <a:buNone/>
              <a:defRPr/>
            </a:pPr>
            <a:r>
              <a:rPr lang="sv-SE" sz="1000" b="1" i="0" u="none" strike="noStrike" cap="none" spc="0">
                <a:solidFill>
                  <a:srgbClr val="0F4761"/>
                </a:solidFill>
                <a:latin typeface="Arial"/>
                <a:ea typeface="Arial"/>
                <a:cs typeface="Arial"/>
              </a:rPr>
              <a:t>2. Offentlighetsprincipen vs. informationssäkerhet</a:t>
            </a:r>
            <a:endParaRPr sz="1000"/>
          </a:p>
          <a:p>
            <a:pPr marL="0" indent="0">
              <a:buNone/>
              <a:defRPr/>
            </a:pP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➡ </a:t>
            </a:r>
            <a:r>
              <a:rPr lang="sv-SE" sz="10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Fråga:</a:t>
            </a: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Hur balanserar ni öppenhet och transparens med behovet av informationssäkerhet och sekretess?</a:t>
            </a:r>
            <a:endParaRPr sz="1000"/>
          </a:p>
          <a:p>
            <a:pPr marL="0" indent="0">
              <a:buNone/>
              <a:defRPr/>
            </a:pPr>
            <a:r>
              <a:rPr lang="sv-SE" sz="10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Diskussion:</a:t>
            </a: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Offentlighetsprincipen kräver att information är tillgänglig, men vissa uppgifter måste skyddas. Hur arbetar ni med att avgöra vad som ska vara offentligt och vad som ska sekretessbeläggas?</a:t>
            </a:r>
            <a:endParaRPr sz="1000"/>
          </a:p>
          <a:p>
            <a:pPr marL="0" indent="0">
              <a:buNone/>
              <a:defRPr/>
            </a:pP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1000"/>
          </a:p>
          <a:p>
            <a:pPr marL="0" indent="0">
              <a:buNone/>
              <a:defRPr/>
            </a:pPr>
            <a:r>
              <a:rPr lang="sv-SE" sz="1000" b="1" i="0" u="none" strike="noStrike" cap="none" spc="0">
                <a:solidFill>
                  <a:srgbClr val="0F4761"/>
                </a:solidFill>
                <a:latin typeface="Arial"/>
                <a:ea typeface="Arial"/>
                <a:cs typeface="Arial"/>
              </a:rPr>
              <a:t>3. Strategier för GDPR-efterlevnad</a:t>
            </a:r>
            <a:endParaRPr sz="1000"/>
          </a:p>
          <a:p>
            <a:pPr marL="0" indent="0">
              <a:buNone/>
              <a:defRPr/>
            </a:pP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➡ </a:t>
            </a:r>
            <a:r>
              <a:rPr lang="sv-SE" sz="10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Fråga:</a:t>
            </a: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Hur säkerställer ni att er organisation följer GDPR och andra lagkrav i praktiken? </a:t>
            </a:r>
            <a:endParaRPr sz="10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  <a:defRPr/>
            </a:pPr>
            <a:r>
              <a:rPr lang="sv-SE" sz="10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Diskussion:</a:t>
            </a: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Vilka processer och verktyg har ni på plats för att hantera personuppgifter på ett lagligt och effektivt sätt? Finns det brister i dagens hantering som behöver åtgärdas?</a:t>
            </a:r>
            <a:endParaRPr sz="1000"/>
          </a:p>
          <a:p>
            <a:pPr marL="0" indent="0">
              <a:buNone/>
              <a:defRPr/>
            </a:pP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1000"/>
          </a:p>
          <a:p>
            <a:pPr marL="0" indent="0">
              <a:buNone/>
              <a:defRPr/>
            </a:pPr>
            <a:r>
              <a:rPr lang="sv-SE" sz="1000" b="1" i="0" u="none" strike="noStrike" cap="none" spc="0">
                <a:solidFill>
                  <a:srgbClr val="0F4761"/>
                </a:solidFill>
                <a:latin typeface="Arial"/>
                <a:ea typeface="Arial"/>
                <a:cs typeface="Arial"/>
              </a:rPr>
              <a:t>4. Digitalisering och framtidens informationshantering</a:t>
            </a:r>
            <a:endParaRPr sz="1000"/>
          </a:p>
          <a:p>
            <a:pPr marL="0" indent="0">
              <a:buNone/>
              <a:defRPr/>
            </a:pP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➡ </a:t>
            </a:r>
            <a:r>
              <a:rPr lang="sv-SE" sz="10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Fråga:</a:t>
            </a: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Hur påverkar digitalisering och AI er hantering av information och säkerhet?</a:t>
            </a:r>
            <a:endParaRPr sz="1000"/>
          </a:p>
          <a:p>
            <a:pPr marL="0" indent="0">
              <a:buNone/>
              <a:defRPr/>
            </a:pPr>
            <a:r>
              <a:rPr lang="sv-SE" sz="10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Diskussion:</a:t>
            </a: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Vilka digitala lösningar använder ni idag? Finns det områden där automatisering eller AI kan förbättra säkerhet och effektivitet i informationshanteringen?</a:t>
            </a:r>
            <a:endParaRPr sz="1000"/>
          </a:p>
          <a:p>
            <a:pPr marL="0" indent="0">
              <a:buNone/>
              <a:defRPr/>
            </a:pP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1000"/>
          </a:p>
          <a:p>
            <a:pPr marL="0" indent="0">
              <a:buNone/>
              <a:defRPr/>
            </a:pPr>
            <a:r>
              <a:rPr lang="sv-SE" sz="1000" b="1" i="0" u="none" strike="noStrike" cap="none" spc="0">
                <a:solidFill>
                  <a:srgbClr val="0F4761"/>
                </a:solidFill>
                <a:latin typeface="Arial"/>
                <a:ea typeface="Arial"/>
                <a:cs typeface="Arial"/>
              </a:rPr>
              <a:t>5. Ledarskapets roll i informationssäkerhet</a:t>
            </a:r>
            <a:endParaRPr sz="1000"/>
          </a:p>
          <a:p>
            <a:pPr marL="0" indent="0">
              <a:buNone/>
              <a:defRPr/>
            </a:pP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➡ </a:t>
            </a:r>
            <a:r>
              <a:rPr lang="sv-SE" sz="10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Fråga:</a:t>
            </a: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Vilket ansvar har ledare och chefer i att bygga en stark säkerhetskultur?</a:t>
            </a:r>
            <a:endParaRPr sz="1000"/>
          </a:p>
          <a:p>
            <a:pPr marL="0" indent="0">
              <a:buNone/>
              <a:defRPr/>
            </a:pPr>
            <a:r>
              <a:rPr lang="sv-SE" sz="10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Diskussion:</a:t>
            </a: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Hur kan chefer och ledare arbeta för att öka medvetenheten om informationssäkerhet? Vilka åtgärder kan införas för att förbättra säkerhetsrutiner och efterlevnad?</a:t>
            </a:r>
            <a:endParaRPr lang="sv-SE" sz="1000">
              <a:ea typeface="+mn-lt"/>
              <a:cs typeface="+mn-lt"/>
            </a:endParaRPr>
          </a:p>
          <a:p>
            <a:pPr marL="179705" indent="-179705">
              <a:defRPr/>
            </a:pPr>
            <a:endParaRPr lang="sv-SE" sz="100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endParaRPr lang="sv-S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755649" y="1041493"/>
            <a:ext cx="7704139" cy="590551"/>
          </a:xfrm>
        </p:spPr>
        <p:txBody>
          <a:bodyPr/>
          <a:lstStyle/>
          <a:p>
            <a:pPr>
              <a:defRPr/>
            </a:pPr>
            <a:r>
              <a:rPr lang="sv-SE">
                <a:cs typeface="Arial"/>
              </a:rPr>
              <a:t>Reflektioner i grupper </a:t>
            </a:r>
          </a:p>
          <a:p>
            <a:pPr>
              <a:defRPr/>
            </a:pPr>
            <a:r>
              <a:rPr lang="sv-SE" sz="2200">
                <a:cs typeface="Arial"/>
              </a:rPr>
              <a:t>5&amp;5 </a:t>
            </a:r>
          </a:p>
          <a:p>
            <a:pPr>
              <a:defRPr/>
            </a:pPr>
            <a:r>
              <a:rPr lang="sv-SE" sz="2200">
                <a:cs typeface="Arial"/>
              </a:rPr>
              <a:t>10 minuter</a:t>
            </a:r>
            <a:endParaRPr lang="sv-S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1998432" name="Rubrik 1"/>
          <p:cNvSpPr>
            <a:spLocks noGrp="1"/>
          </p:cNvSpPr>
          <p:nvPr>
            <p:ph type="title"/>
          </p:nvPr>
        </p:nvSpPr>
        <p:spPr bwMode="auto">
          <a:xfrm>
            <a:off x="761564" y="399642"/>
            <a:ext cx="7704138" cy="584993"/>
          </a:xfrm>
        </p:spPr>
        <p:txBody>
          <a:bodyPr/>
          <a:lstStyle/>
          <a:p>
            <a:pPr>
              <a:defRPr/>
            </a:pPr>
            <a:r>
              <a:rPr lang="sv-SE">
                <a:ea typeface="Calibri"/>
                <a:cs typeface="Calibri"/>
              </a:rPr>
              <a:t>Diskutera/fundera på:</a:t>
            </a:r>
            <a:endParaRPr lang="en-US"/>
          </a:p>
        </p:txBody>
      </p:sp>
      <p:sp>
        <p:nvSpPr>
          <p:cNvPr id="2017635624" name="Platshållare för text 2"/>
          <p:cNvSpPr>
            <a:spLocks noGrp="1"/>
          </p:cNvSpPr>
          <p:nvPr>
            <p:ph type="body" sz="quarter" idx="10"/>
          </p:nvPr>
        </p:nvSpPr>
        <p:spPr bwMode="auto">
          <a:xfrm>
            <a:off x="545904" y="832945"/>
            <a:ext cx="8291287" cy="38250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  <a:defRPr/>
            </a:pPr>
            <a:r>
              <a:rPr lang="sv-SE" sz="1000" b="1" i="0" u="none" strike="noStrike" cap="none" spc="0">
                <a:solidFill>
                  <a:srgbClr val="0F4761"/>
                </a:solidFill>
                <a:latin typeface="Arial"/>
                <a:ea typeface="Arial"/>
                <a:cs typeface="Arial"/>
              </a:rPr>
              <a:t>1. Riskanalys inom informationssäkerhet</a:t>
            </a:r>
            <a:endParaRPr sz="1000"/>
          </a:p>
          <a:p>
            <a:pPr marL="0" indent="0">
              <a:buNone/>
              <a:defRPr/>
            </a:pP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➡ </a:t>
            </a:r>
            <a:r>
              <a:rPr lang="sv-SE" sz="10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Fråga:</a:t>
            </a: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Vilka är de största riskerna i er organisation när det gäller hantering av känslig information?</a:t>
            </a:r>
            <a:endParaRPr sz="1000"/>
          </a:p>
          <a:p>
            <a:pPr marL="0" indent="0">
              <a:buNone/>
              <a:defRPr/>
            </a:pPr>
            <a:r>
              <a:rPr lang="sv-SE" sz="10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Diskussion:</a:t>
            </a: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Identifiera risker såsom obehörig åtkomst, bristande efterlevnad av GDPR eller otillräcklig säkerhetsmedvetenhet bland personal. Hur kan dessa risker minimeras?</a:t>
            </a:r>
            <a:endParaRPr sz="1000"/>
          </a:p>
          <a:p>
            <a:pPr marL="0" indent="0">
              <a:buNone/>
              <a:defRPr/>
            </a:pP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1000"/>
          </a:p>
          <a:p>
            <a:pPr marL="0" indent="0">
              <a:buNone/>
              <a:defRPr/>
            </a:pPr>
            <a:r>
              <a:rPr lang="sv-SE" sz="1000" b="1" i="0" u="none" strike="noStrike" cap="none" spc="0">
                <a:solidFill>
                  <a:srgbClr val="0F4761"/>
                </a:solidFill>
                <a:latin typeface="Arial"/>
                <a:ea typeface="Arial"/>
                <a:cs typeface="Arial"/>
              </a:rPr>
              <a:t>2. Offentlighetsprincipen vs. informationssäkerhet</a:t>
            </a:r>
            <a:endParaRPr sz="1000"/>
          </a:p>
          <a:p>
            <a:pPr marL="0" indent="0">
              <a:buNone/>
              <a:defRPr/>
            </a:pP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➡ </a:t>
            </a:r>
            <a:r>
              <a:rPr lang="sv-SE" sz="10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Fråga:</a:t>
            </a: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Hur balanserar ni öppenhet och transparens med behovet av informationssäkerhet och sekretess?</a:t>
            </a:r>
            <a:endParaRPr sz="1000"/>
          </a:p>
          <a:p>
            <a:pPr marL="0" indent="0">
              <a:buNone/>
              <a:defRPr/>
            </a:pPr>
            <a:r>
              <a:rPr lang="sv-SE" sz="10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Diskussion:</a:t>
            </a: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Offentlighetsprincipen kräver att information är tillgänglig, men vissa uppgifter måste skyddas. Hur arbetar ni med att avgöra vad som ska vara offentligt och vad som ska sekretessbeläggas?</a:t>
            </a:r>
            <a:endParaRPr sz="1000"/>
          </a:p>
          <a:p>
            <a:pPr marL="0" indent="0">
              <a:buNone/>
              <a:defRPr/>
            </a:pP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1000"/>
          </a:p>
          <a:p>
            <a:pPr marL="0" indent="0">
              <a:buNone/>
              <a:defRPr/>
            </a:pPr>
            <a:r>
              <a:rPr lang="sv-SE" sz="1000" b="1" i="0" u="none" strike="noStrike" cap="none" spc="0">
                <a:solidFill>
                  <a:srgbClr val="0F4761"/>
                </a:solidFill>
                <a:latin typeface="Arial"/>
                <a:ea typeface="Arial"/>
                <a:cs typeface="Arial"/>
              </a:rPr>
              <a:t>3. Strategier för GDPR-efterlevnad</a:t>
            </a:r>
            <a:endParaRPr sz="1000"/>
          </a:p>
          <a:p>
            <a:pPr marL="0" indent="0">
              <a:buNone/>
              <a:defRPr/>
            </a:pP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➡ </a:t>
            </a:r>
            <a:r>
              <a:rPr lang="sv-SE" sz="10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Fråga:</a:t>
            </a: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Hur säkerställer ni att er organisation följer GDPR och andra lagkrav i praktiken? </a:t>
            </a:r>
            <a:endParaRPr sz="10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>
              <a:buNone/>
              <a:defRPr/>
            </a:pPr>
            <a:r>
              <a:rPr lang="sv-SE" sz="10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Diskussion:</a:t>
            </a: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Vilka processer och verktyg har ni på plats för att hantera personuppgifter på ett lagligt och effektivt sätt? Finns det brister i dagens hantering som behöver åtgärdas?</a:t>
            </a:r>
            <a:endParaRPr sz="1000"/>
          </a:p>
          <a:p>
            <a:pPr marL="0" indent="0">
              <a:buNone/>
              <a:defRPr/>
            </a:pP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1000"/>
          </a:p>
          <a:p>
            <a:pPr marL="0" indent="0">
              <a:buNone/>
              <a:defRPr/>
            </a:pPr>
            <a:r>
              <a:rPr lang="sv-SE" sz="1000" b="1" i="0" u="none" strike="noStrike" cap="none" spc="0">
                <a:solidFill>
                  <a:srgbClr val="0F4761"/>
                </a:solidFill>
                <a:latin typeface="Arial"/>
                <a:ea typeface="Arial"/>
                <a:cs typeface="Arial"/>
              </a:rPr>
              <a:t>4. Digitalisering och framtidens informationshantering</a:t>
            </a:r>
            <a:endParaRPr sz="1000"/>
          </a:p>
          <a:p>
            <a:pPr marL="0" indent="0">
              <a:buNone/>
              <a:defRPr/>
            </a:pP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➡ </a:t>
            </a:r>
            <a:r>
              <a:rPr lang="sv-SE" sz="10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Fråga:</a:t>
            </a: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Hur påverkar digitalisering och AI er hantering av information och säkerhet?</a:t>
            </a:r>
            <a:endParaRPr sz="1000"/>
          </a:p>
          <a:p>
            <a:pPr marL="0" indent="0">
              <a:buNone/>
              <a:defRPr/>
            </a:pPr>
            <a:r>
              <a:rPr lang="sv-SE" sz="10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Diskussion:</a:t>
            </a: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Vilka digitala lösningar använder ni idag? Finns det områden där automatisering eller AI kan förbättra säkerhet och effektivitet i informationshanteringen?</a:t>
            </a:r>
            <a:endParaRPr sz="1000"/>
          </a:p>
          <a:p>
            <a:pPr marL="0" indent="0">
              <a:buNone/>
              <a:defRPr/>
            </a:pP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endParaRPr sz="1000"/>
          </a:p>
          <a:p>
            <a:pPr marL="0" indent="0">
              <a:buNone/>
              <a:defRPr/>
            </a:pPr>
            <a:r>
              <a:rPr lang="sv-SE" sz="1000" b="1" i="0" u="none" strike="noStrike" cap="none" spc="0">
                <a:solidFill>
                  <a:srgbClr val="0F4761"/>
                </a:solidFill>
                <a:latin typeface="Arial"/>
                <a:ea typeface="Arial"/>
                <a:cs typeface="Arial"/>
              </a:rPr>
              <a:t>5. Ledarskapets roll i informationssäkerhet</a:t>
            </a:r>
            <a:endParaRPr sz="1000"/>
          </a:p>
          <a:p>
            <a:pPr marL="0" indent="0">
              <a:buNone/>
              <a:defRPr/>
            </a:pP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➡ </a:t>
            </a:r>
            <a:r>
              <a:rPr lang="sv-SE" sz="10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Fråga:</a:t>
            </a: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Vilket ansvar har ledare och chefer i att bygga en stark säkerhetskultur?</a:t>
            </a:r>
            <a:endParaRPr sz="1000"/>
          </a:p>
          <a:p>
            <a:pPr marL="0" indent="0">
              <a:buNone/>
              <a:defRPr/>
            </a:pPr>
            <a:r>
              <a:rPr lang="sv-SE" sz="1000" b="1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Diskussion:</a:t>
            </a:r>
            <a:r>
              <a:rPr lang="sv-SE" sz="1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Hur kan chefer och ledare arbeta för att öka medvetenheten om informationssäkerhet? Vilka åtgärder kan införas för att förbättra säkerhetsrutiner och efterlevnad?</a:t>
            </a:r>
            <a:endParaRPr lang="sv-SE" sz="1000">
              <a:ea typeface="Calibri"/>
              <a:cs typeface="Calibri"/>
            </a:endParaRPr>
          </a:p>
          <a:p>
            <a:pPr marL="179704" indent="-179704">
              <a:defRPr/>
            </a:pPr>
            <a:endParaRPr lang="sv-SE" sz="1000"/>
          </a:p>
        </p:txBody>
      </p:sp>
      <p:sp>
        <p:nvSpPr>
          <p:cNvPr id="905916533" name="Platshållare för text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endParaRPr lang="sv-S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Panelsamtal om informationshantering</a:t>
            </a:r>
            <a:endParaRPr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 bwMode="auto"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  <a:defRPr/>
            </a:pPr>
            <a:r>
              <a:rPr lang="sv-SE">
                <a:ea typeface="Calibri"/>
                <a:cs typeface="Arial"/>
              </a:rPr>
              <a:t>Joakim Lindgren, Skellefteå Kommun</a:t>
            </a:r>
            <a:endParaRPr/>
          </a:p>
          <a:p>
            <a:pPr marL="0" indent="0">
              <a:buNone/>
              <a:defRPr/>
            </a:pPr>
            <a:r>
              <a:rPr lang="sv-SE">
                <a:ea typeface="Calibri"/>
                <a:cs typeface="Arial"/>
              </a:rPr>
              <a:t>Mats Johansson, Region Västerbotten</a:t>
            </a:r>
            <a:endParaRPr/>
          </a:p>
          <a:p>
            <a:pPr marL="0" indent="0">
              <a:buNone/>
              <a:defRPr/>
            </a:pPr>
            <a:r>
              <a:rPr lang="sv-SE">
                <a:ea typeface="Calibri"/>
                <a:cs typeface="Arial"/>
              </a:rPr>
              <a:t>Thomas Häggström, Umeå Kommun</a:t>
            </a:r>
            <a:br>
              <a:rPr lang="sv-SE">
                <a:ea typeface="Calibri"/>
                <a:cs typeface="Arial"/>
              </a:rPr>
            </a:br>
            <a:r>
              <a:rPr lang="sv-SE">
                <a:ea typeface="Calibri"/>
                <a:cs typeface="Arial"/>
              </a:rPr>
              <a:t>Moderator: Malin Bergvall, Region Västerbotten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Sammanfattning</a:t>
            </a:r>
            <a:endParaRPr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 bwMode="auto"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  <a:defRPr/>
            </a:pPr>
            <a:r>
              <a:rPr lang="sv-SE">
                <a:cs typeface="Arial"/>
              </a:rPr>
              <a:t>Tips på personer att fråga för stöd kring informationshantering i din organisation:</a:t>
            </a:r>
            <a:endParaRPr/>
          </a:p>
          <a:p>
            <a:pPr marL="0" indent="0">
              <a:buNone/>
              <a:defRPr/>
            </a:pPr>
            <a:endParaRPr lang="sv-SE">
              <a:ea typeface="+mn-lt"/>
              <a:cs typeface="Arial"/>
            </a:endParaRPr>
          </a:p>
          <a:p>
            <a:pPr marL="179705" indent="-179705">
              <a:defRPr/>
            </a:pPr>
            <a:r>
              <a:rPr lang="sv-SE">
                <a:ea typeface="+mn-lt"/>
                <a:cs typeface="+mn-lt"/>
              </a:rPr>
              <a:t>Nämndsekreterare/Sekretariat/Arkivarie</a:t>
            </a:r>
            <a:endParaRPr lang="sv-SE"/>
          </a:p>
          <a:p>
            <a:pPr marL="179705" indent="-179705">
              <a:defRPr/>
            </a:pPr>
            <a:r>
              <a:rPr lang="sv-SE">
                <a:cs typeface="Arial"/>
              </a:rPr>
              <a:t>Informationssäkerhetsansvarig/Dataskyddsansvarig</a:t>
            </a:r>
            <a:endParaRPr/>
          </a:p>
          <a:p>
            <a:pPr marL="179705" indent="-179705">
              <a:defRPr/>
            </a:pPr>
            <a:r>
              <a:rPr lang="sv-SE">
                <a:cs typeface="Arial"/>
              </a:rPr>
              <a:t>Informationsarkitekt/informationscontroller</a:t>
            </a:r>
            <a:endParaRPr lang="sv-SE">
              <a:ea typeface="Calibri"/>
              <a:cs typeface="Arial"/>
            </a:endParaRPr>
          </a:p>
          <a:p>
            <a:pPr marL="179705" indent="-179705">
              <a:defRPr/>
            </a:pPr>
            <a:r>
              <a:rPr lang="sv-SE">
                <a:cs typeface="Arial"/>
              </a:rPr>
              <a:t>Personuppgiftsansvarig</a:t>
            </a:r>
            <a:endParaRPr/>
          </a:p>
          <a:p>
            <a:pPr marL="179705" indent="-179705">
              <a:defRPr/>
            </a:pPr>
            <a:r>
              <a:rPr lang="sv-SE">
                <a:cs typeface="Arial"/>
              </a:rPr>
              <a:t>M365 ambassadörer/personer som arbetar med digitala arbetssätt</a:t>
            </a:r>
            <a:endParaRPr lang="sv-SE">
              <a:ea typeface="Calibri"/>
              <a:cs typeface="Arial"/>
            </a:endParaRPr>
          </a:p>
          <a:p>
            <a:pPr marL="0" indent="0">
              <a:buNone/>
              <a:defRPr/>
            </a:pPr>
            <a:endParaRPr lang="sv-SE">
              <a:ea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25003965" name="Bildobjekt 122500396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74390" y="97967"/>
            <a:ext cx="7096561" cy="4017760"/>
          </a:xfrm>
          <a:prstGeom prst="rect">
            <a:avLst/>
          </a:prstGeom>
        </p:spPr>
      </p:pic>
      <p:sp>
        <p:nvSpPr>
          <p:cNvPr id="251115144" name="Google Shape;696;p64"/>
          <p:cNvSpPr/>
          <p:nvPr/>
        </p:nvSpPr>
        <p:spPr bwMode="auto">
          <a:xfrm>
            <a:off x="6430060" y="1440365"/>
            <a:ext cx="2294633" cy="1203310"/>
          </a:xfrm>
          <a:prstGeom prst="wedgeEllipseCallout">
            <a:avLst>
              <a:gd name="adj1" fmla="val -56632"/>
              <a:gd name="adj2" fmla="val -88016"/>
            </a:avLst>
          </a:prstGeom>
          <a:solidFill>
            <a:schemeClr val="lt2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v"/>
              <a:t>Sugen på lärlabb? Då ses vi 21 mars 9-10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sv-SE" sz="4400"/>
              <a:t>Tack!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sv-SE"/>
              <a:t>Välkommen!</a:t>
            </a:r>
            <a:endParaRPr/>
          </a:p>
        </p:txBody>
      </p:sp>
      <p:sp>
        <p:nvSpPr>
          <p:cNvPr id="4" name="Rektangel: rundade hörn 3"/>
          <p:cNvSpPr/>
          <p:nvPr/>
        </p:nvSpPr>
        <p:spPr bwMode="auto">
          <a:xfrm>
            <a:off x="106135" y="4523014"/>
            <a:ext cx="1926771" cy="400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sv-S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v-SE" b="1" i="0">
                <a:solidFill>
                  <a:srgbClr val="0050A0"/>
                </a:solidFill>
                <a:latin typeface="Calibri"/>
              </a:rPr>
              <a:t>Agenda för de kommande 55 minuterna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 bwMode="auto"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  <a:defRPr/>
            </a:pPr>
            <a:r>
              <a:rPr lang="sv-SE">
                <a:cs typeface="Arial"/>
              </a:rPr>
              <a:t>Introduktion i informationshantering</a:t>
            </a:r>
            <a:endParaRPr/>
          </a:p>
          <a:p>
            <a:pPr marL="0" indent="0">
              <a:buNone/>
              <a:defRPr/>
            </a:pPr>
            <a:r>
              <a:rPr lang="sv-SE">
                <a:cs typeface="Arial"/>
              </a:rPr>
              <a:t>Bingo</a:t>
            </a:r>
          </a:p>
          <a:p>
            <a:pPr marL="0" indent="0">
              <a:buNone/>
              <a:defRPr/>
            </a:pPr>
            <a:r>
              <a:rPr lang="sv-SE">
                <a:cs typeface="Arial"/>
              </a:rPr>
              <a:t>Informationssäkerhet och lagar</a:t>
            </a:r>
          </a:p>
          <a:p>
            <a:pPr marL="0" indent="0">
              <a:buNone/>
              <a:defRPr/>
            </a:pPr>
            <a:r>
              <a:rPr lang="sv-SE" sz="2000" b="0" i="0" u="none" strike="noStrike" cap="none" spc="0">
                <a:solidFill>
                  <a:schemeClr val="tx1"/>
                </a:solidFill>
                <a:latin typeface="+mn-lt"/>
                <a:ea typeface="Calibri"/>
                <a:cs typeface="Calibri"/>
              </a:rPr>
              <a:t>Reflektioner i grupper</a:t>
            </a:r>
            <a:endParaRPr lang="sv-SE">
              <a:ea typeface="Calibri"/>
              <a:cs typeface="Arial"/>
            </a:endParaRPr>
          </a:p>
          <a:p>
            <a:pPr marL="0" indent="0">
              <a:buNone/>
              <a:defRPr/>
            </a:pPr>
            <a:r>
              <a:rPr lang="sv-SE">
                <a:cs typeface="Arial"/>
              </a:rPr>
              <a:t>Panelsamtal om informationshantering med Joakim Lindström (</a:t>
            </a:r>
            <a:r>
              <a:rPr lang="sv-SE"/>
              <a:t>Skellefteå kommun) </a:t>
            </a:r>
            <a:r>
              <a:rPr lang="sv-SE">
                <a:cs typeface="Arial"/>
              </a:rPr>
              <a:t>Mats Johansson (RV) Thomas Häggström (Umeå kommun)</a:t>
            </a:r>
            <a:endParaRPr lang="sv-SE">
              <a:ea typeface="Calibri"/>
            </a:endParaRPr>
          </a:p>
          <a:p>
            <a:pPr marL="0" indent="0">
              <a:buNone/>
              <a:defRPr/>
            </a:pPr>
            <a:r>
              <a:rPr lang="sv-SE">
                <a:cs typeface="Arial"/>
              </a:rPr>
              <a:t>Avslutning</a:t>
            </a:r>
            <a:endParaRPr lang="sv-SE">
              <a:ea typeface="Calibri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 bwMode="auto">
          <a:xfrm>
            <a:off x="761564" y="782966"/>
            <a:ext cx="7704138" cy="584993"/>
          </a:xfrm>
        </p:spPr>
        <p:txBody>
          <a:bodyPr/>
          <a:lstStyle/>
          <a:p>
            <a:pPr>
              <a:defRPr/>
            </a:pPr>
            <a:r>
              <a:rPr lang="sv-SE" sz="3000" b="0" i="0" u="none" strike="noStrike" cap="none" spc="0">
                <a:solidFill>
                  <a:srgbClr val="0050A0"/>
                </a:solidFill>
                <a:latin typeface="Calibri"/>
                <a:ea typeface="Calibri"/>
                <a:cs typeface="Calibri"/>
              </a:rPr>
              <a:t>Informationshantering och Informationssäkerhet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 bwMode="auto">
          <a:xfrm>
            <a:off x="718431" y="1877583"/>
            <a:ext cx="7698222" cy="323339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/>
            </a:pPr>
            <a:r>
              <a:rPr lang="sv-SE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Informationshantering handlar om att samla in, lagra, bearbeta och dela information på ett strukturerat sätt.</a:t>
            </a:r>
            <a:br>
              <a:rPr lang="sv-SE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</a:br>
            <a:endParaRPr lang="sv-SE" sz="1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sv-SE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Informationssäkerhet syftar till att skydda information från obehörig åtkomst, förlust eller manipulation.</a:t>
            </a:r>
            <a:br>
              <a:rPr lang="sv-SE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</a:br>
            <a:endParaRPr lang="sv-SE" sz="18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sv-SE" sz="18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Offentlig verksamhet hanterar ofta känsliga personuppgifter och måste följa strikta lagkrav.</a:t>
            </a:r>
            <a:endParaRPr sz="1800"/>
          </a:p>
          <a:p>
            <a:pPr>
              <a:defRPr/>
            </a:pPr>
            <a:endParaRPr sz="1800"/>
          </a:p>
          <a:p>
            <a:pPr marL="0" indent="0">
              <a:buClr>
                <a:srgbClr val="0050A0"/>
              </a:buClr>
              <a:buFont typeface="Arial"/>
              <a:buNone/>
              <a:defRPr/>
            </a:pPr>
            <a:r>
              <a:rPr sz="1800"/>
              <a:t>Check-in: Varför är detta viktigt för chefer och ledare?</a:t>
            </a:r>
            <a:endParaRPr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endParaRPr lang="sv-S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sv-SE">
                <a:cs typeface="Arial"/>
              </a:rPr>
              <a:t>Informationshantering  - varför är det viktigt?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 bwMode="auto">
          <a:xfrm>
            <a:off x="761563" y="1373062"/>
            <a:ext cx="7698223" cy="351574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sv-SE">
                <a:latin typeface="Calibri"/>
                <a:cs typeface="Arial"/>
              </a:rPr>
              <a:t>Vilka faktorer påverkar hur information hanteras?</a:t>
            </a:r>
            <a:endParaRPr lang="en-US"/>
          </a:p>
          <a:p>
            <a:pPr marL="457200" indent="-285750">
              <a:spcBef>
                <a:spcPts val="0"/>
              </a:spcBef>
              <a:spcAft>
                <a:spcPts val="800"/>
              </a:spcAft>
              <a:defRPr/>
            </a:pPr>
            <a:r>
              <a:rPr lang="sv-SE" sz="1800">
                <a:cs typeface="Arial"/>
              </a:rPr>
              <a:t>Vilken typ av information är det? Anteckningar? Policy? Sekretessbelagd information? Offentlig handling? Annat?</a:t>
            </a:r>
            <a:endParaRPr/>
          </a:p>
          <a:p>
            <a:pPr marL="457200" indent="-285750">
              <a:spcBef>
                <a:spcPts val="0"/>
              </a:spcBef>
              <a:spcAft>
                <a:spcPts val="800"/>
              </a:spcAft>
              <a:defRPr/>
            </a:pPr>
            <a:r>
              <a:rPr lang="sv-SE" sz="1800">
                <a:cs typeface="Arial"/>
              </a:rPr>
              <a:t>Vilket är det faktiska innehållet - text, bild mm</a:t>
            </a:r>
            <a:endParaRPr/>
          </a:p>
          <a:p>
            <a:pPr marL="457200" indent="-285750">
              <a:spcBef>
                <a:spcPts val="0"/>
              </a:spcBef>
              <a:spcAft>
                <a:spcPts val="800"/>
              </a:spcAft>
              <a:defRPr/>
            </a:pPr>
            <a:r>
              <a:rPr lang="sv-SE" sz="1800">
                <a:cs typeface="Arial"/>
              </a:rPr>
              <a:t>Vilket format? Digitalt – vilket digitalt format? Papper? Format som passar för delning/samarbete?</a:t>
            </a:r>
            <a:endParaRPr/>
          </a:p>
          <a:p>
            <a:pPr marL="457200" indent="-285750">
              <a:spcBef>
                <a:spcPts val="0"/>
              </a:spcBef>
              <a:spcAft>
                <a:spcPts val="800"/>
              </a:spcAft>
              <a:defRPr/>
            </a:pPr>
            <a:r>
              <a:rPr lang="sv-SE" sz="1800">
                <a:cs typeface="Arial"/>
              </a:rPr>
              <a:t>Var lagras informationen? Arkiv? Pärm? Filsystem? Teams? Annat verksamhetsnära system? System som passar för delning/samarbete?</a:t>
            </a:r>
            <a:endParaRPr lang="sv-SE" sz="1800"/>
          </a:p>
          <a:p>
            <a:pPr marL="1020445" lvl="1" indent="-171450">
              <a:spcBef>
                <a:spcPts val="0"/>
              </a:spcBef>
              <a:spcAft>
                <a:spcPts val="800"/>
              </a:spcAft>
              <a:defRPr/>
            </a:pPr>
            <a:r>
              <a:rPr lang="sv-SE" sz="1600">
                <a:ea typeface="+mn-lt"/>
                <a:cs typeface="+mn-lt"/>
              </a:rPr>
              <a:t>Dokumentnamn, metadata etc</a:t>
            </a:r>
            <a:endParaRPr lang="sv-SE" sz="1600"/>
          </a:p>
          <a:p>
            <a:pPr marL="0" indent="0">
              <a:spcAft>
                <a:spcPts val="800"/>
              </a:spcAft>
              <a:buNone/>
              <a:defRPr/>
            </a:pPr>
            <a:endParaRPr lang="sv-SE" sz="1800"/>
          </a:p>
          <a:p>
            <a:pPr marL="0" indent="0">
              <a:buNone/>
              <a:defRPr/>
            </a:pPr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endParaRPr lang="sv-S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5" name="Rak pilkoppling 4"/>
          <p:cNvCxnSpPr/>
          <p:nvPr/>
        </p:nvCxnSpPr>
        <p:spPr bwMode="auto">
          <a:xfrm flipV="1">
            <a:off x="2020929" y="1443485"/>
            <a:ext cx="0" cy="28804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ak pilkoppling 8"/>
          <p:cNvCxnSpPr/>
          <p:nvPr/>
        </p:nvCxnSpPr>
        <p:spPr bwMode="auto">
          <a:xfrm>
            <a:off x="1979712" y="4323904"/>
            <a:ext cx="6426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ruta 20"/>
          <p:cNvSpPr txBox="1"/>
          <p:nvPr/>
        </p:nvSpPr>
        <p:spPr bwMode="auto">
          <a:xfrm>
            <a:off x="380666" y="3705876"/>
            <a:ext cx="11144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050"/>
              <a:t>Arbetsmaterial</a:t>
            </a:r>
            <a:endParaRPr/>
          </a:p>
        </p:txBody>
      </p:sp>
      <p:sp>
        <p:nvSpPr>
          <p:cNvPr id="22" name="textruta 21"/>
          <p:cNvSpPr txBox="1"/>
          <p:nvPr/>
        </p:nvSpPr>
        <p:spPr bwMode="auto">
          <a:xfrm>
            <a:off x="374750" y="2787774"/>
            <a:ext cx="12041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1050"/>
              <a:t>Allmän handling</a:t>
            </a:r>
            <a:endParaRPr/>
          </a:p>
        </p:txBody>
      </p:sp>
      <p:sp>
        <p:nvSpPr>
          <p:cNvPr id="23" name="textruta 22"/>
          <p:cNvSpPr txBox="1"/>
          <p:nvPr/>
        </p:nvSpPr>
        <p:spPr bwMode="auto">
          <a:xfrm>
            <a:off x="359532" y="1923678"/>
            <a:ext cx="1649811" cy="36163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>
              <a:defRPr/>
            </a:pPr>
            <a:r>
              <a:rPr lang="sv-SE" sz="1050"/>
              <a:t>Sekretess</a:t>
            </a:r>
            <a:endParaRPr/>
          </a:p>
          <a:p>
            <a:pPr>
              <a:defRPr/>
            </a:pPr>
            <a:r>
              <a:rPr lang="sv-SE" sz="700">
                <a:ea typeface="Open Sans"/>
                <a:cs typeface="Open Sans"/>
              </a:rPr>
              <a:t>samt integritetskänslig information</a:t>
            </a:r>
            <a:endParaRPr/>
          </a:p>
        </p:txBody>
      </p:sp>
      <p:sp>
        <p:nvSpPr>
          <p:cNvPr id="24" name="textruta 23"/>
          <p:cNvSpPr txBox="1"/>
          <p:nvPr/>
        </p:nvSpPr>
        <p:spPr bwMode="auto">
          <a:xfrm>
            <a:off x="2195736" y="4677984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sz="1050"/>
              <a:t>Individen</a:t>
            </a:r>
            <a:endParaRPr/>
          </a:p>
        </p:txBody>
      </p:sp>
      <p:sp>
        <p:nvSpPr>
          <p:cNvPr id="25" name="textruta 24"/>
          <p:cNvSpPr txBox="1"/>
          <p:nvPr/>
        </p:nvSpPr>
        <p:spPr bwMode="auto">
          <a:xfrm>
            <a:off x="3298521" y="4677984"/>
            <a:ext cx="1350296" cy="230832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>
              <a:defRPr/>
            </a:pPr>
            <a:r>
              <a:rPr lang="sv-SE" sz="1050"/>
              <a:t>Arbetsgruppen</a:t>
            </a:r>
            <a:endParaRPr lang="sv-SE" sz="1050">
              <a:ea typeface="Open Sans"/>
              <a:cs typeface="Open Sans"/>
            </a:endParaRPr>
          </a:p>
        </p:txBody>
      </p:sp>
      <p:sp>
        <p:nvSpPr>
          <p:cNvPr id="26" name="textruta 25"/>
          <p:cNvSpPr txBox="1"/>
          <p:nvPr/>
        </p:nvSpPr>
        <p:spPr bwMode="auto">
          <a:xfrm>
            <a:off x="4591143" y="4677984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1050"/>
              <a:t>Avdelningen</a:t>
            </a:r>
            <a:endParaRPr/>
          </a:p>
        </p:txBody>
      </p:sp>
      <p:sp>
        <p:nvSpPr>
          <p:cNvPr id="27" name="textruta 26"/>
          <p:cNvSpPr txBox="1"/>
          <p:nvPr/>
        </p:nvSpPr>
        <p:spPr bwMode="auto">
          <a:xfrm>
            <a:off x="5871288" y="4677984"/>
            <a:ext cx="1296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1050"/>
              <a:t>Förvaltningen</a:t>
            </a:r>
            <a:endParaRPr/>
          </a:p>
        </p:txBody>
      </p:sp>
      <p:sp>
        <p:nvSpPr>
          <p:cNvPr id="28" name="textruta 27"/>
          <p:cNvSpPr txBox="1"/>
          <p:nvPr/>
        </p:nvSpPr>
        <p:spPr bwMode="auto">
          <a:xfrm>
            <a:off x="7190658" y="4679290"/>
            <a:ext cx="1215768" cy="4693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sv-SE" sz="1050"/>
              <a:t>Kommunen</a:t>
            </a:r>
            <a:endParaRPr/>
          </a:p>
          <a:p>
            <a:pPr>
              <a:defRPr/>
            </a:pPr>
            <a:r>
              <a:rPr lang="sv-SE" sz="700">
                <a:ea typeface="Open Sans"/>
                <a:cs typeface="Open Sans"/>
              </a:rPr>
              <a:t>Kommungemensamma processer</a:t>
            </a:r>
            <a:endParaRPr/>
          </a:p>
        </p:txBody>
      </p:sp>
      <p:sp>
        <p:nvSpPr>
          <p:cNvPr id="33" name="Rubrik 32"/>
          <p:cNvSpPr>
            <a:spLocks noGrp="1"/>
          </p:cNvSpPr>
          <p:nvPr>
            <p:ph type="title"/>
          </p:nvPr>
        </p:nvSpPr>
        <p:spPr bwMode="auto">
          <a:xfrm>
            <a:off x="295182" y="15495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sv-SE"/>
              <a:t>Informationshantering</a:t>
            </a:r>
            <a:endParaRPr/>
          </a:p>
        </p:txBody>
      </p:sp>
      <p:cxnSp>
        <p:nvCxnSpPr>
          <p:cNvPr id="35" name="Rak koppling 34"/>
          <p:cNvCxnSpPr/>
          <p:nvPr/>
        </p:nvCxnSpPr>
        <p:spPr bwMode="auto">
          <a:xfrm>
            <a:off x="2020929" y="4326527"/>
            <a:ext cx="626469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37" name="Rak koppling 36"/>
          <p:cNvCxnSpPr/>
          <p:nvPr/>
        </p:nvCxnSpPr>
        <p:spPr bwMode="auto">
          <a:xfrm>
            <a:off x="2033718" y="2355726"/>
            <a:ext cx="626469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36" name="Rak koppling 35"/>
          <p:cNvCxnSpPr/>
          <p:nvPr/>
        </p:nvCxnSpPr>
        <p:spPr bwMode="auto">
          <a:xfrm>
            <a:off x="2020929" y="3381840"/>
            <a:ext cx="6264696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44077" y="725245"/>
            <a:ext cx="428625" cy="40719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975016" y="1013791"/>
            <a:ext cx="450057" cy="307181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 bwMode="auto">
          <a:xfrm>
            <a:off x="373965" y="748161"/>
            <a:ext cx="387558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600"/>
              <a:t>V-syst</a:t>
            </a:r>
          </a:p>
        </p:txBody>
      </p:sp>
      <p:sp>
        <p:nvSpPr>
          <p:cNvPr id="38" name="textruta 37"/>
          <p:cNvSpPr txBox="1"/>
          <p:nvPr/>
        </p:nvSpPr>
        <p:spPr bwMode="auto">
          <a:xfrm>
            <a:off x="7187164" y="3832752"/>
            <a:ext cx="525735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900"/>
              <a:t>Intra-nät</a:t>
            </a:r>
            <a:endParaRPr/>
          </a:p>
        </p:txBody>
      </p:sp>
      <p:sp>
        <p:nvSpPr>
          <p:cNvPr id="40" name="textruta 39"/>
          <p:cNvSpPr txBox="1"/>
          <p:nvPr/>
        </p:nvSpPr>
        <p:spPr bwMode="auto">
          <a:xfrm>
            <a:off x="4036111" y="755157"/>
            <a:ext cx="384081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600"/>
              <a:t>Soc med</a:t>
            </a:r>
            <a:endParaRPr/>
          </a:p>
        </p:txBody>
      </p:sp>
      <p:cxnSp>
        <p:nvCxnSpPr>
          <p:cNvPr id="43" name="Rak koppling 42"/>
          <p:cNvCxnSpPr/>
          <p:nvPr/>
        </p:nvCxnSpPr>
        <p:spPr bwMode="auto">
          <a:xfrm flipV="1">
            <a:off x="7110282" y="1577430"/>
            <a:ext cx="0" cy="274909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44" name="Rak koppling 43"/>
          <p:cNvCxnSpPr/>
          <p:nvPr/>
        </p:nvCxnSpPr>
        <p:spPr bwMode="auto">
          <a:xfrm flipV="1">
            <a:off x="5814138" y="1577430"/>
            <a:ext cx="0" cy="274909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45" name="Rak koppling 44"/>
          <p:cNvCxnSpPr/>
          <p:nvPr/>
        </p:nvCxnSpPr>
        <p:spPr bwMode="auto">
          <a:xfrm flipV="1">
            <a:off x="4626006" y="1577430"/>
            <a:ext cx="0" cy="274909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cxnSp>
        <p:nvCxnSpPr>
          <p:cNvPr id="46" name="Rak koppling 45"/>
          <p:cNvCxnSpPr/>
          <p:nvPr/>
        </p:nvCxnSpPr>
        <p:spPr bwMode="auto">
          <a:xfrm flipV="1">
            <a:off x="3275856" y="1538791"/>
            <a:ext cx="0" cy="27877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tx1"/>
          </a:fontRef>
        </p:style>
      </p:cxnSp>
      <p:sp>
        <p:nvSpPr>
          <p:cNvPr id="49" name="textruta 48"/>
          <p:cNvSpPr txBox="1"/>
          <p:nvPr/>
        </p:nvSpPr>
        <p:spPr bwMode="auto">
          <a:xfrm>
            <a:off x="2095557" y="2419550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900"/>
              <a:t>V-syst</a:t>
            </a:r>
          </a:p>
        </p:txBody>
      </p:sp>
      <p:sp>
        <p:nvSpPr>
          <p:cNvPr id="50" name="textruta 49"/>
          <p:cNvSpPr txBox="1"/>
          <p:nvPr/>
        </p:nvSpPr>
        <p:spPr bwMode="auto">
          <a:xfrm>
            <a:off x="7177797" y="1620329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900"/>
              <a:t>V-syst</a:t>
            </a:r>
          </a:p>
        </p:txBody>
      </p:sp>
      <p:sp>
        <p:nvSpPr>
          <p:cNvPr id="51" name="textruta 50"/>
          <p:cNvSpPr txBox="1"/>
          <p:nvPr/>
        </p:nvSpPr>
        <p:spPr bwMode="auto">
          <a:xfrm>
            <a:off x="5947403" y="1620328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900"/>
              <a:t>V-syst</a:t>
            </a:r>
          </a:p>
        </p:txBody>
      </p:sp>
      <p:sp>
        <p:nvSpPr>
          <p:cNvPr id="52" name="textruta 51"/>
          <p:cNvSpPr txBox="1"/>
          <p:nvPr/>
        </p:nvSpPr>
        <p:spPr bwMode="auto">
          <a:xfrm>
            <a:off x="4709636" y="1624460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900"/>
              <a:t>V-syst</a:t>
            </a:r>
          </a:p>
        </p:txBody>
      </p:sp>
      <p:sp>
        <p:nvSpPr>
          <p:cNvPr id="53" name="textruta 52"/>
          <p:cNvSpPr txBox="1"/>
          <p:nvPr/>
        </p:nvSpPr>
        <p:spPr bwMode="auto">
          <a:xfrm>
            <a:off x="3356205" y="1617819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900"/>
              <a:t>V-syst</a:t>
            </a:r>
          </a:p>
        </p:txBody>
      </p:sp>
      <p:sp>
        <p:nvSpPr>
          <p:cNvPr id="54" name="textruta 53"/>
          <p:cNvSpPr txBox="1"/>
          <p:nvPr/>
        </p:nvSpPr>
        <p:spPr bwMode="auto">
          <a:xfrm>
            <a:off x="2094105" y="1602614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900"/>
              <a:t>V-syst</a:t>
            </a:r>
          </a:p>
        </p:txBody>
      </p:sp>
      <p:sp>
        <p:nvSpPr>
          <p:cNvPr id="55" name="textruta 54"/>
          <p:cNvSpPr txBox="1"/>
          <p:nvPr/>
        </p:nvSpPr>
        <p:spPr bwMode="auto">
          <a:xfrm>
            <a:off x="7168659" y="2426203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900"/>
              <a:t>V-syst</a:t>
            </a:r>
          </a:p>
        </p:txBody>
      </p:sp>
      <p:sp>
        <p:nvSpPr>
          <p:cNvPr id="56" name="textruta 55"/>
          <p:cNvSpPr txBox="1"/>
          <p:nvPr/>
        </p:nvSpPr>
        <p:spPr bwMode="auto">
          <a:xfrm>
            <a:off x="5949046" y="2424293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900"/>
              <a:t>V-syst</a:t>
            </a:r>
          </a:p>
        </p:txBody>
      </p:sp>
      <p:sp>
        <p:nvSpPr>
          <p:cNvPr id="57" name="textruta 56"/>
          <p:cNvSpPr txBox="1"/>
          <p:nvPr/>
        </p:nvSpPr>
        <p:spPr bwMode="auto">
          <a:xfrm>
            <a:off x="4706908" y="2437154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900"/>
              <a:t>V-syst</a:t>
            </a:r>
          </a:p>
        </p:txBody>
      </p:sp>
      <p:sp>
        <p:nvSpPr>
          <p:cNvPr id="58" name="textruta 57"/>
          <p:cNvSpPr txBox="1"/>
          <p:nvPr/>
        </p:nvSpPr>
        <p:spPr bwMode="auto">
          <a:xfrm>
            <a:off x="3362230" y="2430815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900"/>
              <a:t>V-syst</a:t>
            </a:r>
          </a:p>
        </p:txBody>
      </p:sp>
      <p:sp>
        <p:nvSpPr>
          <p:cNvPr id="59" name="textruta 58"/>
          <p:cNvSpPr txBox="1"/>
          <p:nvPr/>
        </p:nvSpPr>
        <p:spPr bwMode="auto">
          <a:xfrm>
            <a:off x="7164753" y="3436420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900"/>
              <a:t>V-syst</a:t>
            </a:r>
          </a:p>
        </p:txBody>
      </p:sp>
      <p:sp>
        <p:nvSpPr>
          <p:cNvPr id="60" name="textruta 59"/>
          <p:cNvSpPr txBox="1"/>
          <p:nvPr/>
        </p:nvSpPr>
        <p:spPr bwMode="auto">
          <a:xfrm>
            <a:off x="5949999" y="3450407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900"/>
              <a:t>V-syst</a:t>
            </a:r>
          </a:p>
        </p:txBody>
      </p:sp>
      <p:sp>
        <p:nvSpPr>
          <p:cNvPr id="61" name="textruta 60"/>
          <p:cNvSpPr txBox="1"/>
          <p:nvPr/>
        </p:nvSpPr>
        <p:spPr bwMode="auto">
          <a:xfrm>
            <a:off x="4709636" y="3439449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900"/>
              <a:t>V-syst</a:t>
            </a:r>
          </a:p>
        </p:txBody>
      </p:sp>
      <p:sp>
        <p:nvSpPr>
          <p:cNvPr id="62" name="textruta 61"/>
          <p:cNvSpPr txBox="1"/>
          <p:nvPr/>
        </p:nvSpPr>
        <p:spPr bwMode="auto">
          <a:xfrm>
            <a:off x="3363792" y="3439449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900"/>
              <a:t>V-syst</a:t>
            </a:r>
          </a:p>
        </p:txBody>
      </p:sp>
      <p:sp>
        <p:nvSpPr>
          <p:cNvPr id="63" name="textruta 62"/>
          <p:cNvSpPr txBox="1"/>
          <p:nvPr/>
        </p:nvSpPr>
        <p:spPr bwMode="auto">
          <a:xfrm>
            <a:off x="2094652" y="3450407"/>
            <a:ext cx="43204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900"/>
              <a:t>V-syst</a:t>
            </a:r>
          </a:p>
        </p:txBody>
      </p:sp>
      <p:sp>
        <p:nvSpPr>
          <p:cNvPr id="74" name="textruta 73"/>
          <p:cNvSpPr txBox="1"/>
          <p:nvPr/>
        </p:nvSpPr>
        <p:spPr bwMode="auto">
          <a:xfrm>
            <a:off x="3356205" y="2803253"/>
            <a:ext cx="52573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900"/>
              <a:t>Intra-nät</a:t>
            </a:r>
            <a:endParaRPr/>
          </a:p>
        </p:txBody>
      </p:sp>
      <p:sp>
        <p:nvSpPr>
          <p:cNvPr id="75" name="textruta 74"/>
          <p:cNvSpPr txBox="1"/>
          <p:nvPr/>
        </p:nvSpPr>
        <p:spPr bwMode="auto">
          <a:xfrm>
            <a:off x="7167620" y="2803753"/>
            <a:ext cx="52573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sv-SE" sz="900"/>
              <a:t>Intra-nät</a:t>
            </a:r>
            <a:endParaRPr/>
          </a:p>
        </p:txBody>
      </p:sp>
      <p:sp>
        <p:nvSpPr>
          <p:cNvPr id="76" name="textruta 75"/>
          <p:cNvSpPr txBox="1"/>
          <p:nvPr/>
        </p:nvSpPr>
        <p:spPr bwMode="auto">
          <a:xfrm>
            <a:off x="5947402" y="2816341"/>
            <a:ext cx="497627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900"/>
              <a:t>Intra-nät</a:t>
            </a:r>
            <a:endParaRPr/>
          </a:p>
        </p:txBody>
      </p:sp>
      <p:sp>
        <p:nvSpPr>
          <p:cNvPr id="77" name="textruta 76"/>
          <p:cNvSpPr txBox="1"/>
          <p:nvPr/>
        </p:nvSpPr>
        <p:spPr bwMode="auto">
          <a:xfrm>
            <a:off x="4680982" y="2806071"/>
            <a:ext cx="563209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sv-SE" sz="900"/>
              <a:t>Intra-nät</a:t>
            </a:r>
            <a:endParaRPr/>
          </a:p>
        </p:txBody>
      </p:sp>
      <p:sp>
        <p:nvSpPr>
          <p:cNvPr id="78" name="textruta 77"/>
          <p:cNvSpPr txBox="1"/>
          <p:nvPr/>
        </p:nvSpPr>
        <p:spPr bwMode="auto">
          <a:xfrm>
            <a:off x="393366" y="1079363"/>
            <a:ext cx="387561" cy="276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sv-SE" sz="600"/>
              <a:t>Intra-nät</a:t>
            </a:r>
            <a:endParaRPr/>
          </a:p>
        </p:txBody>
      </p:sp>
      <p:sp>
        <p:nvSpPr>
          <p:cNvPr id="79" name="textruta 78"/>
          <p:cNvSpPr txBox="1"/>
          <p:nvPr/>
        </p:nvSpPr>
        <p:spPr bwMode="auto">
          <a:xfrm>
            <a:off x="5946825" y="3832752"/>
            <a:ext cx="525734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900"/>
              <a:t>Intra-nät</a:t>
            </a:r>
            <a:endParaRPr/>
          </a:p>
        </p:txBody>
      </p:sp>
      <p:sp>
        <p:nvSpPr>
          <p:cNvPr id="82" name="textruta 81"/>
          <p:cNvSpPr txBox="1"/>
          <p:nvPr/>
        </p:nvSpPr>
        <p:spPr bwMode="auto">
          <a:xfrm>
            <a:off x="7636575" y="2808341"/>
            <a:ext cx="535095" cy="3462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750"/>
              <a:t>Extern</a:t>
            </a:r>
            <a:endParaRPr/>
          </a:p>
          <a:p>
            <a:pPr algn="ctr">
              <a:defRPr/>
            </a:pPr>
            <a:r>
              <a:rPr lang="sv-SE" sz="900"/>
              <a:t>webb</a:t>
            </a:r>
            <a:endParaRPr/>
          </a:p>
        </p:txBody>
      </p:sp>
      <p:sp>
        <p:nvSpPr>
          <p:cNvPr id="84" name="textruta 83"/>
          <p:cNvSpPr txBox="1"/>
          <p:nvPr/>
        </p:nvSpPr>
        <p:spPr bwMode="auto">
          <a:xfrm>
            <a:off x="7636576" y="2427045"/>
            <a:ext cx="534374" cy="3577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900"/>
              <a:t>Soc </a:t>
            </a:r>
            <a:r>
              <a:rPr lang="sv-SE" sz="850"/>
              <a:t>media</a:t>
            </a:r>
            <a:endParaRPr/>
          </a:p>
        </p:txBody>
      </p:sp>
      <p:pic>
        <p:nvPicPr>
          <p:cNvPr id="87" name="Bildobjekt 8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04351" y="3896119"/>
            <a:ext cx="450057" cy="307181"/>
          </a:xfrm>
          <a:prstGeom prst="rect">
            <a:avLst/>
          </a:prstGeom>
        </p:spPr>
      </p:pic>
      <p:pic>
        <p:nvPicPr>
          <p:cNvPr id="89" name="Bildobjekt 8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14564" y="3827734"/>
            <a:ext cx="428625" cy="407194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 bwMode="auto">
          <a:xfrm>
            <a:off x="765254" y="753352"/>
            <a:ext cx="116256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sz="850"/>
              <a:t>Verksamhetssystem</a:t>
            </a:r>
            <a:endParaRPr/>
          </a:p>
        </p:txBody>
      </p:sp>
      <p:sp>
        <p:nvSpPr>
          <p:cNvPr id="80" name="textruta 79"/>
          <p:cNvSpPr txBox="1"/>
          <p:nvPr/>
        </p:nvSpPr>
        <p:spPr bwMode="auto">
          <a:xfrm>
            <a:off x="767917" y="1108233"/>
            <a:ext cx="114049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sz="850"/>
              <a:t>Intranät</a:t>
            </a:r>
            <a:endParaRPr/>
          </a:p>
        </p:txBody>
      </p:sp>
      <p:sp>
        <p:nvSpPr>
          <p:cNvPr id="90" name="textruta 89"/>
          <p:cNvSpPr txBox="1"/>
          <p:nvPr/>
        </p:nvSpPr>
        <p:spPr bwMode="auto">
          <a:xfrm>
            <a:off x="4432821" y="742897"/>
            <a:ext cx="117330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sz="850"/>
              <a:t>Sociala media</a:t>
            </a:r>
            <a:endParaRPr/>
          </a:p>
        </p:txBody>
      </p:sp>
      <p:sp>
        <p:nvSpPr>
          <p:cNvPr id="92" name="textruta 91"/>
          <p:cNvSpPr txBox="1"/>
          <p:nvPr/>
        </p:nvSpPr>
        <p:spPr bwMode="auto">
          <a:xfrm>
            <a:off x="2030297" y="1079676"/>
            <a:ext cx="391525" cy="2769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sv-SE" sz="600"/>
              <a:t>Ext</a:t>
            </a:r>
          </a:p>
          <a:p>
            <a:pPr algn="ctr">
              <a:defRPr/>
            </a:pPr>
            <a:r>
              <a:rPr lang="sv-SE" sz="600"/>
              <a:t>Webb</a:t>
            </a:r>
            <a:endParaRPr/>
          </a:p>
        </p:txBody>
      </p:sp>
      <p:sp>
        <p:nvSpPr>
          <p:cNvPr id="95" name="textruta 94"/>
          <p:cNvSpPr txBox="1"/>
          <p:nvPr/>
        </p:nvSpPr>
        <p:spPr bwMode="auto">
          <a:xfrm>
            <a:off x="2398922" y="1071866"/>
            <a:ext cx="117330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sv-SE" sz="850"/>
              <a:t>Extern webb</a:t>
            </a:r>
            <a:endParaRPr/>
          </a:p>
        </p:txBody>
      </p:sp>
      <p:sp>
        <p:nvSpPr>
          <p:cNvPr id="100" name="textruta 99"/>
          <p:cNvSpPr txBox="1"/>
          <p:nvPr/>
        </p:nvSpPr>
        <p:spPr bwMode="auto">
          <a:xfrm>
            <a:off x="4428568" y="1088199"/>
            <a:ext cx="1173305" cy="19620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defRPr/>
            </a:pPr>
            <a:r>
              <a:rPr lang="sv-SE" sz="800"/>
              <a:t>M365 OneDrive</a:t>
            </a:r>
            <a:endParaRPr lang="sv-SE" sz="850"/>
          </a:p>
        </p:txBody>
      </p:sp>
      <p:sp>
        <p:nvSpPr>
          <p:cNvPr id="101" name="textruta 100"/>
          <p:cNvSpPr txBox="1"/>
          <p:nvPr/>
        </p:nvSpPr>
        <p:spPr bwMode="auto">
          <a:xfrm>
            <a:off x="6823537" y="776188"/>
            <a:ext cx="1173305" cy="19620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defRPr/>
            </a:pPr>
            <a:r>
              <a:rPr lang="sv-SE" sz="850"/>
              <a:t>M365 Outlook</a:t>
            </a:r>
            <a:endParaRPr/>
          </a:p>
        </p:txBody>
      </p:sp>
      <p:pic>
        <p:nvPicPr>
          <p:cNvPr id="102" name="Bildobjekt 10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933976" y="643673"/>
            <a:ext cx="450056" cy="342900"/>
          </a:xfrm>
          <a:prstGeom prst="rect">
            <a:avLst/>
          </a:prstGeom>
        </p:spPr>
      </p:pic>
      <p:sp>
        <p:nvSpPr>
          <p:cNvPr id="103" name="textruta 102"/>
          <p:cNvSpPr txBox="1"/>
          <p:nvPr/>
        </p:nvSpPr>
        <p:spPr bwMode="auto">
          <a:xfrm>
            <a:off x="2397097" y="747586"/>
            <a:ext cx="1173305" cy="19620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>
              <a:defRPr/>
            </a:pPr>
            <a:r>
              <a:rPr lang="sv-SE" sz="850"/>
              <a:t>M365 Teams</a:t>
            </a:r>
            <a:endParaRPr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166840" y="3450407"/>
            <a:ext cx="452667" cy="34293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874346" y="3453726"/>
            <a:ext cx="452667" cy="34293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485644" y="3436420"/>
            <a:ext cx="452667" cy="34293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609436" y="3442772"/>
            <a:ext cx="452667" cy="34293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550016" y="2395623"/>
            <a:ext cx="448095" cy="34293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861125" y="2421209"/>
            <a:ext cx="448095" cy="342930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226637" y="2428887"/>
            <a:ext cx="448095" cy="351207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473899" y="2428887"/>
            <a:ext cx="448095" cy="3429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 bwMode="auto">
          <a:xfrm>
            <a:off x="719930" y="2957314"/>
            <a:ext cx="7704139" cy="590549"/>
          </a:xfrm>
        </p:spPr>
        <p:txBody>
          <a:bodyPr/>
          <a:lstStyle/>
          <a:p>
            <a:pPr>
              <a:defRPr/>
            </a:pPr>
            <a:r>
              <a:rPr lang="sv-SE">
                <a:cs typeface="Arial"/>
              </a:rPr>
              <a:t>Informationshanterings-</a:t>
            </a:r>
            <a:endParaRPr/>
          </a:p>
          <a:p>
            <a:pPr>
              <a:defRPr/>
            </a:pPr>
            <a:endParaRPr lang="sv-SE"/>
          </a:p>
          <a:p>
            <a:pPr>
              <a:defRPr/>
            </a:pPr>
            <a:endParaRPr lang="sv-SE"/>
          </a:p>
          <a:p>
            <a:pPr>
              <a:defRPr/>
            </a:pPr>
            <a:endParaRPr lang="sv-SE"/>
          </a:p>
          <a:p>
            <a:pPr>
              <a:defRPr/>
            </a:pPr>
            <a:r>
              <a:rPr lang="sv-SE" sz="2000">
                <a:cs typeface="Arial"/>
              </a:rPr>
              <a:t>5 min eget labbande</a:t>
            </a:r>
            <a:endParaRPr/>
          </a:p>
          <a:p>
            <a:pPr>
              <a:defRPr/>
            </a:pPr>
            <a:endParaRPr lang="sv-SE"/>
          </a:p>
          <a:p>
            <a:pPr>
              <a:defRPr/>
            </a:pPr>
            <a:endParaRPr lang="sv-SE"/>
          </a:p>
          <a:p>
            <a:pPr>
              <a:defRPr/>
            </a:pPr>
            <a:endParaRPr lang="sv-SE"/>
          </a:p>
          <a:p>
            <a:pPr>
              <a:defRPr/>
            </a:pP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sv-SE"/>
          </a:p>
        </p:txBody>
      </p:sp>
      <p:pic>
        <p:nvPicPr>
          <p:cNvPr id="7" name="Bildobjekt 7" descr="Public Domain Clip Art Image | Bingo | ID: 13935804613308 ...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780000">
            <a:off x="4543956" y="185903"/>
            <a:ext cx="2965449" cy="31645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3807944" name="Rubrik 1"/>
          <p:cNvSpPr>
            <a:spLocks noGrp="1"/>
          </p:cNvSpPr>
          <p:nvPr>
            <p:ph type="title"/>
          </p:nvPr>
        </p:nvSpPr>
        <p:spPr bwMode="auto">
          <a:xfrm>
            <a:off x="755647" y="759734"/>
            <a:ext cx="7704138" cy="584993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0050A0"/>
                </a:solidFill>
              </a:defRPr>
            </a:lvl1pPr>
          </a:lstStyle>
          <a:p>
            <a:pPr>
              <a:defRPr/>
            </a:pPr>
            <a:r>
              <a:rPr lang="sv-SE" sz="3000" b="0" i="0" u="none" strike="noStrike" cap="none" spc="0">
                <a:solidFill>
                  <a:srgbClr val="0050A0"/>
                </a:solidFill>
                <a:latin typeface="Calibri"/>
                <a:ea typeface="Calibri"/>
                <a:cs typeface="Calibri"/>
              </a:rPr>
              <a:t>Lagstiftning som Reglerar Informationshantering i Offentlig Verksamhet</a:t>
            </a:r>
            <a:endParaRPr/>
          </a:p>
        </p:txBody>
      </p:sp>
      <p:sp>
        <p:nvSpPr>
          <p:cNvPr id="1324041578" name="Platshållare för text 7"/>
          <p:cNvSpPr>
            <a:spLocks noGrp="1"/>
          </p:cNvSpPr>
          <p:nvPr>
            <p:ph type="body" sz="quarter" idx="10"/>
          </p:nvPr>
        </p:nvSpPr>
        <p:spPr bwMode="auto">
          <a:xfrm>
            <a:off x="767480" y="1655172"/>
            <a:ext cx="7698222" cy="2609973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000">
                <a:solidFill>
                  <a:schemeClr val="tx1"/>
                </a:solidFill>
                <a:latin typeface="+mn-lt"/>
                <a:cs typeface="Arial"/>
              </a:defRPr>
            </a:lvl1pPr>
            <a:lvl2pPr marL="742950" indent="-285750">
              <a:buClr>
                <a:srgbClr val="0050A0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Arial"/>
              </a:defRPr>
            </a:lvl2pPr>
            <a:lvl3pPr marL="1143000" indent="-228600">
              <a:buClr>
                <a:srgbClr val="0050A0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cs typeface="Arial"/>
              </a:defRPr>
            </a:lvl3pPr>
            <a:lvl4pPr marL="1600200" indent="-228600">
              <a:buClr>
                <a:srgbClr val="0050A0"/>
              </a:buClr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cs typeface="Arial"/>
              </a:defRPr>
            </a:lvl4pPr>
            <a:lvl5pPr marL="2057400" indent="-228600">
              <a:buClr>
                <a:srgbClr val="0050A0"/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cs typeface="Arial"/>
              </a:defRPr>
            </a:lvl5pPr>
          </a:lstStyle>
          <a:p>
            <a:pPr>
              <a:defRPr/>
            </a:pPr>
            <a:r>
              <a:rPr lang="sv-SE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GDPR (Dataskyddsförordningen)</a:t>
            </a:r>
            <a:br>
              <a:rPr lang="sv-SE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</a:br>
            <a:endParaRPr lang="sv-SE" sz="20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sv-SE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Offentlighetsprincipen och Tryckfrihetsförordningen</a:t>
            </a:r>
            <a:br>
              <a:rPr lang="sv-SE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</a:br>
            <a:endParaRPr lang="sv-SE" sz="20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sv-SE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Arkivlagen (1990:782)</a:t>
            </a:r>
            <a:br>
              <a:rPr lang="sv-SE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</a:br>
            <a:endParaRPr lang="sv-SE" sz="20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sv-SE" sz="2000" b="0" i="0" u="none" strike="noStrike" cap="none" spc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Säkerhetsskyddslagen (2018:585)</a:t>
            </a:r>
            <a:endParaRPr lang="sv-SE" sz="2000" b="0" i="0" u="none" strike="noStrike" cap="none" spc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29259884" name="Platshållare för text 5"/>
          <p:cNvSpPr>
            <a:spLocks noGrp="1"/>
          </p:cNvSpPr>
          <p:nvPr>
            <p:ph type="body" sz="quarter" idx="11"/>
          </p:nvPr>
        </p:nvSpPr>
        <p:spPr bwMode="auto">
          <a:xfrm>
            <a:off x="396000" y="248400"/>
            <a:ext cx="8063786" cy="16117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7706645" name="Rubrik 1"/>
          <p:cNvSpPr>
            <a:spLocks noGrp="1"/>
          </p:cNvSpPr>
          <p:nvPr>
            <p:ph type="title"/>
          </p:nvPr>
        </p:nvSpPr>
        <p:spPr bwMode="auto">
          <a:xfrm>
            <a:off x="761564" y="573880"/>
            <a:ext cx="7704138" cy="584993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0050A0"/>
                </a:solidFill>
              </a:defRPr>
            </a:lvl1pPr>
          </a:lstStyle>
          <a:p>
            <a:pPr>
              <a:defRPr/>
            </a:pPr>
            <a:r>
              <a:t>AI- och Molntjänster</a:t>
            </a:r>
          </a:p>
        </p:txBody>
      </p:sp>
      <p:sp>
        <p:nvSpPr>
          <p:cNvPr id="270817392" name="Platshållare för text 7"/>
          <p:cNvSpPr>
            <a:spLocks noGrp="1"/>
          </p:cNvSpPr>
          <p:nvPr>
            <p:ph type="body" sz="quarter" idx="10"/>
          </p:nvPr>
        </p:nvSpPr>
        <p:spPr bwMode="auto">
          <a:xfrm>
            <a:off x="767480" y="1158874"/>
            <a:ext cx="7698222" cy="2886625"/>
          </a:xfrm>
        </p:spPr>
        <p:txBody>
          <a:bodyPr>
            <a:noAutofit/>
          </a:bodyPr>
          <a:lstStyle>
            <a:lvl1pPr>
              <a:buClr>
                <a:srgbClr val="0050A0"/>
              </a:buClr>
              <a:defRPr sz="2000">
                <a:solidFill>
                  <a:schemeClr val="tx1"/>
                </a:solidFill>
                <a:latin typeface="+mn-lt"/>
                <a:cs typeface="Arial"/>
              </a:defRPr>
            </a:lvl1pPr>
            <a:lvl2pPr marL="742950" indent="-285750">
              <a:buClr>
                <a:srgbClr val="0050A0"/>
              </a:buClr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cs typeface="Arial"/>
              </a:defRPr>
            </a:lvl2pPr>
            <a:lvl3pPr marL="1143000" indent="-228600">
              <a:buClr>
                <a:srgbClr val="0050A0"/>
              </a:buClr>
              <a:buFont typeface="Arial"/>
              <a:buChar char="•"/>
              <a:defRPr sz="1600">
                <a:solidFill>
                  <a:schemeClr val="tx1"/>
                </a:solidFill>
                <a:latin typeface="+mn-lt"/>
                <a:cs typeface="Arial"/>
              </a:defRPr>
            </a:lvl3pPr>
            <a:lvl4pPr marL="1600200" indent="-228600">
              <a:buClr>
                <a:srgbClr val="0050A0"/>
              </a:buClr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cs typeface="Arial"/>
              </a:defRPr>
            </a:lvl4pPr>
            <a:lvl5pPr marL="2057400" indent="-228600">
              <a:buClr>
                <a:srgbClr val="0050A0"/>
              </a:buClr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cs typeface="Arial"/>
              </a:defRPr>
            </a:lvl5pPr>
          </a:lstStyle>
          <a:p>
            <a:pPr marL="0" indent="0">
              <a:buClr>
                <a:srgbClr val="0050A0"/>
              </a:buClr>
              <a:buFont typeface="Arial"/>
              <a:buNone/>
              <a:defRPr/>
            </a:pPr>
            <a:r>
              <a:rPr sz="2000" b="1" i="0" u="none">
                <a:solidFill>
                  <a:srgbClr val="0F4761"/>
                </a:solidFill>
                <a:latin typeface="Arial"/>
                <a:ea typeface="Arial"/>
                <a:cs typeface="Arial"/>
              </a:rPr>
              <a:t>Schrems II och tredjelandsöverföring</a:t>
            </a:r>
            <a:br>
              <a:rPr sz="2600"/>
            </a:br>
            <a:endParaRPr sz="2600"/>
          </a:p>
          <a:p>
            <a:pPr>
              <a:defRPr/>
            </a:pPr>
            <a:r>
              <a:rPr sz="16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Schrems II-domen</a:t>
            </a:r>
            <a:r>
              <a: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innebär att överföring av personuppgifter till USA (eller andra länder utanför EU/EES) endast är tillåten om det finns </a:t>
            </a:r>
            <a:r>
              <a:rPr sz="16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adekvata skyddsåtgärder</a:t>
            </a:r>
            <a:r>
              <a: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.</a:t>
            </a:r>
            <a:br>
              <a:rPr sz="2600"/>
            </a:br>
            <a:endParaRPr sz="2600"/>
          </a:p>
          <a:p>
            <a:pPr>
              <a:defRPr/>
            </a:pPr>
            <a:r>
              <a: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Om AI/Moln-tjänsten drivs av ett amerikanskt företag kan den omfattas av amerikanska lagar som </a:t>
            </a:r>
            <a:r>
              <a:rPr sz="16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Cloud Act</a:t>
            </a:r>
            <a:r>
              <a: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, vilket kan medföra risk för obehörig åtkomst.</a:t>
            </a:r>
            <a:br>
              <a:rPr sz="2600"/>
            </a:br>
            <a:endParaRPr sz="2600"/>
          </a:p>
          <a:p>
            <a:pPr>
              <a:defRPr/>
            </a:pPr>
            <a:r>
              <a: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Kontrollera om tjänsten har implementerat </a:t>
            </a:r>
            <a:r>
              <a:rPr sz="16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EU:s standardavtalsklausuler (SCCs)</a:t>
            </a:r>
            <a:r>
              <a: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eller om </a:t>
            </a:r>
            <a:r>
              <a:rPr sz="16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EU-U.S. Data Privacy Framework</a:t>
            </a:r>
            <a:r>
              <a:rPr sz="16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 gäller.</a:t>
            </a:r>
            <a:endParaRPr/>
          </a:p>
        </p:txBody>
      </p:sp>
      <p:sp>
        <p:nvSpPr>
          <p:cNvPr id="1089564905" name="Platshållare för text 5"/>
          <p:cNvSpPr>
            <a:spLocks noGrp="1"/>
          </p:cNvSpPr>
          <p:nvPr>
            <p:ph type="body" sz="quarter" idx="11"/>
          </p:nvPr>
        </p:nvSpPr>
        <p:spPr bwMode="auto">
          <a:xfrm>
            <a:off x="396000" y="248400"/>
            <a:ext cx="8063786" cy="161174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000" b="1">
                <a:solidFill>
                  <a:srgbClr val="0050A0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ndersida, Vit">
  <a:themeElements>
    <a:clrScheme name="Skellefteå kommun">
      <a:dk1>
        <a:srgbClr val="000000"/>
      </a:dk1>
      <a:lt1>
        <a:srgbClr val="FFFFFF"/>
      </a:lt1>
      <a:dk2>
        <a:srgbClr val="ECECEC"/>
      </a:dk2>
      <a:lt2>
        <a:srgbClr val="ECECEC"/>
      </a:lt2>
      <a:accent1>
        <a:srgbClr val="004165"/>
      </a:accent1>
      <a:accent2>
        <a:srgbClr val="CB511C"/>
      </a:accent2>
      <a:accent3>
        <a:srgbClr val="8F2970"/>
      </a:accent3>
      <a:accent4>
        <a:srgbClr val="4D7579"/>
      </a:accent4>
      <a:accent5>
        <a:srgbClr val="0070C0"/>
      </a:accent5>
      <a:accent6>
        <a:srgbClr val="623D65"/>
      </a:accent6>
      <a:hlink>
        <a:srgbClr val="0070C0"/>
      </a:hlink>
      <a:folHlink>
        <a:srgbClr val="000000"/>
      </a:folHlink>
    </a:clrScheme>
    <a:fontScheme name="Open Sans">
      <a:majorFont>
        <a:latin typeface="Open Sans Extrabold"/>
        <a:ea typeface="Arial"/>
        <a:cs typeface="Arial"/>
      </a:majorFont>
      <a:minorFont>
        <a:latin typeface="Open San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Owner xmlns="fe0251b5-18ca-4cca-957e-4e8d6623cbda">
      <UserInfo>
        <DisplayName/>
        <AccountId xsi:nil="true"/>
        <AccountType/>
      </UserInfo>
    </DocumentOwner>
    <TaxCatchAll xmlns="fe0251b5-18ca-4cca-957e-4e8d6623cbda"/>
    <e6bb563068ec40c6a3cac3c001bd9e53 xmlns="deaad6fb-f8b9-4adf-843c-de495c9f02ef">
      <Terms xmlns="http://schemas.microsoft.com/office/infopath/2007/PartnerControls"/>
    </e6bb563068ec40c6a3cac3c001bd9e53>
    <lf0596c7ee5a47018c43c34c33526af9 xmlns="deaad6fb-f8b9-4adf-843c-de495c9f02ef">
      <Terms xmlns="http://schemas.microsoft.com/office/infopath/2007/PartnerControls"/>
    </lf0596c7ee5a47018c43c34c33526af9>
    <lebff28af96841218f87aa57015526a3 xmlns="deaad6fb-f8b9-4adf-843c-de495c9f02ef">
      <Terms xmlns="http://schemas.microsoft.com/office/infopath/2007/PartnerControls"/>
    </lebff28af96841218f87aa57015526a3>
    <lcf76f155ced4ddcb4097134ff3c332f xmlns="420b75d0-8429-47aa-a39d-cfa209076d1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asdokument Region Västerbotten" ma:contentTypeID="0x01010036F999449BE542DAA8A32B6CA622072200ED519413E3D61D4CB46389CBDAFB303F" ma:contentTypeVersion="26" ma:contentTypeDescription="Innehållstyp för basdokument för Region Västerbotten" ma:contentTypeScope="" ma:versionID="19d14bc98238cb4f36ada87113e529ef">
  <xsd:schema xmlns:xsd="http://www.w3.org/2001/XMLSchema" xmlns:xs="http://www.w3.org/2001/XMLSchema" xmlns:p="http://schemas.microsoft.com/office/2006/metadata/properties" xmlns:ns2="fe0251b5-18ca-4cca-957e-4e8d6623cbda" xmlns:ns3="deaad6fb-f8b9-4adf-843c-de495c9f02ef" xmlns:ns4="fe0251b5-18ca-4cca-957e-4e8d6623cbda" xmlns:ns5="420b75d0-8429-47aa-a39d-cfa209076d13" targetNamespace="http://schemas.microsoft.com/office/2006/metadata/properties" ma:root="true" ma:fieldsID="1c768652a91a25459e4b3314a6230c72" ns4:_="" ns3:_="" ns5:_="">
    <xsd:import namespace="fe0251b5-18ca-4cca-957e-4e8d6623cbda"/>
    <xsd:import namespace="deaad6fb-f8b9-4adf-843c-de495c9f02ef"/>
    <xsd:import namespace="fe0251b5-18ca-4cca-957e-4e8d6623cbda"/>
    <xsd:import namespace="420b75d0-8429-47aa-a39d-cfa209076d13"/>
    <xsd:element name="properties">
      <xsd:complexType>
        <xsd:sequence>
          <xsd:element name="documentManagement">
            <xsd:complexType>
              <xsd:all>
                <xsd:element ref="ns3:lf0596c7ee5a47018c43c34c33526af9" minOccurs="0"/>
                <xsd:element ref="ns3:lebff28af96841218f87aa57015526a3" minOccurs="0"/>
                <xsd:element ref="ns3:e6bb563068ec40c6a3cac3c001bd9e53" minOccurs="0"/>
                <xsd:element ref="ns4:DocumentOwner" minOccurs="0"/>
                <xsd:element ref="ns2:TaxCatchAll" minOccurs="0"/>
                <xsd:element ref="ns2:TaxCatchAllLabel" minOccurs="0"/>
                <xsd:element ref="ns5:lcf76f155ced4ddcb4097134ff3c332f" minOccurs="0"/>
                <xsd:element ref="ns5:MediaServiceMetadata" minOccurs="0"/>
                <xsd:element ref="ns5:MediaServiceFastMetadata" minOccurs="0"/>
                <xsd:element ref="ns5:MediaServiceSearchProperties" minOccurs="0"/>
                <xsd:element ref="ns5:MediaServiceObjectDetectorVersion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251b5-18ca-4cca-957e-4e8d6623cbd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41c69eca-e2a8-4b3c-ba62-65e6c1b9b17a}" ma:internalName="TaxCatchAll" ma:showField="CatchAllData" ma:web="fe0251b5-18ca-4cca-957e-4e8d6623c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41c69eca-e2a8-4b3c-ba62-65e6c1b9b17a}" ma:internalName="TaxCatchAllLabel" ma:readOnly="true" ma:showField="CatchAllDataLabel" ma:web="fe0251b5-18ca-4cca-957e-4e8d6623c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aad6fb-f8b9-4adf-843c-de495c9f02ef" elementFormDefault="qualified">
    <xsd:import namespace="http://schemas.microsoft.com/office/2006/documentManagement/types"/>
    <xsd:import namespace="http://schemas.microsoft.com/office/infopath/2007/PartnerControls"/>
    <xsd:element name="lf0596c7ee5a47018c43c34c33526af9" ma:index="8" nillable="true" ma:taxonomy="true" ma:internalName="lf0596c7ee5a47018c43c34c33526af9" ma:taxonomyFieldName="HsaUnit" ma:displayName="Enhet (HSA)" ma:default="" ma:fieldId="{5f0596c7-ee5a-4701-8c43-c34c33526af9}" ma:taxonomyMulti="true" ma:sspId="76f01679-147b-433d-bdef-1970141a7dae" ma:termSetId="d215a4a6-82eb-4191-85de-eeb3007e29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ebff28af96841218f87aa57015526a3" ma:index="10" nillable="true" ma:taxonomy="true" ma:internalName="lebff28af96841218f87aa57015526a3" ma:taxonomyFieldName="EconomyUnit" ma:displayName="Enhet (ekonomi)" ma:default="" ma:fieldId="{5ebff28a-f968-4121-8f87-aa57015526a3}" ma:taxonomyMulti="true" ma:sspId="76f01679-147b-433d-bdef-1970141a7dae" ma:termSetId="c743c3ce-41c9-4361-b9ff-d1e54475aa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6bb563068ec40c6a3cac3c001bd9e53" ma:index="12" nillable="true" ma:taxonomy="true" ma:internalName="e6bb563068ec40c6a3cac3c001bd9e53" ma:taxonomyFieldName="DocumentCategory" ma:displayName="Dokumentkategori" ma:fieldId="{e6bb5630-68ec-40c6-a3ca-c3c001bd9e53}" ma:taxonomyMulti="true" ma:sspId="76f01679-147b-433d-bdef-1970141a7dae" ma:termSetId="6b6d138c-9fe4-4c7e-8453-7591c88063a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251b5-18ca-4cca-957e-4e8d6623cbda" elementFormDefault="qualified">
    <xsd:import namespace="http://schemas.microsoft.com/office/2006/documentManagement/types"/>
    <xsd:import namespace="http://schemas.microsoft.com/office/infopath/2007/PartnerControls"/>
    <xsd:element name="DocumentOwner" ma:index="14" nillable="true" ma:displayName="Dokumentägare" ma:list="UserInfo" ma:SharePointGroup="0" ma:internalName="DocumentOwn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0b75d0-8429-47aa-a39d-cfa209076d1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8" nillable="true" ma:taxonomy="true" ma:internalName="lcf76f155ced4ddcb4097134ff3c332f" ma:taxonomyFieldName="MediaServiceImageTags" ma:displayName="Bildmarkeringar" ma:readOnly="false" ma:fieldId="{5cf76f15-5ced-4ddc-b409-7134ff3c332f}" ma:taxonomyMulti="true" ma:sspId="76f01679-147b-433d-bdef-1970141a7d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Innehållstyp"/>
        <xsd:element ref="dc:title" minOccurs="0" maxOccurs="1" ma:index="0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F7A3DA-B20F-4F9B-AE71-832B1AC045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49A67F-D8A7-499A-AF98-D76DFC30206C}">
  <ds:schemaRefs>
    <ds:schemaRef ds:uri="http://purl.org/dc/terms/"/>
    <ds:schemaRef ds:uri="http://purl.org/dc/dcmitype/"/>
    <ds:schemaRef ds:uri="fe0251b5-18ca-4cca-957e-4e8d6623cbda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420b75d0-8429-47aa-a39d-cfa209076d13"/>
    <ds:schemaRef ds:uri="http://www.w3.org/XML/1998/namespace"/>
    <ds:schemaRef ds:uri="deaad6fb-f8b9-4adf-843c-de495c9f02e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B7D448A-10E9-4545-AAA2-D3E4D3CA14C2}">
  <ds:schemaRefs>
    <ds:schemaRef ds:uri="420b75d0-8429-47aa-a39d-cfa209076d13"/>
    <ds:schemaRef ds:uri="deaad6fb-f8b9-4adf-843c-de495c9f02ef"/>
    <ds:schemaRef ds:uri="fe0251b5-18ca-4cca-957e-4e8d6623cb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162</TotalTime>
  <Words>1105</Words>
  <Application>Microsoft Macintosh PowerPoint</Application>
  <PresentationFormat>Bildspel på skärmen (16:9)</PresentationFormat>
  <Paragraphs>164</Paragraphs>
  <Slides>17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17</vt:i4>
      </vt:variant>
    </vt:vector>
  </HeadingPairs>
  <TitlesOfParts>
    <vt:vector size="28" baseType="lpstr">
      <vt:lpstr>-apple-system</vt:lpstr>
      <vt:lpstr>Arial</vt:lpstr>
      <vt:lpstr>Calibri</vt:lpstr>
      <vt:lpstr>Helvetica Neue</vt:lpstr>
      <vt:lpstr>Helvetica Neue Light</vt:lpstr>
      <vt:lpstr>Open Sans</vt:lpstr>
      <vt:lpstr>Open Sans Extrabold</vt:lpstr>
      <vt:lpstr>Open Sans Light</vt:lpstr>
      <vt:lpstr>Office-tema</vt:lpstr>
      <vt:lpstr>1_Office-tema</vt:lpstr>
      <vt:lpstr>Undersida, Vit</vt:lpstr>
      <vt:lpstr>Informationshantering  Syfte: Detta lärlabb fokuserar på informationshantering på ett lekfullt sätt och hur kan skapa ett grundtänk kring informationshantering för sig själv och sina medarbetare. Det är ett stöd i att leda arbetet på den digitala arbetsplatsen.  </vt:lpstr>
      <vt:lpstr>Välkommen!</vt:lpstr>
      <vt:lpstr>Agenda för de kommande 55 minuterna</vt:lpstr>
      <vt:lpstr>Informationshantering och Informationssäkerhet</vt:lpstr>
      <vt:lpstr>Informationshantering  - varför är det viktigt?</vt:lpstr>
      <vt:lpstr>Informationshantering</vt:lpstr>
      <vt:lpstr>PowerPoint-presentation</vt:lpstr>
      <vt:lpstr>Lagstiftning som Reglerar Informationshantering i Offentlig Verksamhet</vt:lpstr>
      <vt:lpstr>AI- och Molntjänster</vt:lpstr>
      <vt:lpstr>AI- och Molntjänster</vt:lpstr>
      <vt:lpstr>Diskutera/fundera på:</vt:lpstr>
      <vt:lpstr>PowerPoint-presentation</vt:lpstr>
      <vt:lpstr>Diskutera/fundera på:</vt:lpstr>
      <vt:lpstr>Panelsamtal om informationshantering</vt:lpstr>
      <vt:lpstr>Sammanfattning</vt:lpstr>
      <vt:lpstr>PowerPoint-presentation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Andreas O Skog</dc:creator>
  <cp:lastModifiedBy>Mats G Johansson</cp:lastModifiedBy>
  <cp:revision>14</cp:revision>
  <dcterms:created xsi:type="dcterms:W3CDTF">2022-03-30T13:55:58Z</dcterms:created>
  <dcterms:modified xsi:type="dcterms:W3CDTF">2025-03-20T08:15:26Z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0x01010036F999449BE542DAA8A32B6CA622072200ED519413E3D61D4CB46389CBDAFB303F</vt:lpwstr>
  </property>
  <property fmtid="{D5CDD505-2E9C-101B-9397-08002B2CF9AE}" pid="3" name="DocumentCategory">
    <vt:lpwstr/>
  </property>
  <property fmtid="{D5CDD505-2E9C-101B-9397-08002B2CF9AE}" pid="4" name="HsaUnit">
    <vt:lpwstr/>
  </property>
  <property fmtid="{D5CDD505-2E9C-101B-9397-08002B2CF9AE}" pid="5" name="EconomyUnit">
    <vt:lpwstr/>
  </property>
  <property fmtid="{D5CDD505-2E9C-101B-9397-08002B2CF9AE}" pid="6" name="MediaServiceImageTags">
    <vt:lpwstr/>
  </property>
  <property fmtid="{D5CDD505-2E9C-101B-9397-08002B2CF9AE}" pid="7" name="SharedWithUsers">
    <vt:lpwstr>53;#Thomas Kvist</vt:lpwstr>
  </property>
</Properties>
</file>