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5_9C60F9C8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47_32B1A27E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4"/>
  </p:sldMasterIdLst>
  <p:notesMasterIdLst>
    <p:notesMasterId r:id="rId20"/>
  </p:notesMasterIdLst>
  <p:sldIdLst>
    <p:sldId id="278" r:id="rId5"/>
    <p:sldId id="277" r:id="rId6"/>
    <p:sldId id="266" r:id="rId7"/>
    <p:sldId id="334" r:id="rId8"/>
    <p:sldId id="258" r:id="rId9"/>
    <p:sldId id="259" r:id="rId10"/>
    <p:sldId id="331" r:id="rId11"/>
    <p:sldId id="330" r:id="rId12"/>
    <p:sldId id="327" r:id="rId13"/>
    <p:sldId id="329" r:id="rId14"/>
    <p:sldId id="328" r:id="rId15"/>
    <p:sldId id="333" r:id="rId16"/>
    <p:sldId id="263" r:id="rId17"/>
    <p:sldId id="264" r:id="rId18"/>
    <p:sldId id="265" r:id="rId19"/>
  </p:sldIdLst>
  <p:sldSz cx="9144000" cy="5143500" type="screen16x9"/>
  <p:notesSz cx="6858000" cy="9144000"/>
  <p:embeddedFontLst>
    <p:embeddedFont>
      <p:font typeface="Helvetica Neue Light" panose="02000403000000020004" pitchFamily="2" charset="0"/>
      <p:regular r:id="rId21"/>
      <p:bold r:id="rId22"/>
      <p:italic r:id="rId23"/>
      <p:boldItalic r:id="rId24"/>
    </p:embeddedFont>
    <p:embeddedFont>
      <p:font typeface="Radley" pitchFamily="2" charset="77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85F39C-2DA9-19AF-D726-F87B3DBEFAFD}" name="Simone Wahlberg" initials="SW" userId="S::simone.wahlberg_skelleftea.se#ext#@vlladmin.onmicrosoft.com::15466e3d-8b58-4bfc-b9de-ea8510bcba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/>
    <p:restoredTop sz="52494"/>
  </p:normalViewPr>
  <p:slideViewPr>
    <p:cSldViewPr snapToGrid="0">
      <p:cViewPr varScale="1">
        <p:scale>
          <a:sx n="78" d="100"/>
          <a:sy n="78" d="100"/>
        </p:scale>
        <p:origin x="3656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s G Johansson" userId="87d8a795-08f0-48d4-8de1-3683630a1edc" providerId="ADAL" clId="{D339502D-4B89-DA45-A59F-6FE876AC0D41}"/>
    <pc:docChg chg="delSld modSld">
      <pc:chgData name="Mats G Johansson" userId="87d8a795-08f0-48d4-8de1-3683630a1edc" providerId="ADAL" clId="{D339502D-4B89-DA45-A59F-6FE876AC0D41}" dt="2025-04-29T11:48:08.037" v="19" actId="20577"/>
      <pc:docMkLst>
        <pc:docMk/>
      </pc:docMkLst>
      <pc:sldChg chg="del">
        <pc:chgData name="Mats G Johansson" userId="87d8a795-08f0-48d4-8de1-3683630a1edc" providerId="ADAL" clId="{D339502D-4B89-DA45-A59F-6FE876AC0D41}" dt="2025-04-29T10:59:34.459" v="1" actId="2696"/>
        <pc:sldMkLst>
          <pc:docMk/>
          <pc:sldMk cId="0" sldId="256"/>
        </pc:sldMkLst>
      </pc:sldChg>
      <pc:sldChg chg="modNotesTx">
        <pc:chgData name="Mats G Johansson" userId="87d8a795-08f0-48d4-8de1-3683630a1edc" providerId="ADAL" clId="{D339502D-4B89-DA45-A59F-6FE876AC0D41}" dt="2025-04-29T11:47:42.765" v="9" actId="20577"/>
        <pc:sldMkLst>
          <pc:docMk/>
          <pc:sldMk cId="0" sldId="258"/>
        </pc:sldMkLst>
      </pc:sldChg>
      <pc:sldChg chg="modNotesTx">
        <pc:chgData name="Mats G Johansson" userId="87d8a795-08f0-48d4-8de1-3683630a1edc" providerId="ADAL" clId="{D339502D-4B89-DA45-A59F-6FE876AC0D41}" dt="2025-04-29T11:47:44.834" v="10" actId="20577"/>
        <pc:sldMkLst>
          <pc:docMk/>
          <pc:sldMk cId="0" sldId="259"/>
        </pc:sldMkLst>
      </pc:sldChg>
      <pc:sldChg chg="del">
        <pc:chgData name="Mats G Johansson" userId="87d8a795-08f0-48d4-8de1-3683630a1edc" providerId="ADAL" clId="{D339502D-4B89-DA45-A59F-6FE876AC0D41}" dt="2025-04-29T10:59:42.101" v="4" actId="2696"/>
        <pc:sldMkLst>
          <pc:docMk/>
          <pc:sldMk cId="0" sldId="262"/>
        </pc:sldMkLst>
      </pc:sldChg>
      <pc:sldChg chg="modNotesTx">
        <pc:chgData name="Mats G Johansson" userId="87d8a795-08f0-48d4-8de1-3683630a1edc" providerId="ADAL" clId="{D339502D-4B89-DA45-A59F-6FE876AC0D41}" dt="2025-04-29T11:48:03.882" v="17" actId="20577"/>
        <pc:sldMkLst>
          <pc:docMk/>
          <pc:sldMk cId="0" sldId="263"/>
        </pc:sldMkLst>
      </pc:sldChg>
      <pc:sldChg chg="modNotesTx">
        <pc:chgData name="Mats G Johansson" userId="87d8a795-08f0-48d4-8de1-3683630a1edc" providerId="ADAL" clId="{D339502D-4B89-DA45-A59F-6FE876AC0D41}" dt="2025-04-29T11:48:06.013" v="18" actId="20577"/>
        <pc:sldMkLst>
          <pc:docMk/>
          <pc:sldMk cId="0" sldId="264"/>
        </pc:sldMkLst>
      </pc:sldChg>
      <pc:sldChg chg="modNotesTx">
        <pc:chgData name="Mats G Johansson" userId="87d8a795-08f0-48d4-8de1-3683630a1edc" providerId="ADAL" clId="{D339502D-4B89-DA45-A59F-6FE876AC0D41}" dt="2025-04-29T11:48:08.037" v="19" actId="20577"/>
        <pc:sldMkLst>
          <pc:docMk/>
          <pc:sldMk cId="0" sldId="265"/>
        </pc:sldMkLst>
      </pc:sldChg>
      <pc:sldChg chg="modNotesTx">
        <pc:chgData name="Mats G Johansson" userId="87d8a795-08f0-48d4-8de1-3683630a1edc" providerId="ADAL" clId="{D339502D-4B89-DA45-A59F-6FE876AC0D41}" dt="2025-04-29T11:47:38.268" v="7" actId="20577"/>
        <pc:sldMkLst>
          <pc:docMk/>
          <pc:sldMk cId="3810671546" sldId="266"/>
        </pc:sldMkLst>
      </pc:sldChg>
      <pc:sldChg chg="modNotesTx">
        <pc:chgData name="Mats G Johansson" userId="87d8a795-08f0-48d4-8de1-3683630a1edc" providerId="ADAL" clId="{D339502D-4B89-DA45-A59F-6FE876AC0D41}" dt="2025-04-29T11:47:35.870" v="6" actId="20577"/>
        <pc:sldMkLst>
          <pc:docMk/>
          <pc:sldMk cId="2623601096" sldId="277"/>
        </pc:sldMkLst>
      </pc:sldChg>
      <pc:sldChg chg="modNotesTx">
        <pc:chgData name="Mats G Johansson" userId="87d8a795-08f0-48d4-8de1-3683630a1edc" providerId="ADAL" clId="{D339502D-4B89-DA45-A59F-6FE876AC0D41}" dt="2025-04-29T11:47:32.756" v="5" actId="20577"/>
        <pc:sldMkLst>
          <pc:docMk/>
          <pc:sldMk cId="3632438101" sldId="278"/>
        </pc:sldMkLst>
      </pc:sldChg>
      <pc:sldChg chg="del">
        <pc:chgData name="Mats G Johansson" userId="87d8a795-08f0-48d4-8de1-3683630a1edc" providerId="ADAL" clId="{D339502D-4B89-DA45-A59F-6FE876AC0D41}" dt="2025-04-29T10:59:34.467" v="2" actId="2696"/>
        <pc:sldMkLst>
          <pc:docMk/>
          <pc:sldMk cId="3875616263" sldId="280"/>
        </pc:sldMkLst>
      </pc:sldChg>
      <pc:sldChg chg="del">
        <pc:chgData name="Mats G Johansson" userId="87d8a795-08f0-48d4-8de1-3683630a1edc" providerId="ADAL" clId="{D339502D-4B89-DA45-A59F-6FE876AC0D41}" dt="2025-04-29T10:59:39.974" v="3" actId="2696"/>
        <pc:sldMkLst>
          <pc:docMk/>
          <pc:sldMk cId="1223796912" sldId="320"/>
        </pc:sldMkLst>
      </pc:sldChg>
      <pc:sldChg chg="del">
        <pc:chgData name="Mats G Johansson" userId="87d8a795-08f0-48d4-8de1-3683630a1edc" providerId="ADAL" clId="{D339502D-4B89-DA45-A59F-6FE876AC0D41}" dt="2025-04-29T10:59:34.442" v="0" actId="2696"/>
        <pc:sldMkLst>
          <pc:docMk/>
          <pc:sldMk cId="2780476022" sldId="326"/>
        </pc:sldMkLst>
      </pc:sldChg>
      <pc:sldChg chg="modNotesTx">
        <pc:chgData name="Mats G Johansson" userId="87d8a795-08f0-48d4-8de1-3683630a1edc" providerId="ADAL" clId="{D339502D-4B89-DA45-A59F-6FE876AC0D41}" dt="2025-04-29T11:47:53.240" v="13" actId="20577"/>
        <pc:sldMkLst>
          <pc:docMk/>
          <pc:sldMk cId="850502270" sldId="327"/>
        </pc:sldMkLst>
      </pc:sldChg>
      <pc:sldChg chg="modNotesTx">
        <pc:chgData name="Mats G Johansson" userId="87d8a795-08f0-48d4-8de1-3683630a1edc" providerId="ADAL" clId="{D339502D-4B89-DA45-A59F-6FE876AC0D41}" dt="2025-04-29T11:47:58.907" v="15" actId="20577"/>
        <pc:sldMkLst>
          <pc:docMk/>
          <pc:sldMk cId="3368797452" sldId="328"/>
        </pc:sldMkLst>
      </pc:sldChg>
      <pc:sldChg chg="modNotesTx">
        <pc:chgData name="Mats G Johansson" userId="87d8a795-08f0-48d4-8de1-3683630a1edc" providerId="ADAL" clId="{D339502D-4B89-DA45-A59F-6FE876AC0D41}" dt="2025-04-29T11:47:55.512" v="14" actId="20577"/>
        <pc:sldMkLst>
          <pc:docMk/>
          <pc:sldMk cId="912647887" sldId="329"/>
        </pc:sldMkLst>
      </pc:sldChg>
      <pc:sldChg chg="modNotesTx">
        <pc:chgData name="Mats G Johansson" userId="87d8a795-08f0-48d4-8de1-3683630a1edc" providerId="ADAL" clId="{D339502D-4B89-DA45-A59F-6FE876AC0D41}" dt="2025-04-29T11:47:50.767" v="12" actId="20577"/>
        <pc:sldMkLst>
          <pc:docMk/>
          <pc:sldMk cId="4109366052" sldId="330"/>
        </pc:sldMkLst>
      </pc:sldChg>
      <pc:sldChg chg="modNotesTx">
        <pc:chgData name="Mats G Johansson" userId="87d8a795-08f0-48d4-8de1-3683630a1edc" providerId="ADAL" clId="{D339502D-4B89-DA45-A59F-6FE876AC0D41}" dt="2025-04-29T11:47:48.458" v="11" actId="20577"/>
        <pc:sldMkLst>
          <pc:docMk/>
          <pc:sldMk cId="3747675420" sldId="331"/>
        </pc:sldMkLst>
      </pc:sldChg>
      <pc:sldChg chg="modNotesTx">
        <pc:chgData name="Mats G Johansson" userId="87d8a795-08f0-48d4-8de1-3683630a1edc" providerId="ADAL" clId="{D339502D-4B89-DA45-A59F-6FE876AC0D41}" dt="2025-04-29T11:48:02.028" v="16" actId="20577"/>
        <pc:sldMkLst>
          <pc:docMk/>
          <pc:sldMk cId="1620142317" sldId="333"/>
        </pc:sldMkLst>
      </pc:sldChg>
      <pc:sldChg chg="modNotesTx">
        <pc:chgData name="Mats G Johansson" userId="87d8a795-08f0-48d4-8de1-3683630a1edc" providerId="ADAL" clId="{D339502D-4B89-DA45-A59F-6FE876AC0D41}" dt="2025-04-29T11:47:40.386" v="8" actId="20577"/>
        <pc:sldMkLst>
          <pc:docMk/>
          <pc:sldMk cId="595723447" sldId="334"/>
        </pc:sldMkLst>
      </pc:sldChg>
    </pc:docChg>
  </pc:docChgLst>
</pc:chgInfo>
</file>

<file path=ppt/comments/modernComment_115_9C60F9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2DE1D25-4820-4CF1-B0D5-8738AA5DB83A}" authorId="{6785F39C-2DA9-19AF-D726-F87B3DBEFAFD}" created="2023-11-23T14:52:12.915">
    <pc:sldMkLst xmlns:pc="http://schemas.microsoft.com/office/powerpoint/2013/main/command">
      <pc:docMk/>
      <pc:sldMk cId="2623601096" sldId="277"/>
    </pc:sldMkLst>
    <p188:txBody>
      <a:bodyPr/>
      <a:lstStyle/>
      <a:p>
        <a:r>
          <a:rPr lang="sv-SE"/>
          <a:t>Canvas saknas</a:t>
        </a:r>
      </a:p>
    </p188:txBody>
  </p188:cm>
</p188:cmLst>
</file>

<file path=ppt/comments/modernComment_147_32B1A2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D1463E7-6601-406E-8194-B59A0D709CAF}" authorId="{6785F39C-2DA9-19AF-D726-F87B3DBEFAFD}" created="2023-11-23T14:54:58.578">
    <pc:sldMkLst xmlns:pc="http://schemas.microsoft.com/office/powerpoint/2013/main/command">
      <pc:docMk/>
      <pc:sldMk cId="850502270" sldId="327"/>
    </pc:sldMkLst>
    <p188:txBody>
      <a:bodyPr/>
      <a:lstStyle/>
      <a:p>
        <a:r>
          <a:rPr lang="sv-SE"/>
          <a:t>canvas saknas och ny länk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94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e4a24953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e4a24953b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6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61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616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2666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be30178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2be30178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273cfec46_1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2273cfec46_1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be301789a_0_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7999"/>
              </a:lnSpc>
              <a:buSzPts val="1400"/>
              <a:buNone/>
            </a:pPr>
            <a:endParaRPr sz="1600" dirty="0"/>
          </a:p>
        </p:txBody>
      </p:sp>
      <p:sp>
        <p:nvSpPr>
          <p:cNvPr id="248" name="Google Shape;248;g12be301789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sv-SE" dirty="0">
              <a:solidFill>
                <a:srgbClr val="5B5FC7"/>
              </a:solidFill>
              <a:latin typeface="-apple-system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378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641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487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e4a24953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e4a24953b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sv-SE"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b8782422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7b8782422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b3977f427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g12b3977f427_0_6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342689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b3977f427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g12b3977f427_0_6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95887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e4a24953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e4a24953b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139803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 på bakgrundsplatts">
  <p:cSld name="Rubrikbild på bakgrundsplat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0" y="-2"/>
            <a:ext cx="9147667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55650" y="1168004"/>
            <a:ext cx="7704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+ Title and text">
  <p:cSld name="Photo + Title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-4738" y="-480795"/>
            <a:ext cx="9153300" cy="6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4183" y="-29681"/>
            <a:ext cx="4493700" cy="5202900"/>
          </a:xfrm>
          <a:prstGeom prst="roundRect">
            <a:avLst>
              <a:gd name="adj" fmla="val 0"/>
            </a:avLst>
          </a:prstGeom>
          <a:solidFill>
            <a:srgbClr val="F4F3F6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71114" y="764735"/>
            <a:ext cx="33522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471114" y="2101609"/>
            <a:ext cx="3352200" cy="3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xt columns">
  <p:cSld name="3 text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347486" y="1672530"/>
            <a:ext cx="2301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3347486" y="2304281"/>
            <a:ext cx="23013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3"/>
          </p:nvPr>
        </p:nvSpPr>
        <p:spPr>
          <a:xfrm>
            <a:off x="5983969" y="1672530"/>
            <a:ext cx="2301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4"/>
          </p:nvPr>
        </p:nvSpPr>
        <p:spPr>
          <a:xfrm>
            <a:off x="5983969" y="2304281"/>
            <a:ext cx="23013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5"/>
          </p:nvPr>
        </p:nvSpPr>
        <p:spPr>
          <a:xfrm>
            <a:off x="711003" y="1672530"/>
            <a:ext cx="2301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6"/>
          </p:nvPr>
        </p:nvSpPr>
        <p:spPr>
          <a:xfrm>
            <a:off x="711003" y="2304281"/>
            <a:ext cx="23013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710192" y="649783"/>
            <a:ext cx="6805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columns">
  <p:cSld name="2 text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4252361" y="1672530"/>
            <a:ext cx="31887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23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252361" y="2304281"/>
            <a:ext cx="31887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3"/>
          </p:nvPr>
        </p:nvSpPr>
        <p:spPr>
          <a:xfrm>
            <a:off x="711003" y="1672530"/>
            <a:ext cx="31887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23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4"/>
          </p:nvPr>
        </p:nvSpPr>
        <p:spPr>
          <a:xfrm>
            <a:off x="711003" y="2304281"/>
            <a:ext cx="31887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710192" y="649783"/>
            <a:ext cx="6805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passad layout 1">
  <p:cSld name="CUSTO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755651" y="205979"/>
            <a:ext cx="77040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39800" y="0"/>
            <a:ext cx="9104100" cy="4363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CB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7B7B7"/>
              </a:solidFill>
            </a:endParaRPr>
          </a:p>
        </p:txBody>
      </p:sp>
      <p:sp>
        <p:nvSpPr>
          <p:cNvPr id="87" name="Google Shape;87;p17"/>
          <p:cNvSpPr/>
          <p:nvPr/>
        </p:nvSpPr>
        <p:spPr>
          <a:xfrm rot="-5400000">
            <a:off x="2879175" y="-1851430"/>
            <a:ext cx="3443100" cy="8872200"/>
          </a:xfrm>
          <a:prstGeom prst="flowChartDelay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/>
          <p:nvPr/>
        </p:nvSpPr>
        <p:spPr>
          <a:xfrm rot="-5400000">
            <a:off x="3280500" y="-431080"/>
            <a:ext cx="2658600" cy="6816000"/>
          </a:xfrm>
          <a:prstGeom prst="flowChartDelay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/>
          <p:nvPr/>
        </p:nvSpPr>
        <p:spPr>
          <a:xfrm rot="-5400000">
            <a:off x="3607250" y="1252975"/>
            <a:ext cx="1877100" cy="4243800"/>
          </a:xfrm>
          <a:prstGeom prst="flowChartDelay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" name="Google Shape;90;p17"/>
          <p:cNvCxnSpPr/>
          <p:nvPr/>
        </p:nvCxnSpPr>
        <p:spPr>
          <a:xfrm>
            <a:off x="1688125" y="39575"/>
            <a:ext cx="2230500" cy="369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1" name="Google Shape;91;p17"/>
          <p:cNvCxnSpPr/>
          <p:nvPr/>
        </p:nvCxnSpPr>
        <p:spPr>
          <a:xfrm rot="10800000" flipH="1">
            <a:off x="5133975" y="39575"/>
            <a:ext cx="2343900" cy="378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2" name="Google Shape;92;p17"/>
          <p:cNvSpPr/>
          <p:nvPr/>
        </p:nvSpPr>
        <p:spPr>
          <a:xfrm>
            <a:off x="-75" y="4134625"/>
            <a:ext cx="9144000" cy="246900"/>
          </a:xfrm>
          <a:prstGeom prst="rect">
            <a:avLst/>
          </a:prstGeom>
          <a:solidFill>
            <a:srgbClr val="FFCB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664025" y="4057975"/>
            <a:ext cx="142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>
                <a:latin typeface="Calibri"/>
                <a:ea typeface="Calibri"/>
                <a:cs typeface="Calibri"/>
                <a:sym typeface="Calibri"/>
              </a:rPr>
              <a:t>ÅR 20xx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6719800" y="4057975"/>
            <a:ext cx="142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>
                <a:latin typeface="Calibri"/>
                <a:ea typeface="Calibri"/>
                <a:cs typeface="Calibri"/>
                <a:sym typeface="Calibri"/>
              </a:rPr>
              <a:t>ÅR 20xx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3408092" y="0"/>
            <a:ext cx="2205900" cy="307800"/>
          </a:xfrm>
          <a:prstGeom prst="flowChartAlternateProcess">
            <a:avLst/>
          </a:prstGeom>
          <a:solidFill>
            <a:srgbClr val="FFCB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 b="1">
                <a:latin typeface="Calibri"/>
                <a:ea typeface="Calibri"/>
                <a:cs typeface="Calibri"/>
                <a:sym typeface="Calibri"/>
              </a:rPr>
              <a:t>TRANSFORMATION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17"/>
          <p:cNvGrpSpPr/>
          <p:nvPr/>
        </p:nvGrpSpPr>
        <p:grpSpPr>
          <a:xfrm>
            <a:off x="3579544" y="3288059"/>
            <a:ext cx="1981200" cy="897250"/>
            <a:chOff x="3481350" y="3913100"/>
            <a:chExt cx="1981200" cy="897250"/>
          </a:xfrm>
        </p:grpSpPr>
        <p:sp>
          <p:nvSpPr>
            <p:cNvPr id="97" name="Google Shape;97;p17"/>
            <p:cNvSpPr/>
            <p:nvPr/>
          </p:nvSpPr>
          <p:spPr>
            <a:xfrm rot="-5400000">
              <a:off x="4043400" y="3351050"/>
              <a:ext cx="857100" cy="1981200"/>
            </a:xfrm>
            <a:prstGeom prst="flowChartDelay">
              <a:avLst/>
            </a:prstGeom>
            <a:solidFill>
              <a:srgbClr val="FF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B7B7B7"/>
                </a:solidFill>
              </a:endParaRPr>
            </a:p>
          </p:txBody>
        </p:sp>
        <p:sp>
          <p:nvSpPr>
            <p:cNvPr id="98" name="Google Shape;98;p17"/>
            <p:cNvSpPr txBox="1"/>
            <p:nvPr/>
          </p:nvSpPr>
          <p:spPr>
            <a:xfrm>
              <a:off x="3605100" y="4102350"/>
              <a:ext cx="17337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700" b="1">
                  <a:solidFill>
                    <a:srgbClr val="110046"/>
                  </a:solidFill>
                  <a:latin typeface="Calibri"/>
                  <a:ea typeface="Calibri"/>
                  <a:cs typeface="Calibri"/>
                  <a:sym typeface="Calibri"/>
                </a:rPr>
                <a:t>Avdelning</a:t>
              </a:r>
              <a:endParaRPr sz="1700" b="1">
                <a:solidFill>
                  <a:srgbClr val="11004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700" b="1">
                  <a:solidFill>
                    <a:srgbClr val="110046"/>
                  </a:solidFill>
                  <a:latin typeface="Calibri"/>
                  <a:ea typeface="Calibri"/>
                  <a:cs typeface="Calibri"/>
                  <a:sym typeface="Calibri"/>
                </a:rPr>
                <a:t>Verksamhet</a:t>
              </a:r>
              <a:endParaRPr sz="1700" b="1">
                <a:solidFill>
                  <a:srgbClr val="1100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Gray 1">
  <p:cSld name="TITLE_AND_BODY_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809426" y="1129605"/>
            <a:ext cx="6431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None/>
              <a:defRPr sz="42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800386" y="2947493"/>
            <a:ext cx="64497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0"/>
          <p:cNvGrpSpPr/>
          <p:nvPr/>
        </p:nvGrpSpPr>
        <p:grpSpPr>
          <a:xfrm>
            <a:off x="152400" y="152400"/>
            <a:ext cx="8774925" cy="4222876"/>
            <a:chOff x="152400" y="152400"/>
            <a:chExt cx="8774925" cy="4222876"/>
          </a:xfrm>
        </p:grpSpPr>
        <p:pic>
          <p:nvPicPr>
            <p:cNvPr id="107" name="Google Shape;107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52400" y="152400"/>
              <a:ext cx="8706600" cy="4222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20"/>
            <p:cNvSpPr txBox="1"/>
            <p:nvPr/>
          </p:nvSpPr>
          <p:spPr>
            <a:xfrm>
              <a:off x="283475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9" name="Google Shape;109;p20"/>
            <p:cNvSpPr txBox="1"/>
            <p:nvPr/>
          </p:nvSpPr>
          <p:spPr>
            <a:xfrm>
              <a:off x="3165900" y="485415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0" name="Google Shape;110;p20"/>
            <p:cNvSpPr txBox="1"/>
            <p:nvPr/>
          </p:nvSpPr>
          <p:spPr>
            <a:xfrm>
              <a:off x="6152450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1" name="Google Shape;111;p20"/>
            <p:cNvSpPr txBox="1"/>
            <p:nvPr/>
          </p:nvSpPr>
          <p:spPr>
            <a:xfrm>
              <a:off x="297713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2" name="Google Shape;112;p20"/>
            <p:cNvSpPr txBox="1"/>
            <p:nvPr/>
          </p:nvSpPr>
          <p:spPr>
            <a:xfrm>
              <a:off x="3180138" y="1841523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3" name="Google Shape;113;p20"/>
            <p:cNvSpPr txBox="1"/>
            <p:nvPr/>
          </p:nvSpPr>
          <p:spPr>
            <a:xfrm>
              <a:off x="6166688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4" name="Google Shape;114;p20"/>
            <p:cNvSpPr txBox="1"/>
            <p:nvPr/>
          </p:nvSpPr>
          <p:spPr>
            <a:xfrm>
              <a:off x="327250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5" name="Google Shape;115;p20"/>
            <p:cNvSpPr txBox="1"/>
            <p:nvPr/>
          </p:nvSpPr>
          <p:spPr>
            <a:xfrm>
              <a:off x="3209675" y="3197631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6" name="Google Shape;116;p20"/>
            <p:cNvSpPr txBox="1"/>
            <p:nvPr/>
          </p:nvSpPr>
          <p:spPr>
            <a:xfrm>
              <a:off x="6196225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7" name="Google Shape;117;p20"/>
            <p:cNvSpPr txBox="1"/>
            <p:nvPr/>
          </p:nvSpPr>
          <p:spPr>
            <a:xfrm>
              <a:off x="578650" y="153372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Arbetsflöden och arbetssätt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0"/>
            <p:cNvSpPr txBox="1"/>
            <p:nvPr/>
          </p:nvSpPr>
          <p:spPr>
            <a:xfrm>
              <a:off x="578650" y="295237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Erbjudande &amp; Finansieringssätt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0"/>
            <p:cNvSpPr txBox="1"/>
            <p:nvPr/>
          </p:nvSpPr>
          <p:spPr>
            <a:xfrm>
              <a:off x="593950" y="17762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Normer, Värderingar, Mission, Vision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0"/>
            <p:cNvSpPr txBox="1"/>
            <p:nvPr/>
          </p:nvSpPr>
          <p:spPr>
            <a:xfrm>
              <a:off x="3416975" y="17762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Strategiarbete &amp; Policyarbete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0"/>
            <p:cNvSpPr txBox="1"/>
            <p:nvPr/>
          </p:nvSpPr>
          <p:spPr>
            <a:xfrm>
              <a:off x="6499125" y="177625"/>
              <a:ext cx="2428200" cy="43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Ledarskap, Kultur, Kompetens, Organisering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0"/>
            <p:cNvSpPr txBox="1"/>
            <p:nvPr/>
          </p:nvSpPr>
          <p:spPr>
            <a:xfrm>
              <a:off x="3465575" y="1565000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IT- Infrastruktur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0"/>
            <p:cNvSpPr txBox="1"/>
            <p:nvPr/>
          </p:nvSpPr>
          <p:spPr>
            <a:xfrm>
              <a:off x="6499125" y="153372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Data &amp; Analys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0"/>
            <p:cNvSpPr txBox="1"/>
            <p:nvPr/>
          </p:nvSpPr>
          <p:spPr>
            <a:xfrm>
              <a:off x="3416975" y="295237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Kontaktytor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0"/>
            <p:cNvSpPr txBox="1"/>
            <p:nvPr/>
          </p:nvSpPr>
          <p:spPr>
            <a:xfrm>
              <a:off x="6447625" y="2952375"/>
              <a:ext cx="23154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Invånare och intressenter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249700" y="4733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 idx="2"/>
          </p:nvPr>
        </p:nvSpPr>
        <p:spPr>
          <a:xfrm>
            <a:off x="249700" y="18278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title" idx="3"/>
          </p:nvPr>
        </p:nvSpPr>
        <p:spPr>
          <a:xfrm>
            <a:off x="249700" y="318230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 idx="4"/>
          </p:nvPr>
        </p:nvSpPr>
        <p:spPr>
          <a:xfrm>
            <a:off x="3154500" y="51065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title" idx="5"/>
          </p:nvPr>
        </p:nvSpPr>
        <p:spPr>
          <a:xfrm>
            <a:off x="3154500" y="186515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 idx="6"/>
          </p:nvPr>
        </p:nvSpPr>
        <p:spPr>
          <a:xfrm>
            <a:off x="3154500" y="321965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 idx="7"/>
          </p:nvPr>
        </p:nvSpPr>
        <p:spPr>
          <a:xfrm>
            <a:off x="6221025" y="4718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8"/>
          </p:nvPr>
        </p:nvSpPr>
        <p:spPr>
          <a:xfrm>
            <a:off x="6221025" y="18263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 idx="9"/>
          </p:nvPr>
        </p:nvSpPr>
        <p:spPr>
          <a:xfrm>
            <a:off x="6221025" y="318080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809426" y="467320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809426" y="1728192"/>
            <a:ext cx="5853300" cy="3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+ Title and small text">
  <p:cSld name="Photo + Title and small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>
            <a:spLocks noGrp="1"/>
          </p:cNvSpPr>
          <p:nvPr>
            <p:ph type="pic" idx="2"/>
          </p:nvPr>
        </p:nvSpPr>
        <p:spPr>
          <a:xfrm>
            <a:off x="-4738" y="-480795"/>
            <a:ext cx="9153300" cy="6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-4183" y="-29681"/>
            <a:ext cx="4493700" cy="5202900"/>
          </a:xfrm>
          <a:prstGeom prst="roundRect">
            <a:avLst>
              <a:gd name="adj" fmla="val 0"/>
            </a:avLst>
          </a:prstGeom>
          <a:solidFill>
            <a:srgbClr val="F4F3F6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471114" y="764735"/>
            <a:ext cx="33522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471114" y="2101609"/>
            <a:ext cx="3352200" cy="3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1pPr>
            <a:lvl2pPr marL="91440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4pPr>
            <a:lvl5pPr marL="2286000" lvl="4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Anpassad layout">
  <p:cSld name="19_Anpassad layou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9875" y="0"/>
            <a:ext cx="717411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2538325" y="1727975"/>
            <a:ext cx="2187600" cy="76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 idx="2"/>
          </p:nvPr>
        </p:nvSpPr>
        <p:spPr>
          <a:xfrm>
            <a:off x="4825625" y="1727975"/>
            <a:ext cx="2187600" cy="76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 idx="3"/>
          </p:nvPr>
        </p:nvSpPr>
        <p:spPr>
          <a:xfrm>
            <a:off x="2519350" y="2836825"/>
            <a:ext cx="1900200" cy="64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 idx="4"/>
          </p:nvPr>
        </p:nvSpPr>
        <p:spPr>
          <a:xfrm>
            <a:off x="4649725" y="2836825"/>
            <a:ext cx="1900200" cy="64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 idx="5"/>
          </p:nvPr>
        </p:nvSpPr>
        <p:spPr>
          <a:xfrm>
            <a:off x="6872675" y="2930100"/>
            <a:ext cx="1660500" cy="101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title" idx="6"/>
          </p:nvPr>
        </p:nvSpPr>
        <p:spPr>
          <a:xfrm>
            <a:off x="3409375" y="992700"/>
            <a:ext cx="3680100" cy="43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title" idx="7"/>
          </p:nvPr>
        </p:nvSpPr>
        <p:spPr>
          <a:xfrm>
            <a:off x="7593800" y="475075"/>
            <a:ext cx="1005000" cy="43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154" name="Google Shape;154;p23"/>
          <p:cNvSpPr txBox="1"/>
          <p:nvPr/>
        </p:nvSpPr>
        <p:spPr>
          <a:xfrm>
            <a:off x="2548800" y="1509925"/>
            <a:ext cx="3120300" cy="2925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Beskriv företeelser som du ser i samhället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2548800" y="2588550"/>
            <a:ext cx="3120300" cy="2925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Beskriv hur vågen kan skapa värde för en målgrupp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2548800" y="3621175"/>
            <a:ext cx="3120300" cy="2925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Beskriv hur vågen kan skapa värde internt i din verksamhet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6816125" y="2588550"/>
            <a:ext cx="1773600" cy="4002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Vad för initiativ bör ni göra för surfa på vågen?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title" idx="8"/>
          </p:nvPr>
        </p:nvSpPr>
        <p:spPr>
          <a:xfrm>
            <a:off x="2519350" y="3811475"/>
            <a:ext cx="1900200" cy="76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title" idx="9"/>
          </p:nvPr>
        </p:nvSpPr>
        <p:spPr>
          <a:xfrm>
            <a:off x="4649725" y="3811475"/>
            <a:ext cx="1900200" cy="76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7258775" y="979125"/>
            <a:ext cx="1331100" cy="15102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6816125" y="4020525"/>
            <a:ext cx="1773600" cy="6156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Ert beslut gällande verksamhetens respons till vågen: (Ringa in)</a:t>
            </a:r>
            <a:endParaRPr sz="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Agera	Bevaka	Ignorera</a:t>
            </a:r>
            <a:endParaRPr sz="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ljus bakgrund, Kapitelmärkning">
  <p:cSld name="Rubrik + Brödtext, ljus bakgrund, Kapitelmärkning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41548"/>
          <a:stretch/>
        </p:blipFill>
        <p:spPr>
          <a:xfrm>
            <a:off x="-6263" y="-2"/>
            <a:ext cx="9150266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760578" y="573882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 1">
  <p:cSld name="1_Rubrikbild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ctrTitle"/>
          </p:nvPr>
        </p:nvSpPr>
        <p:spPr>
          <a:xfrm>
            <a:off x="685800" y="1597521"/>
            <a:ext cx="7772400" cy="1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Anpassad layout 1">
  <p:cSld name="36_Anpassad layout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809426" y="467320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900114" y="1635125"/>
            <a:ext cx="7343700" cy="3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 + Brödtext, ljus bakgrund, Kapitelmärkning">
  <p:cSld name="2_Rubrik + Brödtext, ljus bakgrund, Kapitelmärkning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419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60578" y="573882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ljus bakgrund, Kapitelmärkning">
  <p:cSld name="1_Rubrik + Brödtext, ljus bakgrund, Kapitelmärkning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40957"/>
          <a:stretch/>
        </p:blipFill>
        <p:spPr>
          <a:xfrm>
            <a:off x="0" y="-3"/>
            <a:ext cx="9147600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760578" y="568325"/>
            <a:ext cx="7704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ubrik + Brödtext, ljus bakgrund, Kapitelmärkning">
  <p:cSld name="3_Rubrik + Brödtext, ljus bakgrund, Kapitelmärkning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0"/>
            <a:ext cx="9144000" cy="419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760578" y="568325"/>
            <a:ext cx="7704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på Bild">
  <p:cSld name="Rubrik på Bild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419258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4192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762549" y="1168004"/>
            <a:ext cx="7704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, Brödtext, Bild, Kapitelmärkning">
  <p:cSld name="Rubrik, Brödtext, Bild, Kapitelmärkn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755650" y="573882"/>
            <a:ext cx="3816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755650" y="1330110"/>
            <a:ext cx="38163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>
            <a:spLocks noGrp="1"/>
          </p:cNvSpPr>
          <p:nvPr>
            <p:ph type="pic" idx="3"/>
          </p:nvPr>
        </p:nvSpPr>
        <p:spPr>
          <a:xfrm>
            <a:off x="4859788" y="573882"/>
            <a:ext cx="3600000" cy="36183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mörk bakgrund, Kapitelmärkning">
  <p:cSld name="Rubrik + Brödtext, mörk bakgrund, Kapitelmärkning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0" y="-2"/>
            <a:ext cx="9147667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755650" y="573882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755650" y="1325563"/>
            <a:ext cx="7704000" cy="26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"/>
          </p:nvPr>
        </p:nvSpPr>
        <p:spPr>
          <a:xfrm>
            <a:off x="395288" y="245562"/>
            <a:ext cx="8064300" cy="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mörk bakgrund, Kapitelmärkning">
  <p:cSld name="1_Rubrik + Brödtext, mörk bakgrund, Kapitelmärkning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t="1" b="40931"/>
          <a:stretch/>
        </p:blipFill>
        <p:spPr>
          <a:xfrm>
            <a:off x="0" y="-3"/>
            <a:ext cx="9147600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755650" y="568325"/>
            <a:ext cx="77040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755576" y="1329929"/>
            <a:ext cx="7704000" cy="26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395288" y="245562"/>
            <a:ext cx="8064300" cy="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5651" y="205979"/>
            <a:ext cx="770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651" y="1200151"/>
            <a:ext cx="7704000" cy="2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019629" y="4505693"/>
            <a:ext cx="1440161" cy="32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6228184" y="4443958"/>
            <a:ext cx="563143" cy="52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21800" y="44759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>
                <a:solidFill>
                  <a:srgbClr val="110046"/>
                </a:solidFill>
              </a:rPr>
              <a:t>Copyright DigJourney </a:t>
            </a:r>
            <a:endParaRPr sz="800">
              <a:solidFill>
                <a:srgbClr val="11004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>
                <a:solidFill>
                  <a:srgbClr val="110046"/>
                </a:solidFill>
              </a:rPr>
              <a:t>Licencierat av Region Västerbotten</a:t>
            </a:r>
            <a:endParaRPr sz="800">
              <a:solidFill>
                <a:srgbClr val="110046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1" orient="horz" pos="2835">
          <p15:clr>
            <a:srgbClr val="F26B43"/>
          </p15:clr>
        </p15:guide>
        <p15:guide id="12" orient="horz" pos="3044">
          <p15:clr>
            <a:srgbClr val="F26B43"/>
          </p15:clr>
        </p15:guide>
        <p15:guide id="13" pos="2880">
          <p15:clr>
            <a:srgbClr val="F26B43"/>
          </p15:clr>
        </p15:guide>
        <p15:guide id="14" pos="30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5_9C60F9C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erigesradio.se/artikel/medarbetare-tavlar-i-att-ta-bort-uppgifter-for-penga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nm1bu9LtBi0?feature=oembed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7_32B1A27E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hyperlink" Target="https://digitalkompetens.samarbeta.se/mod/resource/view.php?id=8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09CB3A-334C-4A61-9F52-BBFD696E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Välkommen!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7DA8-41A3-C9FC-4F3B-EFF00CE8DEBF}"/>
              </a:ext>
            </a:extLst>
          </p:cNvPr>
          <p:cNvSpPr/>
          <p:nvPr/>
        </p:nvSpPr>
        <p:spPr>
          <a:xfrm>
            <a:off x="6126479" y="4366260"/>
            <a:ext cx="830580" cy="655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B27F7-6836-3A3D-51EF-FB5307A27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563" y="4438314"/>
            <a:ext cx="654952" cy="6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ctrTitle"/>
          </p:nvPr>
        </p:nvSpPr>
        <p:spPr>
          <a:xfrm>
            <a:off x="685800" y="362850"/>
            <a:ext cx="7772400" cy="11028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Övning Antipiloter - grupparbete </a:t>
            </a: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subTitle" idx="1"/>
          </p:nvPr>
        </p:nvSpPr>
        <p:spPr>
          <a:xfrm>
            <a:off x="1587500" y="1465650"/>
            <a:ext cx="1473200" cy="1314600"/>
          </a:xfrm>
          <a:prstGeom prst="rect">
            <a:avLst/>
          </a:prstGeom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bg2"/>
                </a:solidFill>
              </a:rPr>
              <a:t>12 minuter</a:t>
            </a:r>
            <a:br>
              <a:rPr lang="sv-SE">
                <a:solidFill>
                  <a:schemeClr val="bg2"/>
                </a:solidFill>
              </a:rPr>
            </a:br>
            <a:r>
              <a:rPr lang="sv-SE">
                <a:solidFill>
                  <a:schemeClr val="bg2"/>
                </a:solidFill>
              </a:rPr>
              <a:t>4 &amp; 4</a:t>
            </a:r>
          </a:p>
          <a:p>
            <a:pPr marL="457200" lvl="1" indent="0" algn="l"/>
            <a:endParaRPr lang="sv-SE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020A87B-3B84-D353-A463-2F0A4545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570500"/>
            <a:ext cx="6096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AB7CD43-D94E-C5A3-36D8-776CD87ABBBF}"/>
              </a:ext>
            </a:extLst>
          </p:cNvPr>
          <p:cNvSpPr txBox="1"/>
          <p:nvPr/>
        </p:nvSpPr>
        <p:spPr>
          <a:xfrm>
            <a:off x="984250" y="2568450"/>
            <a:ext cx="7772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Presenterar era tänkta antipiloter för varandra</a:t>
            </a:r>
            <a:br>
              <a:rPr lang="sv-SE" sz="2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Reflektera tillsammans exempelvis: </a:t>
            </a:r>
            <a:br>
              <a:rPr lang="sv-SE" sz="2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Vilka effekter kan de ge?  </a:t>
            </a:r>
            <a:br>
              <a:rPr lang="sv-SE"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Är det en lätt/svår antipilot? Kan man behöva göra den i flera moment?</a:t>
            </a:r>
            <a:br>
              <a:rPr lang="sv-SE"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Skulle det kunna passa att göra även i andra verksamheter?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E1658E-7CCE-8F28-D3FE-0B8082162FEB}"/>
              </a:ext>
            </a:extLst>
          </p:cNvPr>
          <p:cNvSpPr/>
          <p:nvPr/>
        </p:nvSpPr>
        <p:spPr>
          <a:xfrm>
            <a:off x="6126479" y="4366260"/>
            <a:ext cx="830580" cy="655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F11D6-40FC-1FA8-8669-0052D7D7A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563" y="4438314"/>
            <a:ext cx="654952" cy="6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4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5150CA-F2B5-9A5E-F9D2-E6734316B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20" y="150942"/>
            <a:ext cx="8258218" cy="1102800"/>
          </a:xfrm>
        </p:spPr>
        <p:txBody>
          <a:bodyPr anchor="ctr" anchorCtr="0"/>
          <a:lstStyle/>
          <a:p>
            <a:r>
              <a:rPr lang="sv-SE"/>
              <a:t>Planera för antipilot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B38CDEF-574A-BAEE-7F8B-79CB2B38F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51" y="1531764"/>
            <a:ext cx="6077113" cy="35476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97251F-9DF5-A27F-3197-71977EC9AA18}"/>
              </a:ext>
            </a:extLst>
          </p:cNvPr>
          <p:cNvSpPr/>
          <p:nvPr/>
        </p:nvSpPr>
        <p:spPr>
          <a:xfrm>
            <a:off x="6236969" y="4366260"/>
            <a:ext cx="716280" cy="678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306B79-41F1-D9D3-BECF-FB1488673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563" y="4438314"/>
            <a:ext cx="654952" cy="6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5150CA-F2B5-9A5E-F9D2-E6734316B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283" y="130174"/>
            <a:ext cx="8199433" cy="1102800"/>
          </a:xfrm>
        </p:spPr>
        <p:txBody>
          <a:bodyPr anchor="t" anchorCtr="0"/>
          <a:lstStyle/>
          <a:p>
            <a:r>
              <a:rPr lang="sv-SE"/>
              <a:t>Testa antipilot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B38CDEF-574A-BAEE-7F8B-79CB2B38FA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0552" y="870333"/>
            <a:ext cx="6852628" cy="40359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DE551C-2793-6FD6-AF46-21E43CB2D0A7}"/>
              </a:ext>
            </a:extLst>
          </p:cNvPr>
          <p:cNvSpPr/>
          <p:nvPr/>
        </p:nvSpPr>
        <p:spPr>
          <a:xfrm>
            <a:off x="6126479" y="4415790"/>
            <a:ext cx="826770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1B1A2C-9075-7633-7173-08F4197A5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563" y="4438314"/>
            <a:ext cx="654952" cy="6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4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710192" y="344983"/>
            <a:ext cx="6805500" cy="9312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Tips på vägen!</a:t>
            </a:r>
            <a:endParaRPr sz="2200"/>
          </a:p>
        </p:txBody>
      </p:sp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C8E121C8-83E4-B68B-353E-7F413202C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464271"/>
              </p:ext>
            </p:extLst>
          </p:nvPr>
        </p:nvGraphicFramePr>
        <p:xfrm>
          <a:off x="759945" y="1535469"/>
          <a:ext cx="7791870" cy="2874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290">
                  <a:extLst>
                    <a:ext uri="{9D8B030D-6E8A-4147-A177-3AD203B41FA5}">
                      <a16:colId xmlns:a16="http://schemas.microsoft.com/office/drawing/2014/main" val="3676947648"/>
                    </a:ext>
                  </a:extLst>
                </a:gridCol>
                <a:gridCol w="3131819">
                  <a:extLst>
                    <a:ext uri="{9D8B030D-6E8A-4147-A177-3AD203B41FA5}">
                      <a16:colId xmlns:a16="http://schemas.microsoft.com/office/drawing/2014/main" val="857727226"/>
                    </a:ext>
                  </a:extLst>
                </a:gridCol>
                <a:gridCol w="2062761">
                  <a:extLst>
                    <a:ext uri="{9D8B030D-6E8A-4147-A177-3AD203B41FA5}">
                      <a16:colId xmlns:a16="http://schemas.microsoft.com/office/drawing/2014/main" val="2002245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b="1"/>
                        <a:t>Få bort rädslor att göra “fel”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b="1"/>
                        <a:t>Röda uppgifter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b="1"/>
                        <a:t>Gröna uppgifter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55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400"/>
                        <a:t>Hjälp till att skapa en nyfiken och testande arbetsmiljö. </a:t>
                      </a:r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400"/>
                        <a:t>Bestäm din enhets röda och gröna uppgifter</a:t>
                      </a:r>
                    </a:p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sv-SE" sz="1400"/>
                        <a:t>Om någon kan </a:t>
                      </a:r>
                    </a:p>
                    <a:p>
                      <a:pPr marL="457200" lvl="0" indent="-33020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sv-SE" sz="1400"/>
                        <a:t>skadas</a:t>
                      </a:r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sv-SE" sz="1400"/>
                        <a:t>bli avskedad</a:t>
                      </a:r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sv-SE" sz="1400"/>
                        <a:t>?</a:t>
                      </a:r>
                    </a:p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Allt som inte är rött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51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  <a:p>
                      <a:endParaRPr lang="sv-SE"/>
                    </a:p>
                    <a:p>
                      <a:endParaRPr lang="sv-SE"/>
                    </a:p>
                    <a:p>
                      <a:endParaRPr lang="sv-SE"/>
                    </a:p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551066"/>
                  </a:ext>
                </a:extLst>
              </a:tr>
            </a:tbl>
          </a:graphicData>
        </a:graphic>
      </p:graphicFrame>
      <p:sp>
        <p:nvSpPr>
          <p:cNvPr id="237" name="Google Shape;237;p34"/>
          <p:cNvSpPr/>
          <p:nvPr/>
        </p:nvSpPr>
        <p:spPr>
          <a:xfrm>
            <a:off x="6325114" y="3401897"/>
            <a:ext cx="720000" cy="720000"/>
          </a:xfrm>
          <a:prstGeom prst="ellipse">
            <a:avLst/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4"/>
          <p:cNvSpPr/>
          <p:nvPr/>
        </p:nvSpPr>
        <p:spPr>
          <a:xfrm>
            <a:off x="3752942" y="3405458"/>
            <a:ext cx="720000" cy="720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BAE27C-B6E3-67F3-71C2-007A45854F2D}"/>
              </a:ext>
            </a:extLst>
          </p:cNvPr>
          <p:cNvSpPr/>
          <p:nvPr/>
        </p:nvSpPr>
        <p:spPr>
          <a:xfrm>
            <a:off x="6217919" y="4442460"/>
            <a:ext cx="731520" cy="621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4B144-52C3-E0F7-287A-BCF42A8C1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563" y="4438314"/>
            <a:ext cx="654952" cy="6316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1356151" y="1325580"/>
            <a:ext cx="6431700" cy="1741200"/>
          </a:xfrm>
          <a:prstGeom prst="rect">
            <a:avLst/>
          </a:prstGeom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4800"/>
              <a:t>Avslut och nästa steg</a:t>
            </a:r>
            <a:endParaRPr sz="4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B65E18-32F3-7E6F-6363-852ECA830719}"/>
              </a:ext>
            </a:extLst>
          </p:cNvPr>
          <p:cNvSpPr/>
          <p:nvPr/>
        </p:nvSpPr>
        <p:spPr>
          <a:xfrm>
            <a:off x="6217919" y="4442460"/>
            <a:ext cx="731520" cy="621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584B0-BAC2-B3F0-FD82-227706CDF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563" y="4438314"/>
            <a:ext cx="654952" cy="6316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ctrTitle"/>
          </p:nvPr>
        </p:nvSpPr>
        <p:spPr>
          <a:xfrm>
            <a:off x="720000" y="1570254"/>
            <a:ext cx="7704000" cy="75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4800"/>
              <a:t>Tack för idag!</a:t>
            </a:r>
            <a:endParaRPr sz="4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ECF98A-3AFC-9A42-5408-6FCF97821624}"/>
              </a:ext>
            </a:extLst>
          </p:cNvPr>
          <p:cNvSpPr/>
          <p:nvPr/>
        </p:nvSpPr>
        <p:spPr>
          <a:xfrm>
            <a:off x="6217919" y="4442460"/>
            <a:ext cx="731520" cy="621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39622-89D3-259A-46B7-222C1DBF9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563" y="4438314"/>
            <a:ext cx="654952" cy="6316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09CB3A-334C-4A61-9F52-BBFD696E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050"/>
              <a:t>Antipilot-     </a:t>
            </a:r>
            <a:br>
              <a:rPr lang="sv-SE" sz="4050"/>
            </a:br>
            <a:r>
              <a:rPr lang="sv-SE" sz="4050"/>
              <a:t>testa </a:t>
            </a:r>
            <a:br>
              <a:rPr lang="sv-SE" sz="4050"/>
            </a:br>
            <a:r>
              <a:rPr lang="sv-SE" sz="4050"/>
              <a:t>sluta göra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B0F5D3-AF57-4503-A306-89EB78336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7514" y="357504"/>
            <a:ext cx="7703344" cy="590550"/>
          </a:xfrm>
        </p:spPr>
        <p:txBody>
          <a:bodyPr/>
          <a:lstStyle/>
          <a:p>
            <a:pPr algn="ctr"/>
            <a:r>
              <a:rPr lang="sv-SE" sz="2700">
                <a:solidFill>
                  <a:schemeClr val="bg1"/>
                </a:solidFill>
              </a:rPr>
              <a:t>Lärlabb H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BD76A89-4E5D-291D-A2B5-97F14A9CA7D8}"/>
              </a:ext>
            </a:extLst>
          </p:cNvPr>
          <p:cNvSpPr txBox="1"/>
          <p:nvPr/>
        </p:nvSpPr>
        <p:spPr>
          <a:xfrm>
            <a:off x="489746" y="2482183"/>
            <a:ext cx="8971754" cy="1785104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endParaRPr lang="sv-SE" sz="105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sv-SE" sz="2000" b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Syfte: </a:t>
            </a:r>
            <a:r>
              <a:rPr lang="sv-SE" sz="200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På detta </a:t>
            </a:r>
            <a:r>
              <a:rPr lang="sv-SE" sz="2000" err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lärlabb</a:t>
            </a:r>
            <a:r>
              <a:rPr lang="sv-SE" sz="200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tillämpar vi metoden "Antipilot" som ett sätt att medvetet testa att sluta göra och tar del av exempel kring detta.  </a:t>
            </a:r>
            <a:endParaRPr lang="sv-SE" sz="2000" i="1">
              <a:solidFill>
                <a:schemeClr val="bg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endParaRPr lang="sv-SE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b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Ambition: </a:t>
            </a:r>
            <a:r>
              <a:rPr lang="sv-SE" sz="200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Nyfiket testa och träna på metod/er för digitalt utvecklingsarbete</a:t>
            </a:r>
            <a:endParaRPr lang="sv-SE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sv-SE" sz="1050"/>
            </a:br>
            <a:endParaRPr lang="sv-SE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C6C619-73CF-75B7-2448-D4538842C6F1}"/>
              </a:ext>
            </a:extLst>
          </p:cNvPr>
          <p:cNvSpPr/>
          <p:nvPr/>
        </p:nvSpPr>
        <p:spPr>
          <a:xfrm>
            <a:off x="6126479" y="4366260"/>
            <a:ext cx="830580" cy="655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2AB6E-4666-6FE7-C3EE-5DB9BF152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563" y="4438314"/>
            <a:ext cx="654952" cy="6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010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9F0D63-2102-54B2-9869-94BB0E68E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82" y="339775"/>
            <a:ext cx="3414556" cy="1138500"/>
          </a:xfrm>
        </p:spPr>
        <p:txBody>
          <a:bodyPr anchor="ctr" anchorCtr="0"/>
          <a:lstStyle/>
          <a:p>
            <a:r>
              <a:rPr lang="sv-SE"/>
              <a:t>Inledning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01F9F4-51A1-92E2-8283-9FAA80CEA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482" y="2369086"/>
            <a:ext cx="6013318" cy="2592280"/>
          </a:xfrm>
        </p:spPr>
        <p:txBody>
          <a:bodyPr/>
          <a:lstStyle/>
          <a:p>
            <a:pPr marL="171450" indent="0">
              <a:buNone/>
            </a:pPr>
            <a:r>
              <a:rPr lang="sv-SE" sz="2500">
                <a:solidFill>
                  <a:schemeClr val="bg2"/>
                </a:solidFill>
              </a:rPr>
              <a:t>Check-in</a:t>
            </a:r>
          </a:p>
          <a:p>
            <a:r>
              <a:rPr lang="sv-SE" sz="2500">
                <a:solidFill>
                  <a:schemeClr val="bg2"/>
                </a:solidFill>
              </a:rPr>
              <a:t>När var det svårt att sluta med något? </a:t>
            </a:r>
          </a:p>
          <a:p>
            <a:r>
              <a:rPr lang="sv-SE" sz="2500">
                <a:solidFill>
                  <a:schemeClr val="bg2"/>
                </a:solidFill>
              </a:rPr>
              <a:t>När var det lätt att sluta?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7BDCD99-480D-9302-347B-E4B14754C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591" y="707088"/>
            <a:ext cx="3876534" cy="186466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739E1BC-75DD-CA14-B424-D0D3C455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2" y="1570500"/>
            <a:ext cx="6096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8C528D4-76C8-DC21-C689-794D3FEEB7A2}"/>
              </a:ext>
            </a:extLst>
          </p:cNvPr>
          <p:cNvSpPr txBox="1"/>
          <p:nvPr/>
        </p:nvSpPr>
        <p:spPr>
          <a:xfrm>
            <a:off x="1465159" y="15705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minuter</a:t>
            </a:r>
            <a:br>
              <a:rPr lang="sv-SE"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&amp;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73AD57-37BD-B5F4-5BB3-CFAED32C836A}"/>
              </a:ext>
            </a:extLst>
          </p:cNvPr>
          <p:cNvSpPr/>
          <p:nvPr/>
        </p:nvSpPr>
        <p:spPr>
          <a:xfrm>
            <a:off x="6126479" y="4366260"/>
            <a:ext cx="830580" cy="655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406674-8204-E77D-54DA-AB0A97070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563" y="4438314"/>
            <a:ext cx="654952" cy="6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7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726D33-936D-DE73-54A2-E35F19B21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26" y="467320"/>
            <a:ext cx="8006770" cy="1138500"/>
          </a:xfrm>
        </p:spPr>
        <p:txBody>
          <a:bodyPr/>
          <a:lstStyle/>
          <a:p>
            <a:r>
              <a:rPr lang="sv-SE"/>
              <a:t>Helsingborg tävlade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A619CF-B454-A8DA-3A92-B83B8CFEF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1382" y="2286296"/>
            <a:ext cx="2674215" cy="1393652"/>
          </a:xfrm>
        </p:spPr>
        <p:txBody>
          <a:bodyPr/>
          <a:lstStyle/>
          <a:p>
            <a:endParaRPr lang="sv-SE"/>
          </a:p>
        </p:txBody>
      </p:sp>
      <p:pic>
        <p:nvPicPr>
          <p:cNvPr id="1026" name="Picture 2" descr="Man och pappersarbete">
            <a:hlinkClick r:id="rId3"/>
            <a:extLst>
              <a:ext uri="{FF2B5EF4-FFF2-40B4-BE49-F238E27FC236}">
                <a16:creationId xmlns:a16="http://schemas.microsoft.com/office/drawing/2014/main" id="{E3DC90A8-057C-8F32-21A6-E81C382C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68" y="1757445"/>
            <a:ext cx="4175518" cy="23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2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ctrTitle"/>
          </p:nvPr>
        </p:nvSpPr>
        <p:spPr>
          <a:xfrm>
            <a:off x="685800" y="1597521"/>
            <a:ext cx="7772400" cy="11028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Piloter &amp; Antipiloter</a:t>
            </a: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9D5095-A2FD-8504-6855-32CB64A77329}"/>
              </a:ext>
            </a:extLst>
          </p:cNvPr>
          <p:cNvSpPr/>
          <p:nvPr/>
        </p:nvSpPr>
        <p:spPr>
          <a:xfrm>
            <a:off x="6126479" y="4366260"/>
            <a:ext cx="830580" cy="655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7D937-BBD3-08E1-07C9-E155F2F6E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563" y="4438314"/>
            <a:ext cx="654952" cy="631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Antipilot">
            <a:hlinkClick r:id="" action="ppaction://media"/>
            <a:extLst>
              <a:ext uri="{FF2B5EF4-FFF2-40B4-BE49-F238E27FC236}">
                <a16:creationId xmlns:a16="http://schemas.microsoft.com/office/drawing/2014/main" id="{90CCB1ED-E4F7-6ED0-7E0C-A471EFEEB2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3896" y="69011"/>
            <a:ext cx="7799657" cy="4334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BA8080-FD67-67E7-27DC-9EF5A2DD5C7C}"/>
              </a:ext>
            </a:extLst>
          </p:cNvPr>
          <p:cNvSpPr/>
          <p:nvPr/>
        </p:nvSpPr>
        <p:spPr>
          <a:xfrm>
            <a:off x="6126479" y="4366260"/>
            <a:ext cx="830580" cy="655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C5116-EF6C-4D9B-2C81-7627A2199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563" y="4438314"/>
            <a:ext cx="654952" cy="63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710192" y="40183"/>
            <a:ext cx="6805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3200"/>
              <a:buFont typeface="Arial"/>
              <a:buNone/>
            </a:pPr>
            <a:r>
              <a:rPr lang="sv" sz="3000"/>
              <a:t>Piloter och Antipiloter</a:t>
            </a:r>
            <a:endParaRPr sz="3000"/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 t="24817"/>
          <a:stretch/>
        </p:blipFill>
        <p:spPr>
          <a:xfrm>
            <a:off x="3066813" y="1970850"/>
            <a:ext cx="2935245" cy="2723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325" y="1970850"/>
            <a:ext cx="2738014" cy="246703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 txBox="1"/>
          <p:nvPr/>
        </p:nvSpPr>
        <p:spPr>
          <a:xfrm>
            <a:off x="803574" y="2150350"/>
            <a:ext cx="1829897" cy="210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920"/>
              </a:buClr>
              <a:buSzPts val="1800"/>
              <a:buFont typeface="Radley"/>
              <a:buNone/>
            </a:pPr>
            <a:endParaRPr sz="500">
              <a:solidFill>
                <a:srgbClr val="005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50A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1270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Calibri"/>
              <a:buChar char="✔"/>
            </a:pPr>
            <a:r>
              <a:rPr lang="sv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Podda</a:t>
            </a:r>
            <a:endParaRPr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Calibri"/>
              <a:buChar char="✔"/>
            </a:pPr>
            <a:r>
              <a:rPr lang="sv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Digitala möten</a:t>
            </a:r>
            <a:endParaRPr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Calibri"/>
              <a:buChar char="✔"/>
            </a:pPr>
            <a:r>
              <a:rPr lang="sv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Kundresa</a:t>
            </a:r>
            <a:endParaRPr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Calibri"/>
              <a:buChar char="✔"/>
            </a:pPr>
            <a:r>
              <a:rPr lang="sv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RPA uppgift</a:t>
            </a:r>
            <a:endParaRPr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Calibri"/>
              <a:buChar char="✔"/>
            </a:pPr>
            <a:r>
              <a:rPr lang="sv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Gå en kurs</a:t>
            </a:r>
            <a:endParaRPr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Calibri"/>
              <a:buChar char="✔"/>
            </a:pPr>
            <a:r>
              <a:rPr lang="sv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50A0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3774011" y="2608743"/>
            <a:ext cx="1595977" cy="14481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Processer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-SE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Släcka bränder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-SE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Mejla internt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Produkter</a:t>
            </a: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Pappersdokument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Tjänster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Osv. 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3347486" y="1291530"/>
            <a:ext cx="2301300" cy="5400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SLUTA GÖRA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5"/>
          </p:nvPr>
        </p:nvSpPr>
        <p:spPr>
          <a:xfrm>
            <a:off x="711003" y="1291530"/>
            <a:ext cx="2301300" cy="5400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5A920"/>
              </a:buClr>
              <a:buSzPts val="1800"/>
              <a:buFont typeface="Radley"/>
              <a:buNone/>
            </a:pPr>
            <a:r>
              <a:rPr lang="sv" sz="2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BÖRJA GÖRA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3371A2-CCCF-346B-2E4C-3EC6CFA420EC}"/>
              </a:ext>
            </a:extLst>
          </p:cNvPr>
          <p:cNvSpPr/>
          <p:nvPr/>
        </p:nvSpPr>
        <p:spPr>
          <a:xfrm>
            <a:off x="6126479" y="4366260"/>
            <a:ext cx="830580" cy="655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11992-9BBF-3EA1-59AB-5DD18E8F0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563" y="4438314"/>
            <a:ext cx="654952" cy="6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710192" y="40183"/>
            <a:ext cx="6805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3200"/>
              <a:buFont typeface="Arial"/>
              <a:buNone/>
            </a:pPr>
            <a:r>
              <a:rPr lang="sv" sz="3000"/>
              <a:t>Piloter och Antipiloter</a:t>
            </a:r>
            <a:endParaRPr sz="3000"/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 t="24817"/>
          <a:stretch/>
        </p:blipFill>
        <p:spPr>
          <a:xfrm>
            <a:off x="85772" y="1444195"/>
            <a:ext cx="2935245" cy="272388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 txBox="1"/>
          <p:nvPr/>
        </p:nvSpPr>
        <p:spPr>
          <a:xfrm>
            <a:off x="755405" y="1950608"/>
            <a:ext cx="1595977" cy="14481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Processer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-SE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Släcka bränder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-SE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Mejla internt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Produkter</a:t>
            </a: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Pappersdokument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Tjänster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Osv. 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335584" y="1046056"/>
            <a:ext cx="2301300" cy="323466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SLUTA GÖRA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4572" y="931155"/>
            <a:ext cx="1284639" cy="111203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6365042" y="2262313"/>
            <a:ext cx="2301300" cy="1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sv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Titta ner i Låda 2, SLUTA.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för Antipilot skulle du kunna tänka dig att testa?</a:t>
            </a:r>
            <a:endParaRPr sz="1700" b="1"/>
          </a:p>
        </p:txBody>
      </p:sp>
      <p:sp>
        <p:nvSpPr>
          <p:cNvPr id="210" name="Google Shape;210;p31"/>
          <p:cNvSpPr txBox="1"/>
          <p:nvPr/>
        </p:nvSpPr>
        <p:spPr>
          <a:xfrm>
            <a:off x="6918490" y="1324983"/>
            <a:ext cx="4851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75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7500">
              <a:solidFill>
                <a:srgbClr val="002060"/>
              </a:solidFill>
            </a:endParaRPr>
          </a:p>
        </p:txBody>
      </p:sp>
      <p:pic>
        <p:nvPicPr>
          <p:cNvPr id="2" name="Google Shape;202;p31">
            <a:extLst>
              <a:ext uri="{FF2B5EF4-FFF2-40B4-BE49-F238E27FC236}">
                <a16:creationId xmlns:a16="http://schemas.microsoft.com/office/drawing/2014/main" id="{DBA4EC6A-AA4D-107A-3B64-15D7773933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4817"/>
          <a:stretch/>
        </p:blipFill>
        <p:spPr>
          <a:xfrm>
            <a:off x="3477536" y="1453483"/>
            <a:ext cx="554798" cy="59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02;p31">
            <a:extLst>
              <a:ext uri="{FF2B5EF4-FFF2-40B4-BE49-F238E27FC236}">
                <a16:creationId xmlns:a16="http://schemas.microsoft.com/office/drawing/2014/main" id="{F6161E9C-3767-50B8-0C54-003B29C957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4817"/>
          <a:stretch/>
        </p:blipFill>
        <p:spPr>
          <a:xfrm>
            <a:off x="3477536" y="2491556"/>
            <a:ext cx="554798" cy="59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02;p31">
            <a:extLst>
              <a:ext uri="{FF2B5EF4-FFF2-40B4-BE49-F238E27FC236}">
                <a16:creationId xmlns:a16="http://schemas.microsoft.com/office/drawing/2014/main" id="{12A197AA-EAE4-90B6-DE97-4EE7A14592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4817"/>
          <a:stretch/>
        </p:blipFill>
        <p:spPr>
          <a:xfrm>
            <a:off x="3477536" y="3532794"/>
            <a:ext cx="554798" cy="591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AAD47FA-4D6D-19E8-0E36-261B59D8E7BE}"/>
              </a:ext>
            </a:extLst>
          </p:cNvPr>
          <p:cNvSpPr txBox="1"/>
          <p:nvPr/>
        </p:nvSpPr>
        <p:spPr>
          <a:xfrm>
            <a:off x="2685691" y="1542106"/>
            <a:ext cx="3433260" cy="52322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Sluta leda, styra och organisera verksamheten på icke värdeskapande sätt </a:t>
            </a:r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F6803AB-599D-2FB0-E600-822E32A8C4EC}"/>
              </a:ext>
            </a:extLst>
          </p:cNvPr>
          <p:cNvSpPr txBox="1"/>
          <p:nvPr/>
        </p:nvSpPr>
        <p:spPr>
          <a:xfrm>
            <a:off x="2648861" y="2609520"/>
            <a:ext cx="3374064" cy="52322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Sluta med gamla kommunikationssätt som inte är lika värdeskapande som nya sätt </a:t>
            </a:r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13109F9-FDE4-8231-358E-2C5BDBC80D55}"/>
              </a:ext>
            </a:extLst>
          </p:cNvPr>
          <p:cNvSpPr txBox="1"/>
          <p:nvPr/>
        </p:nvSpPr>
        <p:spPr>
          <a:xfrm>
            <a:off x="2634458" y="3617991"/>
            <a:ext cx="2949648" cy="52322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bort analoga arbetssätt som inte är värdeskapande eller dubbelarbete</a:t>
            </a: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256808-3CF7-A31C-39D0-636B61103B49}"/>
              </a:ext>
            </a:extLst>
          </p:cNvPr>
          <p:cNvSpPr/>
          <p:nvPr/>
        </p:nvSpPr>
        <p:spPr>
          <a:xfrm>
            <a:off x="6126479" y="4366260"/>
            <a:ext cx="830580" cy="655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820663-DF50-F5BE-218F-50A805FDF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563" y="4438314"/>
            <a:ext cx="654952" cy="6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ctrTitle"/>
          </p:nvPr>
        </p:nvSpPr>
        <p:spPr>
          <a:xfrm>
            <a:off x="685800" y="611683"/>
            <a:ext cx="7772400" cy="11028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Övning Antipiloter - enskilt arbete</a:t>
            </a: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subTitle" idx="1"/>
          </p:nvPr>
        </p:nvSpPr>
        <p:spPr>
          <a:xfrm>
            <a:off x="990600" y="2712922"/>
            <a:ext cx="8915400" cy="1314600"/>
          </a:xfrm>
          <a:prstGeom prst="rect">
            <a:avLst/>
          </a:prstGeom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>
              <a:lnSpc>
                <a:spcPct val="117999"/>
              </a:lnSpc>
              <a:spcBef>
                <a:spcPts val="0"/>
              </a:spcBef>
            </a:pPr>
            <a:r>
              <a:rPr lang="sv-SE" sz="2500">
                <a:solidFill>
                  <a:schemeClr val="bg2"/>
                </a:solidFill>
              </a:rPr>
              <a:t>Arbeta med sida 1 i </a:t>
            </a:r>
            <a:r>
              <a:rPr lang="sv-SE" sz="2500">
                <a:solidFill>
                  <a:srgbClr val="005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canvas på </a:t>
            </a:r>
            <a:r>
              <a:rPr lang="sv-SE" sz="2500" err="1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lärplattformen</a:t>
            </a:r>
            <a:endParaRPr lang="sv-SE" sz="2500">
              <a:solidFill>
                <a:schemeClr val="bg2"/>
              </a:solidFill>
            </a:endParaRPr>
          </a:p>
          <a:p>
            <a:pPr marL="0" lvl="0" indent="0" algn="l">
              <a:lnSpc>
                <a:spcPct val="117999"/>
              </a:lnSpc>
              <a:spcBef>
                <a:spcPts val="0"/>
              </a:spcBef>
            </a:pPr>
            <a:r>
              <a:rPr lang="sv-SE">
                <a:solidFill>
                  <a:schemeClr val="bg2"/>
                </a:solidFill>
              </a:rPr>
              <a:t>1. Identifiera/lista processer, aktiviteter mm som kan tas bort, </a:t>
            </a:r>
            <a:br>
              <a:rPr lang="sv-SE">
                <a:solidFill>
                  <a:schemeClr val="bg2"/>
                </a:solidFill>
              </a:rPr>
            </a:br>
            <a:r>
              <a:rPr lang="sv-SE">
                <a:solidFill>
                  <a:schemeClr val="bg2"/>
                </a:solidFill>
              </a:rPr>
              <a:t>prioritera bland dem</a:t>
            </a:r>
          </a:p>
          <a:p>
            <a:pPr marL="0" lvl="0" indent="0" algn="l">
              <a:lnSpc>
                <a:spcPct val="117999"/>
              </a:lnSpc>
              <a:spcBef>
                <a:spcPts val="0"/>
              </a:spcBef>
            </a:pPr>
            <a:r>
              <a:rPr lang="sv-SE">
                <a:solidFill>
                  <a:schemeClr val="bg2"/>
                </a:solidFill>
              </a:rPr>
              <a:t>2. Reflektera kring konsekvenserna hos olika berörda</a:t>
            </a: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D2B2A0C-1C20-510F-8A4C-7EAD93EE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47300"/>
            <a:ext cx="6096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9F99AFB-D704-6AFA-FA49-A55452281802}"/>
              </a:ext>
            </a:extLst>
          </p:cNvPr>
          <p:cNvSpPr txBox="1"/>
          <p:nvPr/>
        </p:nvSpPr>
        <p:spPr>
          <a:xfrm>
            <a:off x="1295400" y="1847300"/>
            <a:ext cx="187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minuter</a:t>
            </a:r>
            <a:br>
              <a:rPr lang="sv-SE"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Enskilt arbete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FFED16-7C69-85B7-EEA3-3A013376A326}"/>
              </a:ext>
            </a:extLst>
          </p:cNvPr>
          <p:cNvSpPr/>
          <p:nvPr/>
        </p:nvSpPr>
        <p:spPr>
          <a:xfrm>
            <a:off x="6126479" y="4366260"/>
            <a:ext cx="830580" cy="655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0B825-0956-B783-DE4C-F1D85B09C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563" y="4438314"/>
            <a:ext cx="654952" cy="6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022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dokument Region Västerbotten" ma:contentTypeID="0x01010036F999449BE542DAA8A32B6CA622072200ED519413E3D61D4CB46389CBDAFB303F" ma:contentTypeVersion="26" ma:contentTypeDescription="Innehållstyp för basdokument för Region Västerbotten" ma:contentTypeScope="" ma:versionID="19d14bc98238cb4f36ada87113e529ef">
  <xsd:schema xmlns:xsd="http://www.w3.org/2001/XMLSchema" xmlns:xs="http://www.w3.org/2001/XMLSchema" xmlns:p="http://schemas.microsoft.com/office/2006/metadata/properties" xmlns:ns2="fe0251b5-18ca-4cca-957e-4e8d6623cbda" xmlns:ns3="deaad6fb-f8b9-4adf-843c-de495c9f02ef" xmlns:ns4="fe0251b5-18ca-4cca-957e-4e8d6623cbda" xmlns:ns5="420b75d0-8429-47aa-a39d-cfa209076d13" targetNamespace="http://schemas.microsoft.com/office/2006/metadata/properties" ma:root="true" ma:fieldsID="1c768652a91a25459e4b3314a6230c72" ns4:_="" ns3:_="" ns5:_="">
    <xsd:import namespace="fe0251b5-18ca-4cca-957e-4e8d6623cbda"/>
    <xsd:import namespace="deaad6fb-f8b9-4adf-843c-de495c9f02ef"/>
    <xsd:import namespace="fe0251b5-18ca-4cca-957e-4e8d6623cbda"/>
    <xsd:import namespace="420b75d0-8429-47aa-a39d-cfa209076d13"/>
    <xsd:element name="properties">
      <xsd:complexType>
        <xsd:sequence>
          <xsd:element name="documentManagement">
            <xsd:complexType>
              <xsd:all>
                <xsd:element ref="ns3:lf0596c7ee5a47018c43c34c33526af9" minOccurs="0"/>
                <xsd:element ref="ns3:lebff28af96841218f87aa57015526a3" minOccurs="0"/>
                <xsd:element ref="ns3:e6bb563068ec40c6a3cac3c001bd9e53" minOccurs="0"/>
                <xsd:element ref="ns4:DocumentOwner" minOccurs="0"/>
                <xsd:element ref="ns2:TaxCatchAll" minOccurs="0"/>
                <xsd:element ref="ns2:TaxCatchAllLabel" minOccurs="0"/>
                <xsd:element ref="ns5:lcf76f155ced4ddcb4097134ff3c332f" minOccurs="0"/>
                <xsd:element ref="ns5:MediaServiceMetadata" minOccurs="0"/>
                <xsd:element ref="ns5:MediaServiceFastMetadata" minOccurs="0"/>
                <xsd:element ref="ns5:MediaServiceSearchProperties" minOccurs="0"/>
                <xsd:element ref="ns5:MediaServiceObjectDetectorVersion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251b5-18ca-4cca-957e-4e8d6623cbd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1c69eca-e2a8-4b3c-ba62-65e6c1b9b17a}" ma:internalName="TaxCatchAll" ma:showField="CatchAllData" ma:web="fe0251b5-18ca-4cca-957e-4e8d6623c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41c69eca-e2a8-4b3c-ba62-65e6c1b9b17a}" ma:internalName="TaxCatchAllLabel" ma:readOnly="true" ma:showField="CatchAllDataLabel" ma:web="fe0251b5-18ca-4cca-957e-4e8d6623c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ad6fb-f8b9-4adf-843c-de495c9f02ef" elementFormDefault="qualified">
    <xsd:import namespace="http://schemas.microsoft.com/office/2006/documentManagement/types"/>
    <xsd:import namespace="http://schemas.microsoft.com/office/infopath/2007/PartnerControls"/>
    <xsd:element name="lf0596c7ee5a47018c43c34c33526af9" ma:index="8" nillable="true" ma:taxonomy="true" ma:internalName="lf0596c7ee5a47018c43c34c33526af9" ma:taxonomyFieldName="HsaUnit" ma:displayName="Enhet (HSA)" ma:default="" ma:fieldId="{5f0596c7-ee5a-4701-8c43-c34c33526af9}" ma:taxonomyMulti="true" ma:sspId="76f01679-147b-433d-bdef-1970141a7dae" ma:termSetId="d215a4a6-82eb-4191-85de-eeb3007e2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bff28af96841218f87aa57015526a3" ma:index="10" nillable="true" ma:taxonomy="true" ma:internalName="lebff28af96841218f87aa57015526a3" ma:taxonomyFieldName="EconomyUnit" ma:displayName="Enhet (ekonomi)" ma:default="" ma:fieldId="{5ebff28a-f968-4121-8f87-aa57015526a3}" ma:taxonomyMulti="true" ma:sspId="76f01679-147b-433d-bdef-1970141a7dae" ma:termSetId="c743c3ce-41c9-4361-b9ff-d1e54475aa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bb563068ec40c6a3cac3c001bd9e53" ma:index="12" nillable="true" ma:taxonomy="true" ma:internalName="e6bb563068ec40c6a3cac3c001bd9e53" ma:taxonomyFieldName="DocumentCategory" ma:displayName="Dokumentkategori" ma:fieldId="{e6bb5630-68ec-40c6-a3ca-c3c001bd9e53}" ma:taxonomyMulti="true" ma:sspId="76f01679-147b-433d-bdef-1970141a7dae" ma:termSetId="6b6d138c-9fe4-4c7e-8453-7591c88063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251b5-18ca-4cca-957e-4e8d6623cbda" elementFormDefault="qualified">
    <xsd:import namespace="http://schemas.microsoft.com/office/2006/documentManagement/types"/>
    <xsd:import namespace="http://schemas.microsoft.com/office/infopath/2007/PartnerControls"/>
    <xsd:element name="DocumentOwner" ma:index="14" nillable="true" ma:displayName="Dokumentägare" ma:list="UserInfo" ma:SharePointGroup="0" ma:internalName="Document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b75d0-8429-47aa-a39d-cfa209076d1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8" nillable="true" ma:taxonomy="true" ma:internalName="lcf76f155ced4ddcb4097134ff3c332f" ma:taxonomyFieldName="MediaServiceImageTags" ma:displayName="Bildmarkeringar" ma:readOnly="false" ma:fieldId="{5cf76f15-5ced-4ddc-b409-7134ff3c332f}" ma:taxonomyMulti="true" ma:sspId="76f01679-147b-433d-bdef-1970141a7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0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bb563068ec40c6a3cac3c001bd9e53 xmlns="deaad6fb-f8b9-4adf-843c-de495c9f02ef">
      <Terms xmlns="http://schemas.microsoft.com/office/infopath/2007/PartnerControls"/>
    </e6bb563068ec40c6a3cac3c001bd9e53>
    <lf0596c7ee5a47018c43c34c33526af9 xmlns="deaad6fb-f8b9-4adf-843c-de495c9f02ef">
      <Terms xmlns="http://schemas.microsoft.com/office/infopath/2007/PartnerControls"/>
    </lf0596c7ee5a47018c43c34c33526af9>
    <lebff28af96841218f87aa57015526a3 xmlns="deaad6fb-f8b9-4adf-843c-de495c9f02ef">
      <Terms xmlns="http://schemas.microsoft.com/office/infopath/2007/PartnerControls"/>
    </lebff28af96841218f87aa57015526a3>
    <DocumentOwner xmlns="fe0251b5-18ca-4cca-957e-4e8d6623cbda">
      <UserInfo>
        <DisplayName/>
        <AccountId xsi:nil="true"/>
        <AccountType/>
      </UserInfo>
    </DocumentOwner>
    <TaxCatchAll xmlns="fe0251b5-18ca-4cca-957e-4e8d6623cbda" xsi:nil="true"/>
    <SharedWithUsers xmlns="fe0251b5-18ca-4cca-957e-4e8d6623cbda">
      <UserInfo>
        <DisplayName/>
        <AccountId xsi:nil="true"/>
        <AccountType/>
      </UserInfo>
    </SharedWithUsers>
    <lcf76f155ced4ddcb4097134ff3c332f xmlns="420b75d0-8429-47aa-a39d-cfa209076d1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EF3950-3E7D-406F-8157-7062FCC446F0}">
  <ds:schemaRefs>
    <ds:schemaRef ds:uri="420b75d0-8429-47aa-a39d-cfa209076d13"/>
    <ds:schemaRef ds:uri="deaad6fb-f8b9-4adf-843c-de495c9f02ef"/>
    <ds:schemaRef ds:uri="fe0251b5-18ca-4cca-957e-4e8d6623cb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C19269B-0344-4B28-8C93-AA0D6C854117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20b75d0-8429-47aa-a39d-cfa209076d13"/>
    <ds:schemaRef ds:uri="fe0251b5-18ca-4cca-957e-4e8d6623cbda"/>
    <ds:schemaRef ds:uri="deaad6fb-f8b9-4adf-843c-de495c9f02ef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96FF7B6-C433-4935-B9C0-C2EC1F156D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Macintosh PowerPoint</Application>
  <PresentationFormat>Bildspel på skärmen (16:9)</PresentationFormat>
  <Paragraphs>76</Paragraphs>
  <Slides>15</Slides>
  <Notes>15</Notes>
  <HiddenSlides>0</HiddenSlides>
  <MMClips>1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Radley</vt:lpstr>
      <vt:lpstr>Helvetica Neue Light</vt:lpstr>
      <vt:lpstr>Arial</vt:lpstr>
      <vt:lpstr>Helvetica Neue</vt:lpstr>
      <vt:lpstr>Calibri</vt:lpstr>
      <vt:lpstr>-apple-system</vt:lpstr>
      <vt:lpstr>Office-tema</vt:lpstr>
      <vt:lpstr>Välkommen!</vt:lpstr>
      <vt:lpstr>Antipilot-      testa  sluta göra</vt:lpstr>
      <vt:lpstr>Inledning</vt:lpstr>
      <vt:lpstr>Helsingborg tävlade</vt:lpstr>
      <vt:lpstr>Piloter &amp; Antipiloter</vt:lpstr>
      <vt:lpstr>PowerPoint-presentation</vt:lpstr>
      <vt:lpstr>Piloter och Antipiloter</vt:lpstr>
      <vt:lpstr>Piloter och Antipiloter</vt:lpstr>
      <vt:lpstr>Övning Antipiloter - enskilt arbete</vt:lpstr>
      <vt:lpstr>Övning Antipiloter - grupparbete </vt:lpstr>
      <vt:lpstr>Planera för antipilot </vt:lpstr>
      <vt:lpstr>Testa antipilot</vt:lpstr>
      <vt:lpstr>Tips på vägen!</vt:lpstr>
      <vt:lpstr>Avslut och nästa steg</vt:lpstr>
      <vt:lpstr>Tack för idag!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Tider/hållpunkter</dc:title>
  <cp:lastModifiedBy>Mats G Johansson</cp:lastModifiedBy>
  <cp:revision>2</cp:revision>
  <dcterms:modified xsi:type="dcterms:W3CDTF">2025-04-29T11:48:13Z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0x01010036F999449BE542DAA8A32B6CA622072200ED519413E3D61D4CB46389CBDAFB303F</vt:lpwstr>
  </property>
  <property fmtid="{D5CDD505-2E9C-101B-9397-08002B2CF9AE}" pid="3" name="MediaServiceImageTags">
    <vt:lpwstr/>
  </property>
  <property fmtid="{D5CDD505-2E9C-101B-9397-08002B2CF9AE}" pid="4" name="EconomyUnit">
    <vt:lpwstr/>
  </property>
  <property fmtid="{D5CDD505-2E9C-101B-9397-08002B2CF9AE}" pid="5" name="DocumentCategory">
    <vt:lpwstr/>
  </property>
  <property fmtid="{D5CDD505-2E9C-101B-9397-08002B2CF9AE}" pid="6" name="HsaUnit">
    <vt:lpwstr/>
  </property>
  <property fmtid="{D5CDD505-2E9C-101B-9397-08002B2CF9AE}" pid="7" name="Order">
    <vt:r8>38400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</Properties>
</file>